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2"/>
  </p:notesMasterIdLst>
  <p:handoutMasterIdLst>
    <p:handoutMasterId r:id="rId33"/>
  </p:handoutMasterIdLst>
  <p:sldIdLst>
    <p:sldId id="426" r:id="rId2"/>
    <p:sldId id="428" r:id="rId3"/>
    <p:sldId id="439" r:id="rId4"/>
    <p:sldId id="440" r:id="rId5"/>
    <p:sldId id="441" r:id="rId6"/>
    <p:sldId id="442" r:id="rId7"/>
    <p:sldId id="443" r:id="rId8"/>
    <p:sldId id="462" r:id="rId9"/>
    <p:sldId id="468" r:id="rId10"/>
    <p:sldId id="469" r:id="rId11"/>
    <p:sldId id="470" r:id="rId12"/>
    <p:sldId id="467" r:id="rId13"/>
    <p:sldId id="465" r:id="rId14"/>
    <p:sldId id="464" r:id="rId15"/>
    <p:sldId id="466" r:id="rId16"/>
    <p:sldId id="444" r:id="rId17"/>
    <p:sldId id="472" r:id="rId18"/>
    <p:sldId id="445" r:id="rId19"/>
    <p:sldId id="449" r:id="rId20"/>
    <p:sldId id="452" r:id="rId21"/>
    <p:sldId id="471" r:id="rId22"/>
    <p:sldId id="454" r:id="rId23"/>
    <p:sldId id="455" r:id="rId24"/>
    <p:sldId id="456" r:id="rId25"/>
    <p:sldId id="457" r:id="rId26"/>
    <p:sldId id="458" r:id="rId27"/>
    <p:sldId id="459" r:id="rId28"/>
    <p:sldId id="461" r:id="rId29"/>
    <p:sldId id="460" r:id="rId30"/>
    <p:sldId id="438" r:id="rId31"/>
  </p:sldIdLst>
  <p:sldSz cx="9144000" cy="6858000" type="screen4x3"/>
  <p:notesSz cx="6805613" cy="9944100"/>
  <p:defaultTextStyle>
    <a:defPPr>
      <a:defRPr lang="ro-R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77ED"/>
    <a:srgbClr val="003399"/>
    <a:srgbClr val="FF5050"/>
    <a:srgbClr val="CCCCFF"/>
    <a:srgbClr val="8DD98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76223" autoAdjust="0"/>
  </p:normalViewPr>
  <p:slideViewPr>
    <p:cSldViewPr>
      <p:cViewPr varScale="1">
        <p:scale>
          <a:sx n="89" d="100"/>
          <a:sy n="89" d="100"/>
        </p:scale>
        <p:origin x="-2274" y="-108"/>
      </p:cViewPr>
      <p:guideLst>
        <p:guide orient="horz" pos="2160"/>
        <p:guide pos="2880"/>
      </p:guideLst>
    </p:cSldViewPr>
  </p:slideViewPr>
  <p:outlineViewPr>
    <p:cViewPr>
      <p:scale>
        <a:sx n="33" d="100"/>
        <a:sy n="33" d="100"/>
      </p:scale>
      <p:origin x="0" y="-1953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200" d="100"/>
          <a:sy n="200" d="100"/>
        </p:scale>
        <p:origin x="-1428" y="108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ro-RO"/>
          </a:p>
        </p:txBody>
      </p:sp>
      <p:sp>
        <p:nvSpPr>
          <p:cNvPr id="82947"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ro-RO"/>
          </a:p>
        </p:txBody>
      </p:sp>
      <p:sp>
        <p:nvSpPr>
          <p:cNvPr id="82948" name="Rectangle 4"/>
          <p:cNvSpPr>
            <a:spLocks noGrp="1" noChangeArrowheads="1"/>
          </p:cNvSpPr>
          <p:nvPr>
            <p:ph type="ftr" sz="quarter" idx="2"/>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ro-RO"/>
          </a:p>
        </p:txBody>
      </p:sp>
      <p:sp>
        <p:nvSpPr>
          <p:cNvPr id="82949" name="Rectangle 5"/>
          <p:cNvSpPr>
            <a:spLocks noGrp="1" noChangeArrowheads="1"/>
          </p:cNvSpPr>
          <p:nvPr>
            <p:ph type="sldNum" sz="quarter" idx="3"/>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8BB5DE-FD10-434F-8914-EDDDA8B9812C}" type="slidenum">
              <a:rPr lang="en-US" altLang="ro-RO"/>
              <a:pPr>
                <a:defRPr/>
              </a:pPr>
              <a:t>‹#›</a:t>
            </a:fld>
            <a:endParaRPr lang="en-US" altLang="ro-RO"/>
          </a:p>
        </p:txBody>
      </p:sp>
    </p:spTree>
    <p:extLst>
      <p:ext uri="{BB962C8B-B14F-4D97-AF65-F5344CB8AC3E}">
        <p14:creationId xmlns:p14="http://schemas.microsoft.com/office/powerpoint/2010/main" val="520377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o-RO" altLang="ro-RO"/>
          </a:p>
        </p:txBody>
      </p:sp>
      <p:sp>
        <p:nvSpPr>
          <p:cNvPr id="27651"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o-RO" altLang="ro-RO"/>
          </a:p>
        </p:txBody>
      </p:sp>
      <p:sp>
        <p:nvSpPr>
          <p:cNvPr id="47108"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1038" y="4722813"/>
            <a:ext cx="5443537" cy="4475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o-RO" noProof="0" smtClean="0"/>
              <a:t>Click to edit Master text styles</a:t>
            </a:r>
          </a:p>
          <a:p>
            <a:pPr lvl="1"/>
            <a:r>
              <a:rPr lang="ro-RO" noProof="0" smtClean="0"/>
              <a:t>Second level</a:t>
            </a:r>
          </a:p>
          <a:p>
            <a:pPr lvl="2"/>
            <a:r>
              <a:rPr lang="ro-RO" noProof="0" smtClean="0"/>
              <a:t>Third level</a:t>
            </a:r>
          </a:p>
          <a:p>
            <a:pPr lvl="3"/>
            <a:r>
              <a:rPr lang="ro-RO" noProof="0" smtClean="0"/>
              <a:t>Fourth level</a:t>
            </a:r>
          </a:p>
          <a:p>
            <a:pPr lvl="4"/>
            <a:r>
              <a:rPr lang="ro-RO" noProof="0" smtClean="0"/>
              <a:t>Fifth level</a:t>
            </a:r>
          </a:p>
        </p:txBody>
      </p:sp>
      <p:sp>
        <p:nvSpPr>
          <p:cNvPr id="27654" name="Rectangle 6"/>
          <p:cNvSpPr>
            <a:spLocks noGrp="1" noChangeArrowheads="1"/>
          </p:cNvSpPr>
          <p:nvPr>
            <p:ph type="ftr" sz="quarter" idx="4"/>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o-RO" altLang="ro-RO"/>
          </a:p>
        </p:txBody>
      </p:sp>
      <p:sp>
        <p:nvSpPr>
          <p:cNvPr id="27655" name="Rectangle 7"/>
          <p:cNvSpPr>
            <a:spLocks noGrp="1" noChangeArrowheads="1"/>
          </p:cNvSpPr>
          <p:nvPr>
            <p:ph type="sldNum" sz="quarter" idx="5"/>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186BE00-9183-406D-852F-106ECEE21090}" type="slidenum">
              <a:rPr lang="ro-RO" altLang="ro-RO"/>
              <a:pPr>
                <a:defRPr/>
              </a:pPr>
              <a:t>‹#›</a:t>
            </a:fld>
            <a:endParaRPr lang="ro-RO" altLang="ro-RO"/>
          </a:p>
        </p:txBody>
      </p:sp>
    </p:spTree>
    <p:extLst>
      <p:ext uri="{BB962C8B-B14F-4D97-AF65-F5344CB8AC3E}">
        <p14:creationId xmlns:p14="http://schemas.microsoft.com/office/powerpoint/2010/main" val="942955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EC3B75B-BA67-43D0-978A-32AEEA81D523}" type="slidenum">
              <a:rPr lang="ro-RO" altLang="ro-RO" smtClean="0"/>
              <a:pPr eaLnBrk="1" hangingPunct="1">
                <a:spcBef>
                  <a:spcPct val="0"/>
                </a:spcBef>
              </a:pPr>
              <a:t>1</a:t>
            </a:fld>
            <a:endParaRPr lang="ro-RO" altLang="ro-RO"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dirty="0" smtClean="0"/>
          </a:p>
        </p:txBody>
      </p:sp>
    </p:spTree>
    <p:extLst>
      <p:ext uri="{BB962C8B-B14F-4D97-AF65-F5344CB8AC3E}">
        <p14:creationId xmlns:p14="http://schemas.microsoft.com/office/powerpoint/2010/main" val="694348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10</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o-RO" altLang="ro-RO" dirty="0" smtClean="0"/>
              <a:t>Condiții pentru b)</a:t>
            </a:r>
          </a:p>
          <a:p>
            <a:pPr eaLnBrk="1" hangingPunct="1"/>
            <a:r>
              <a:rPr lang="en-US" altLang="ro-RO" dirty="0" err="1" smtClean="0"/>
              <a:t>i</a:t>
            </a:r>
            <a:r>
              <a:rPr lang="en-US" altLang="ro-RO" dirty="0" smtClean="0"/>
              <a:t>) </a:t>
            </a:r>
            <a:r>
              <a:rPr lang="en-US" altLang="ro-RO" dirty="0" err="1" smtClean="0"/>
              <a:t>buteliile</a:t>
            </a:r>
            <a:r>
              <a:rPr lang="en-US" altLang="ro-RO" dirty="0" smtClean="0"/>
              <a:t> de </a:t>
            </a:r>
            <a:r>
              <a:rPr lang="en-US" altLang="ro-RO" dirty="0" err="1" smtClean="0"/>
              <a:t>gaz</a:t>
            </a:r>
            <a:r>
              <a:rPr lang="en-US" altLang="ro-RO" dirty="0" smtClean="0"/>
              <a:t> au </a:t>
            </a:r>
            <a:r>
              <a:rPr lang="en-US" altLang="ro-RO" dirty="0" err="1" smtClean="0"/>
              <a:t>fost</a:t>
            </a:r>
            <a:r>
              <a:rPr lang="en-US" altLang="ro-RO" dirty="0" smtClean="0"/>
              <a:t> fabricate special </a:t>
            </a:r>
            <a:r>
              <a:rPr lang="en-US" altLang="ro-RO" dirty="0" err="1" smtClean="0"/>
              <a:t>pentru</a:t>
            </a:r>
            <a:r>
              <a:rPr lang="en-US" altLang="ro-RO" dirty="0" smtClean="0"/>
              <a:t> a </a:t>
            </a:r>
            <a:r>
              <a:rPr lang="en-US" altLang="ro-RO" dirty="0" err="1" smtClean="0"/>
              <a:t>conține</a:t>
            </a:r>
            <a:r>
              <a:rPr lang="en-US" altLang="ro-RO" dirty="0" smtClean="0"/>
              <a:t> </a:t>
            </a:r>
            <a:r>
              <a:rPr lang="en-US" altLang="ro-RO" dirty="0" err="1" smtClean="0"/>
              <a:t>și</a:t>
            </a:r>
            <a:r>
              <a:rPr lang="en-US" altLang="ro-RO" dirty="0" smtClean="0"/>
              <a:t> a </a:t>
            </a:r>
            <a:r>
              <a:rPr lang="en-US" altLang="ro-RO" dirty="0" err="1" smtClean="0"/>
              <a:t>transporta</a:t>
            </a:r>
            <a:r>
              <a:rPr lang="en-US" altLang="ro-RO" dirty="0" smtClean="0"/>
              <a:t> </a:t>
            </a:r>
            <a:r>
              <a:rPr lang="en-US" altLang="ro-RO" dirty="0" err="1" smtClean="0"/>
              <a:t>gazul</a:t>
            </a:r>
            <a:r>
              <a:rPr lang="en-US" altLang="ro-RO" dirty="0" smtClean="0"/>
              <a:t> </a:t>
            </a:r>
            <a:r>
              <a:rPr lang="en-US" altLang="ro-RO" dirty="0" err="1" smtClean="0"/>
              <a:t>respectiv</a:t>
            </a:r>
            <a:r>
              <a:rPr lang="en-US" altLang="ro-RO" dirty="0" smtClean="0"/>
              <a:t>;</a:t>
            </a:r>
          </a:p>
          <a:p>
            <a:pPr eaLnBrk="1" hangingPunct="1"/>
            <a:r>
              <a:rPr lang="en-US" altLang="ro-RO" dirty="0" smtClean="0"/>
              <a:t>ii) </a:t>
            </a:r>
            <a:r>
              <a:rPr lang="en-US" altLang="ro-RO" dirty="0" err="1" smtClean="0"/>
              <a:t>medicamentele</a:t>
            </a:r>
            <a:r>
              <a:rPr lang="en-US" altLang="ro-RO" dirty="0" smtClean="0"/>
              <a:t> </a:t>
            </a:r>
            <a:r>
              <a:rPr lang="en-US" altLang="ro-RO" dirty="0" err="1" smtClean="0"/>
              <a:t>și</a:t>
            </a:r>
            <a:r>
              <a:rPr lang="en-US" altLang="ro-RO" dirty="0" smtClean="0"/>
              <a:t> </a:t>
            </a:r>
            <a:r>
              <a:rPr lang="en-US" altLang="ro-RO" dirty="0" err="1" smtClean="0"/>
              <a:t>medicamentele</a:t>
            </a:r>
            <a:r>
              <a:rPr lang="en-US" altLang="ro-RO" dirty="0" smtClean="0"/>
              <a:t> </a:t>
            </a:r>
            <a:r>
              <a:rPr lang="en-US" altLang="ro-RO" dirty="0" err="1" smtClean="0"/>
              <a:t>și</a:t>
            </a:r>
            <a:r>
              <a:rPr lang="en-US" altLang="ro-RO" dirty="0" smtClean="0"/>
              <a:t> </a:t>
            </a:r>
            <a:r>
              <a:rPr lang="en-US" altLang="ro-RO" dirty="0" err="1" smtClean="0"/>
              <a:t>alte</a:t>
            </a:r>
            <a:r>
              <a:rPr lang="en-US" altLang="ro-RO" dirty="0" smtClean="0"/>
              <a:t> </a:t>
            </a:r>
            <a:r>
              <a:rPr lang="en-US" altLang="ro-RO" dirty="0" err="1" smtClean="0"/>
              <a:t>materii</a:t>
            </a:r>
            <a:r>
              <a:rPr lang="en-US" altLang="ro-RO" dirty="0" smtClean="0"/>
              <a:t> </a:t>
            </a:r>
            <a:r>
              <a:rPr lang="en-US" altLang="ro-RO" dirty="0" err="1" smtClean="0"/>
              <a:t>medicale</a:t>
            </a:r>
            <a:r>
              <a:rPr lang="en-US" altLang="ro-RO" dirty="0" smtClean="0"/>
              <a:t> </a:t>
            </a:r>
            <a:r>
              <a:rPr lang="en-US" altLang="ro-RO" dirty="0" err="1" smtClean="0"/>
              <a:t>sunt</a:t>
            </a:r>
            <a:r>
              <a:rPr lang="en-US" altLang="ro-RO" dirty="0" smtClean="0"/>
              <a:t> sub </a:t>
            </a:r>
            <a:r>
              <a:rPr lang="en-US" altLang="ro-RO" dirty="0" err="1" smtClean="0"/>
              <a:t>controlul</a:t>
            </a:r>
            <a:r>
              <a:rPr lang="en-US" altLang="ro-RO" dirty="0" smtClean="0"/>
              <a:t> </a:t>
            </a:r>
            <a:r>
              <a:rPr lang="en-US" altLang="ro-RO" dirty="0" err="1" smtClean="0"/>
              <a:t>personalului</a:t>
            </a:r>
            <a:r>
              <a:rPr lang="en-US" altLang="ro-RO" dirty="0" smtClean="0"/>
              <a:t> </a:t>
            </a:r>
            <a:r>
              <a:rPr lang="en-US" altLang="ro-RO" dirty="0" err="1" smtClean="0"/>
              <a:t>instruit</a:t>
            </a:r>
            <a:r>
              <a:rPr lang="en-US" altLang="ro-RO" dirty="0" smtClean="0"/>
              <a:t> </a:t>
            </a:r>
            <a:r>
              <a:rPr lang="en-US" altLang="ro-RO" dirty="0" err="1" smtClean="0"/>
              <a:t>în</a:t>
            </a:r>
            <a:r>
              <a:rPr lang="en-US" altLang="ro-RO" dirty="0" smtClean="0"/>
              <a:t> </a:t>
            </a:r>
            <a:r>
              <a:rPr lang="en-US" altLang="ro-RO" dirty="0" err="1" smtClean="0"/>
              <a:t>timpul</a:t>
            </a:r>
            <a:r>
              <a:rPr lang="en-US" altLang="ro-RO" dirty="0" smtClean="0"/>
              <a:t> </a:t>
            </a:r>
            <a:r>
              <a:rPr lang="en-US" altLang="ro-RO" dirty="0" err="1" smtClean="0"/>
              <a:t>utilizării</a:t>
            </a:r>
            <a:r>
              <a:rPr lang="en-US" altLang="ro-RO" dirty="0" smtClean="0"/>
              <a:t>;</a:t>
            </a:r>
          </a:p>
          <a:p>
            <a:pPr eaLnBrk="1" hangingPunct="1"/>
            <a:r>
              <a:rPr lang="en-US" altLang="ro-RO" dirty="0" smtClean="0"/>
              <a:t>(iii) </a:t>
            </a:r>
            <a:r>
              <a:rPr lang="en-US" altLang="ro-RO" dirty="0" err="1" smtClean="0"/>
              <a:t>echipamentul</a:t>
            </a:r>
            <a:r>
              <a:rPr lang="en-US" altLang="ro-RO" dirty="0" smtClean="0"/>
              <a:t> care </a:t>
            </a:r>
            <a:r>
              <a:rPr lang="en-US" altLang="ro-RO" dirty="0" err="1" smtClean="0"/>
              <a:t>conține</a:t>
            </a:r>
            <a:r>
              <a:rPr lang="en-US" altLang="ro-RO" dirty="0" smtClean="0"/>
              <a:t> </a:t>
            </a:r>
            <a:r>
              <a:rPr lang="en-US" altLang="ro-RO" dirty="0" err="1" smtClean="0"/>
              <a:t>baterii</a:t>
            </a:r>
            <a:r>
              <a:rPr lang="en-US" altLang="ro-RO" dirty="0" smtClean="0"/>
              <a:t> cu </a:t>
            </a:r>
            <a:r>
              <a:rPr lang="en-US" altLang="ro-RO" dirty="0" err="1" smtClean="0"/>
              <a:t>celule</a:t>
            </a:r>
            <a:r>
              <a:rPr lang="en-US" altLang="ro-RO" dirty="0" smtClean="0"/>
              <a:t> </a:t>
            </a:r>
            <a:r>
              <a:rPr lang="en-US" altLang="ro-RO" dirty="0" err="1" smtClean="0"/>
              <a:t>umede</a:t>
            </a:r>
            <a:r>
              <a:rPr lang="en-US" altLang="ro-RO" dirty="0" smtClean="0"/>
              <a:t> </a:t>
            </a:r>
            <a:r>
              <a:rPr lang="en-US" altLang="ro-RO" dirty="0" err="1" smtClean="0"/>
              <a:t>este</a:t>
            </a:r>
            <a:r>
              <a:rPr lang="en-US" altLang="ro-RO" dirty="0" smtClean="0"/>
              <a:t> </a:t>
            </a:r>
            <a:r>
              <a:rPr lang="en-US" altLang="ro-RO" dirty="0" err="1" smtClean="0"/>
              <a:t>păstrat</a:t>
            </a:r>
            <a:r>
              <a:rPr lang="en-US" altLang="ro-RO" dirty="0" smtClean="0"/>
              <a:t> </a:t>
            </a:r>
            <a:r>
              <a:rPr lang="en-US" altLang="ro-RO" dirty="0" err="1" smtClean="0"/>
              <a:t>și</a:t>
            </a:r>
            <a:r>
              <a:rPr lang="en-US" altLang="ro-RO" dirty="0" smtClean="0"/>
              <a:t>, </a:t>
            </a:r>
            <a:r>
              <a:rPr lang="en-US" altLang="ro-RO" dirty="0" err="1" smtClean="0"/>
              <a:t>atunci</a:t>
            </a:r>
            <a:r>
              <a:rPr lang="en-US" altLang="ro-RO" dirty="0" smtClean="0"/>
              <a:t> </a:t>
            </a:r>
            <a:r>
              <a:rPr lang="en-US" altLang="ro-RO" dirty="0" err="1" smtClean="0"/>
              <a:t>când</a:t>
            </a:r>
            <a:r>
              <a:rPr lang="en-US" altLang="ro-RO" dirty="0" smtClean="0"/>
              <a:t> </a:t>
            </a:r>
            <a:r>
              <a:rPr lang="en-US" altLang="ro-RO" dirty="0" err="1" smtClean="0"/>
              <a:t>este</a:t>
            </a:r>
            <a:r>
              <a:rPr lang="en-US" altLang="ro-RO" dirty="0" smtClean="0"/>
              <a:t> </a:t>
            </a:r>
            <a:r>
              <a:rPr lang="en-US" altLang="ro-RO" dirty="0" err="1" smtClean="0"/>
              <a:t>necesar</a:t>
            </a:r>
            <a:r>
              <a:rPr lang="en-US" altLang="ro-RO" dirty="0" smtClean="0"/>
              <a:t>, </a:t>
            </a:r>
            <a:r>
              <a:rPr lang="en-US" altLang="ro-RO" dirty="0" err="1" smtClean="0"/>
              <a:t>fixat</a:t>
            </a:r>
            <a:r>
              <a:rPr lang="en-US" altLang="ro-RO" dirty="0" smtClean="0"/>
              <a:t>, </a:t>
            </a:r>
            <a:r>
              <a:rPr lang="en-US" altLang="ro-RO" dirty="0" err="1" smtClean="0"/>
              <a:t>într</a:t>
            </a:r>
            <a:r>
              <a:rPr lang="en-US" altLang="ro-RO" dirty="0" smtClean="0"/>
              <a:t>-o </a:t>
            </a:r>
            <a:r>
              <a:rPr lang="en-US" altLang="ro-RO" dirty="0" err="1" smtClean="0"/>
              <a:t>poziție</a:t>
            </a:r>
            <a:r>
              <a:rPr lang="en-US" altLang="ro-RO" dirty="0" smtClean="0"/>
              <a:t> </a:t>
            </a:r>
            <a:r>
              <a:rPr lang="en-US" altLang="ro-RO" dirty="0" err="1" smtClean="0"/>
              <a:t>verticală</a:t>
            </a:r>
            <a:r>
              <a:rPr lang="en-US" altLang="ro-RO" dirty="0" smtClean="0"/>
              <a:t> </a:t>
            </a:r>
            <a:r>
              <a:rPr lang="en-US" altLang="ro-RO" dirty="0" err="1" smtClean="0"/>
              <a:t>pentru</a:t>
            </a:r>
            <a:r>
              <a:rPr lang="en-US" altLang="ro-RO" dirty="0" smtClean="0"/>
              <a:t> a </a:t>
            </a:r>
            <a:r>
              <a:rPr lang="en-US" altLang="ro-RO" dirty="0" err="1" smtClean="0"/>
              <a:t>împiedica</a:t>
            </a:r>
            <a:r>
              <a:rPr lang="en-US" altLang="ro-RO" dirty="0" smtClean="0"/>
              <a:t> </a:t>
            </a:r>
            <a:r>
              <a:rPr lang="en-US" altLang="ro-RO" dirty="0" err="1" smtClean="0"/>
              <a:t>scurgerea</a:t>
            </a:r>
            <a:r>
              <a:rPr lang="en-US" altLang="ro-RO" dirty="0" smtClean="0"/>
              <a:t> </a:t>
            </a:r>
            <a:r>
              <a:rPr lang="en-US" altLang="ro-RO" dirty="0" err="1" smtClean="0"/>
              <a:t>electrolitului</a:t>
            </a:r>
            <a:r>
              <a:rPr lang="en-US" altLang="ro-RO" dirty="0" smtClean="0"/>
              <a:t>; </a:t>
            </a:r>
            <a:r>
              <a:rPr lang="en-US" altLang="ro-RO" dirty="0" err="1" smtClean="0"/>
              <a:t>și</a:t>
            </a:r>
            <a:endParaRPr lang="en-US" altLang="ro-RO" dirty="0" smtClean="0"/>
          </a:p>
          <a:p>
            <a:pPr eaLnBrk="1" hangingPunct="1"/>
            <a:r>
              <a:rPr lang="en-US" altLang="ro-RO" dirty="0" smtClean="0"/>
              <a:t>iv) se </a:t>
            </a:r>
            <a:r>
              <a:rPr lang="en-US" altLang="ro-RO" dirty="0" err="1" smtClean="0"/>
              <a:t>prevede</a:t>
            </a:r>
            <a:r>
              <a:rPr lang="en-US" altLang="ro-RO" dirty="0" smtClean="0"/>
              <a:t> o </a:t>
            </a:r>
            <a:r>
              <a:rPr lang="en-US" altLang="ro-RO" dirty="0" err="1" smtClean="0"/>
              <a:t>asigurare</a:t>
            </a:r>
            <a:r>
              <a:rPr lang="en-US" altLang="ro-RO" dirty="0" smtClean="0"/>
              <a:t> </a:t>
            </a:r>
            <a:r>
              <a:rPr lang="en-US" altLang="ro-RO" dirty="0" err="1" smtClean="0"/>
              <a:t>adecvată</a:t>
            </a:r>
            <a:r>
              <a:rPr lang="en-US" altLang="ro-RO" dirty="0" smtClean="0"/>
              <a:t> </a:t>
            </a:r>
            <a:r>
              <a:rPr lang="en-US" altLang="ro-RO" dirty="0" err="1" smtClean="0"/>
              <a:t>pentru</a:t>
            </a:r>
            <a:r>
              <a:rPr lang="en-US" altLang="ro-RO" dirty="0" smtClean="0"/>
              <a:t> a </a:t>
            </a:r>
            <a:r>
              <a:rPr lang="en-US" altLang="ro-RO" dirty="0" err="1" smtClean="0"/>
              <a:t>depozita</a:t>
            </a:r>
            <a:r>
              <a:rPr lang="en-US" altLang="ro-RO" dirty="0" smtClean="0"/>
              <a:t> </a:t>
            </a:r>
            <a:r>
              <a:rPr lang="en-US" altLang="ro-RO" dirty="0" err="1" smtClean="0"/>
              <a:t>și</a:t>
            </a:r>
            <a:r>
              <a:rPr lang="en-US" altLang="ro-RO" dirty="0" smtClean="0"/>
              <a:t> a </a:t>
            </a:r>
            <a:r>
              <a:rPr lang="en-US" altLang="ro-RO" dirty="0" err="1" smtClean="0"/>
              <a:t>asigura</a:t>
            </a:r>
            <a:r>
              <a:rPr lang="en-US" altLang="ro-RO" dirty="0" smtClean="0"/>
              <a:t> tot </a:t>
            </a:r>
            <a:r>
              <a:rPr lang="en-US" altLang="ro-RO" dirty="0" err="1" smtClean="0"/>
              <a:t>echipamentul</a:t>
            </a:r>
            <a:r>
              <a:rPr lang="en-US" altLang="ro-RO" dirty="0" smtClean="0"/>
              <a:t> </a:t>
            </a:r>
            <a:r>
              <a:rPr lang="en-US" altLang="ro-RO" dirty="0" err="1" smtClean="0"/>
              <a:t>în</a:t>
            </a:r>
            <a:r>
              <a:rPr lang="en-US" altLang="ro-RO" dirty="0" smtClean="0"/>
              <a:t> </a:t>
            </a:r>
            <a:r>
              <a:rPr lang="en-US" altLang="ro-RO" dirty="0" err="1" smtClean="0"/>
              <a:t>timpul</a:t>
            </a:r>
            <a:r>
              <a:rPr lang="en-US" altLang="ro-RO" dirty="0" smtClean="0"/>
              <a:t> </a:t>
            </a:r>
            <a:r>
              <a:rPr lang="en-US" altLang="ro-RO" dirty="0" err="1" smtClean="0"/>
              <a:t>decolării</a:t>
            </a:r>
            <a:r>
              <a:rPr lang="en-US" altLang="ro-RO" dirty="0" smtClean="0"/>
              <a:t> </a:t>
            </a:r>
            <a:r>
              <a:rPr lang="en-US" altLang="ro-RO" dirty="0" err="1" smtClean="0"/>
              <a:t>și</a:t>
            </a:r>
            <a:r>
              <a:rPr lang="en-US" altLang="ro-RO" dirty="0" smtClean="0"/>
              <a:t> </a:t>
            </a:r>
            <a:r>
              <a:rPr lang="en-US" altLang="ro-RO" dirty="0" err="1" smtClean="0"/>
              <a:t>aterizării</a:t>
            </a:r>
            <a:r>
              <a:rPr lang="en-US" altLang="ro-RO" dirty="0" smtClean="0"/>
              <a:t> </a:t>
            </a:r>
            <a:r>
              <a:rPr lang="en-US" altLang="ro-RO" dirty="0" err="1" smtClean="0"/>
              <a:t>și</a:t>
            </a:r>
            <a:r>
              <a:rPr lang="en-US" altLang="ro-RO" dirty="0" smtClean="0"/>
              <a:t> </a:t>
            </a:r>
            <a:r>
              <a:rPr lang="en-US" altLang="ro-RO" dirty="0" err="1" smtClean="0"/>
              <a:t>în</a:t>
            </a:r>
            <a:r>
              <a:rPr lang="en-US" altLang="ro-RO" dirty="0" smtClean="0"/>
              <a:t> </a:t>
            </a:r>
            <a:r>
              <a:rPr lang="en-US" altLang="ro-RO" dirty="0" err="1" smtClean="0"/>
              <a:t>orice</a:t>
            </a:r>
            <a:r>
              <a:rPr lang="en-US" altLang="ro-RO" dirty="0" smtClean="0"/>
              <a:t> alt moment </a:t>
            </a:r>
            <a:r>
              <a:rPr lang="en-US" altLang="ro-RO" dirty="0" err="1" smtClean="0"/>
              <a:t>când</a:t>
            </a:r>
            <a:r>
              <a:rPr lang="en-US" altLang="ro-RO" dirty="0" smtClean="0"/>
              <a:t> </a:t>
            </a:r>
            <a:r>
              <a:rPr lang="en-US" altLang="ro-RO" dirty="0" err="1" smtClean="0"/>
              <a:t>comandantul</a:t>
            </a:r>
            <a:r>
              <a:rPr lang="en-US" altLang="ro-RO" dirty="0" smtClean="0"/>
              <a:t> </a:t>
            </a:r>
            <a:r>
              <a:rPr lang="en-US" altLang="ro-RO" dirty="0" err="1" smtClean="0"/>
              <a:t>consideră</a:t>
            </a:r>
            <a:r>
              <a:rPr lang="en-US" altLang="ro-RO" dirty="0" smtClean="0"/>
              <a:t> </a:t>
            </a:r>
            <a:r>
              <a:rPr lang="en-US" altLang="ro-RO" dirty="0" err="1" smtClean="0"/>
              <a:t>necesar</a:t>
            </a:r>
            <a:r>
              <a:rPr lang="en-US" altLang="ro-RO" dirty="0" smtClean="0"/>
              <a:t> </a:t>
            </a:r>
            <a:r>
              <a:rPr lang="en-US" altLang="ro-RO" dirty="0" err="1" smtClean="0"/>
              <a:t>acest</a:t>
            </a:r>
            <a:r>
              <a:rPr lang="en-US" altLang="ro-RO" dirty="0" smtClean="0"/>
              <a:t> </a:t>
            </a:r>
            <a:r>
              <a:rPr lang="en-US" altLang="ro-RO" dirty="0" err="1" smtClean="0"/>
              <a:t>lucru</a:t>
            </a:r>
            <a:r>
              <a:rPr lang="en-US" altLang="ro-RO" dirty="0" smtClean="0"/>
              <a:t> </a:t>
            </a:r>
            <a:r>
              <a:rPr lang="en-US" altLang="ro-RO" dirty="0" err="1" smtClean="0"/>
              <a:t>în</a:t>
            </a:r>
            <a:r>
              <a:rPr lang="en-US" altLang="ro-RO" dirty="0" smtClean="0"/>
              <a:t> </a:t>
            </a:r>
            <a:r>
              <a:rPr lang="en-US" altLang="ro-RO" dirty="0" err="1" smtClean="0"/>
              <a:t>interesul</a:t>
            </a:r>
            <a:r>
              <a:rPr lang="en-US" altLang="ro-RO" dirty="0" smtClean="0"/>
              <a:t> </a:t>
            </a:r>
            <a:r>
              <a:rPr lang="en-US" altLang="ro-RO" dirty="0" err="1" smtClean="0"/>
              <a:t>siguranței</a:t>
            </a:r>
            <a:r>
              <a:rPr lang="en-US" altLang="ro-RO" dirty="0" smtClean="0"/>
              <a:t>.</a:t>
            </a:r>
            <a:endParaRPr lang="ro-RO" altLang="ro-RO" dirty="0" smtClean="0"/>
          </a:p>
          <a:p>
            <a:pPr eaLnBrk="1" hangingPunct="1"/>
            <a:endParaRPr lang="ro-RO" altLang="ro-RO" dirty="0" smtClean="0"/>
          </a:p>
          <a:p>
            <a:pPr eaLnBrk="1" hangingPunct="1"/>
            <a:endParaRPr lang="ro-RO" altLang="ro-RO" dirty="0" smtClean="0"/>
          </a:p>
          <a:p>
            <a:pPr eaLnBrk="1" hangingPunct="1"/>
            <a:r>
              <a:rPr lang="en-US" altLang="ro-RO" dirty="0" err="1" smtClean="0"/>
              <a:t>Bunurile</a:t>
            </a:r>
            <a:r>
              <a:rPr lang="en-US" altLang="ro-RO" dirty="0" smtClean="0"/>
              <a:t> </a:t>
            </a:r>
            <a:r>
              <a:rPr lang="en-US" altLang="ro-RO" dirty="0" err="1" smtClean="0"/>
              <a:t>periculoase</a:t>
            </a:r>
            <a:r>
              <a:rPr lang="en-US" altLang="ro-RO" dirty="0" smtClean="0"/>
              <a:t> </a:t>
            </a:r>
            <a:r>
              <a:rPr lang="en-US" altLang="ro-RO" dirty="0" err="1" smtClean="0"/>
              <a:t>transportate</a:t>
            </a:r>
            <a:r>
              <a:rPr lang="en-US" altLang="ro-RO" dirty="0" smtClean="0"/>
              <a:t> pot </a:t>
            </a:r>
            <a:r>
              <a:rPr lang="en-US" altLang="ro-RO" dirty="0" err="1" smtClean="0"/>
              <a:t>diferi</a:t>
            </a:r>
            <a:r>
              <a:rPr lang="en-US" altLang="ro-RO" dirty="0" smtClean="0"/>
              <a:t> de </a:t>
            </a:r>
            <a:r>
              <a:rPr lang="en-US" altLang="ro-RO" dirty="0" err="1" smtClean="0"/>
              <a:t>cele</a:t>
            </a:r>
            <a:r>
              <a:rPr lang="en-US" altLang="ro-RO" dirty="0" smtClean="0"/>
              <a:t> </a:t>
            </a:r>
            <a:r>
              <a:rPr lang="en-US" altLang="ro-RO" dirty="0" err="1" smtClean="0"/>
              <a:t>identificate</a:t>
            </a:r>
            <a:r>
              <a:rPr lang="en-US" altLang="ro-RO" dirty="0" smtClean="0"/>
              <a:t> </a:t>
            </a:r>
            <a:r>
              <a:rPr lang="en-US" altLang="ro-RO" dirty="0" err="1" smtClean="0"/>
              <a:t>mai</a:t>
            </a:r>
            <a:r>
              <a:rPr lang="en-US" altLang="ro-RO" dirty="0" smtClean="0"/>
              <a:t> </a:t>
            </a:r>
            <a:r>
              <a:rPr lang="en-US" altLang="ro-RO" dirty="0" err="1" smtClean="0"/>
              <a:t>sus</a:t>
            </a:r>
            <a:r>
              <a:rPr lang="en-US" altLang="ro-RO" dirty="0" smtClean="0"/>
              <a:t> </a:t>
            </a:r>
            <a:r>
              <a:rPr lang="en-US" altLang="ro-RO" dirty="0" err="1" smtClean="0"/>
              <a:t>datorită</a:t>
            </a:r>
            <a:r>
              <a:rPr lang="en-US" altLang="ro-RO" dirty="0" smtClean="0"/>
              <a:t> </a:t>
            </a:r>
            <a:r>
              <a:rPr lang="en-US" altLang="ro-RO" dirty="0" err="1" smtClean="0"/>
              <a:t>nevoilor</a:t>
            </a:r>
            <a:r>
              <a:rPr lang="en-US" altLang="ro-RO" dirty="0" smtClean="0"/>
              <a:t> </a:t>
            </a:r>
            <a:r>
              <a:rPr lang="en-US" altLang="ro-RO" dirty="0" err="1" smtClean="0"/>
              <a:t>pacientului</a:t>
            </a:r>
            <a:r>
              <a:rPr lang="en-US" altLang="ro-RO" dirty="0" smtClean="0"/>
              <a:t>. </a:t>
            </a:r>
            <a:r>
              <a:rPr lang="en-US" altLang="ro-RO" dirty="0" err="1" smtClean="0"/>
              <a:t>Aceste</a:t>
            </a:r>
            <a:r>
              <a:rPr lang="en-US" altLang="ro-RO" dirty="0" smtClean="0"/>
              <a:t> </a:t>
            </a:r>
            <a:r>
              <a:rPr lang="en-US" altLang="ro-RO" dirty="0" err="1" smtClean="0"/>
              <a:t>dispoziții</a:t>
            </a:r>
            <a:r>
              <a:rPr lang="en-US" altLang="ro-RO" dirty="0" smtClean="0"/>
              <a:t> se </a:t>
            </a:r>
            <a:r>
              <a:rPr lang="en-US" altLang="ro-RO" dirty="0" err="1" smtClean="0"/>
              <a:t>aplică</a:t>
            </a:r>
            <a:r>
              <a:rPr lang="en-US" altLang="ro-RO" dirty="0" smtClean="0"/>
              <a:t> </a:t>
            </a:r>
            <a:r>
              <a:rPr lang="en-US" altLang="ro-RO" dirty="0" err="1" smtClean="0"/>
              <a:t>atât</a:t>
            </a:r>
            <a:r>
              <a:rPr lang="en-US" altLang="ro-RO" dirty="0" smtClean="0"/>
              <a:t> </a:t>
            </a:r>
            <a:r>
              <a:rPr lang="en-US" altLang="ro-RO" dirty="0" err="1" smtClean="0"/>
              <a:t>ambulanțelor</a:t>
            </a:r>
            <a:r>
              <a:rPr lang="en-US" altLang="ro-RO" dirty="0" smtClean="0"/>
              <a:t> de </a:t>
            </a:r>
            <a:r>
              <a:rPr lang="en-US" altLang="ro-RO" dirty="0" err="1" smtClean="0"/>
              <a:t>aer</a:t>
            </a:r>
            <a:r>
              <a:rPr lang="en-US" altLang="ro-RO" dirty="0" smtClean="0"/>
              <a:t> dedicate, </a:t>
            </a:r>
            <a:r>
              <a:rPr lang="en-US" altLang="ro-RO" dirty="0" err="1" smtClean="0"/>
              <a:t>cât</a:t>
            </a:r>
            <a:r>
              <a:rPr lang="en-US" altLang="ro-RO" dirty="0" smtClean="0"/>
              <a:t> </a:t>
            </a:r>
            <a:r>
              <a:rPr lang="en-US" altLang="ro-RO" dirty="0" err="1" smtClean="0"/>
              <a:t>și</a:t>
            </a:r>
            <a:r>
              <a:rPr lang="en-US" altLang="ro-RO" dirty="0" smtClean="0"/>
              <a:t> </a:t>
            </a:r>
            <a:r>
              <a:rPr lang="en-US" altLang="ro-RO" dirty="0" err="1" smtClean="0"/>
              <a:t>aeronavelor</a:t>
            </a:r>
            <a:r>
              <a:rPr lang="en-US" altLang="ro-RO" dirty="0" smtClean="0"/>
              <a:t> </a:t>
            </a:r>
            <a:r>
              <a:rPr lang="en-US" altLang="ro-RO" dirty="0" err="1" smtClean="0"/>
              <a:t>modificate</a:t>
            </a:r>
            <a:r>
              <a:rPr lang="en-US" altLang="ro-RO" dirty="0" smtClean="0"/>
              <a:t> </a:t>
            </a:r>
            <a:r>
              <a:rPr lang="en-US" altLang="ro-RO" dirty="0" err="1" smtClean="0"/>
              <a:t>temporar</a:t>
            </a:r>
            <a:r>
              <a:rPr lang="en-US" altLang="ro-RO" dirty="0" smtClean="0"/>
              <a:t>.</a:t>
            </a:r>
          </a:p>
        </p:txBody>
      </p:sp>
    </p:spTree>
    <p:extLst>
      <p:ext uri="{BB962C8B-B14F-4D97-AF65-F5344CB8AC3E}">
        <p14:creationId xmlns:p14="http://schemas.microsoft.com/office/powerpoint/2010/main" val="3475152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11</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ro-RO" dirty="0" smtClean="0"/>
              <a:t>Nu </a:t>
            </a:r>
            <a:r>
              <a:rPr lang="en-US" altLang="ro-RO" dirty="0" err="1" smtClean="0"/>
              <a:t>este</a:t>
            </a:r>
            <a:r>
              <a:rPr lang="en-US" altLang="ro-RO" dirty="0" smtClean="0"/>
              <a:t> </a:t>
            </a:r>
            <a:r>
              <a:rPr lang="en-US" altLang="ro-RO" dirty="0" err="1" smtClean="0"/>
              <a:t>necesară</a:t>
            </a:r>
            <a:r>
              <a:rPr lang="en-US" altLang="ro-RO" dirty="0" smtClean="0"/>
              <a:t> o </a:t>
            </a:r>
            <a:r>
              <a:rPr lang="en-US" altLang="ro-RO" dirty="0" err="1" smtClean="0"/>
              <a:t>aprobare</a:t>
            </a:r>
            <a:r>
              <a:rPr lang="en-US" altLang="ro-RO" dirty="0" smtClean="0"/>
              <a:t> </a:t>
            </a:r>
            <a:r>
              <a:rPr lang="en-US" altLang="ro-RO" dirty="0" err="1" smtClean="0"/>
              <a:t>pentru</a:t>
            </a:r>
            <a:r>
              <a:rPr lang="en-US" altLang="ro-RO" dirty="0" smtClean="0"/>
              <a:t> </a:t>
            </a:r>
            <a:r>
              <a:rPr lang="en-US" altLang="ro-RO" dirty="0" err="1" smtClean="0"/>
              <a:t>ca</a:t>
            </a:r>
            <a:r>
              <a:rPr lang="en-US" altLang="ro-RO" dirty="0" smtClean="0"/>
              <a:t> </a:t>
            </a:r>
            <a:r>
              <a:rPr lang="en-US" altLang="ro-RO" dirty="0" err="1" smtClean="0"/>
              <a:t>mărfurile</a:t>
            </a:r>
            <a:r>
              <a:rPr lang="en-US" altLang="ro-RO" dirty="0" smtClean="0"/>
              <a:t> </a:t>
            </a:r>
            <a:r>
              <a:rPr lang="en-US" altLang="ro-RO" dirty="0" err="1" smtClean="0"/>
              <a:t>periculoase</a:t>
            </a:r>
            <a:r>
              <a:rPr lang="en-US" altLang="ro-RO" dirty="0" smtClean="0"/>
              <a:t> </a:t>
            </a:r>
            <a:r>
              <a:rPr lang="en-US" altLang="ro-RO" dirty="0" err="1" smtClean="0"/>
              <a:t>conținute</a:t>
            </a:r>
            <a:r>
              <a:rPr lang="en-US" altLang="ro-RO" dirty="0" smtClean="0"/>
              <a:t> </a:t>
            </a:r>
            <a:r>
              <a:rPr lang="en-US" altLang="ro-RO" dirty="0" err="1" smtClean="0"/>
              <a:t>în</a:t>
            </a:r>
            <a:r>
              <a:rPr lang="en-US" altLang="ro-RO" dirty="0" smtClean="0"/>
              <a:t> </a:t>
            </a:r>
            <a:r>
              <a:rPr lang="en-US" altLang="ro-RO" dirty="0" err="1" smtClean="0"/>
              <a:t>articolele</a:t>
            </a:r>
            <a:r>
              <a:rPr lang="en-US" altLang="ro-RO" dirty="0" smtClean="0"/>
              <a:t> de </a:t>
            </a:r>
            <a:r>
              <a:rPr lang="en-US" altLang="ro-RO" dirty="0" err="1" smtClean="0"/>
              <a:t>bagaje</a:t>
            </a:r>
            <a:r>
              <a:rPr lang="en-US" altLang="ro-RO" dirty="0" smtClean="0"/>
              <a:t> </a:t>
            </a:r>
            <a:r>
              <a:rPr lang="en-US" altLang="ro-RO" dirty="0" err="1" smtClean="0"/>
              <a:t>în</a:t>
            </a:r>
            <a:r>
              <a:rPr lang="en-US" altLang="ro-RO" dirty="0" smtClean="0"/>
              <a:t> </a:t>
            </a:r>
            <a:r>
              <a:rPr lang="en-US" altLang="ro-RO" dirty="0" err="1" smtClean="0"/>
              <a:t>exces</a:t>
            </a:r>
            <a:r>
              <a:rPr lang="en-US" altLang="ro-RO" dirty="0" smtClean="0"/>
              <a:t> </a:t>
            </a:r>
            <a:r>
              <a:rPr lang="en-US" altLang="ro-RO" dirty="0" err="1" smtClean="0"/>
              <a:t>să</a:t>
            </a:r>
            <a:r>
              <a:rPr lang="en-US" altLang="ro-RO" dirty="0" smtClean="0"/>
              <a:t> fie </a:t>
            </a:r>
            <a:r>
              <a:rPr lang="en-US" altLang="ro-RO" dirty="0" err="1" smtClean="0"/>
              <a:t>trimise</a:t>
            </a:r>
            <a:r>
              <a:rPr lang="en-US" altLang="ro-RO" dirty="0" smtClean="0"/>
              <a:t> </a:t>
            </a:r>
            <a:r>
              <a:rPr lang="en-US" altLang="ro-RO" dirty="0" err="1" smtClean="0"/>
              <a:t>ca</a:t>
            </a:r>
            <a:r>
              <a:rPr lang="en-US" altLang="ro-RO" dirty="0" smtClean="0"/>
              <a:t> </a:t>
            </a:r>
            <a:r>
              <a:rPr lang="en-US" altLang="ro-RO" dirty="0" err="1" smtClean="0"/>
              <a:t>mărfuri</a:t>
            </a:r>
            <a:r>
              <a:rPr lang="en-US" altLang="ro-RO" dirty="0" smtClean="0"/>
              <a:t> cu </a:t>
            </a:r>
            <a:r>
              <a:rPr lang="en-US" altLang="ro-RO" dirty="0" err="1" smtClean="0"/>
              <a:t>condiția</a:t>
            </a:r>
            <a:r>
              <a:rPr lang="en-US" altLang="ro-RO" dirty="0" smtClean="0"/>
              <a:t> </a:t>
            </a:r>
            <a:r>
              <a:rPr lang="en-US" altLang="ro-RO" dirty="0" err="1" smtClean="0"/>
              <a:t>ca</a:t>
            </a:r>
            <a:r>
              <a:rPr lang="en-US" altLang="ro-RO" dirty="0" smtClean="0"/>
              <a:t>:</a:t>
            </a:r>
          </a:p>
          <a:p>
            <a:pPr eaLnBrk="1" hangingPunct="1"/>
            <a:r>
              <a:rPr lang="en-US" altLang="ro-RO" dirty="0" err="1" smtClean="0"/>
              <a:t>i</a:t>
            </a:r>
            <a:r>
              <a:rPr lang="en-US" altLang="ro-RO" dirty="0" smtClean="0"/>
              <a:t>) </a:t>
            </a:r>
            <a:r>
              <a:rPr lang="en-US" altLang="ro-RO" dirty="0" err="1" smtClean="0"/>
              <a:t>bagajele</a:t>
            </a:r>
            <a:r>
              <a:rPr lang="en-US" altLang="ro-RO" dirty="0" smtClean="0"/>
              <a:t> </a:t>
            </a:r>
            <a:r>
              <a:rPr lang="en-US" altLang="ro-RO" dirty="0" err="1" smtClean="0"/>
              <a:t>în</a:t>
            </a:r>
            <a:r>
              <a:rPr lang="en-US" altLang="ro-RO" dirty="0" smtClean="0"/>
              <a:t> </a:t>
            </a:r>
            <a:r>
              <a:rPr lang="en-US" altLang="ro-RO" dirty="0" err="1" smtClean="0"/>
              <a:t>exces</a:t>
            </a:r>
            <a:r>
              <a:rPr lang="en-US" altLang="ro-RO" dirty="0" smtClean="0"/>
              <a:t> au </a:t>
            </a:r>
            <a:r>
              <a:rPr lang="en-US" altLang="ro-RO" dirty="0" err="1" smtClean="0"/>
              <a:t>fost</a:t>
            </a:r>
            <a:r>
              <a:rPr lang="en-US" altLang="ro-RO" dirty="0" smtClean="0"/>
              <a:t> </a:t>
            </a:r>
            <a:r>
              <a:rPr lang="en-US" altLang="ro-RO" dirty="0" err="1" smtClean="0"/>
              <a:t>expediate</a:t>
            </a:r>
            <a:r>
              <a:rPr lang="en-US" altLang="ro-RO" dirty="0" smtClean="0"/>
              <a:t> </a:t>
            </a:r>
            <a:r>
              <a:rPr lang="en-US" altLang="ro-RO" dirty="0" err="1" smtClean="0"/>
              <a:t>ca</a:t>
            </a:r>
            <a:r>
              <a:rPr lang="en-US" altLang="ro-RO" dirty="0" smtClean="0"/>
              <a:t> </a:t>
            </a:r>
            <a:r>
              <a:rPr lang="en-US" altLang="ro-RO" dirty="0" err="1" smtClean="0"/>
              <a:t>mărfuri</a:t>
            </a:r>
            <a:r>
              <a:rPr lang="en-US" altLang="ro-RO" dirty="0" smtClean="0"/>
              <a:t> de </a:t>
            </a:r>
            <a:r>
              <a:rPr lang="en-US" altLang="ro-RO" dirty="0" err="1" smtClean="0"/>
              <a:t>către</a:t>
            </a:r>
            <a:r>
              <a:rPr lang="en-US" altLang="ro-RO" dirty="0" smtClean="0"/>
              <a:t> </a:t>
            </a:r>
            <a:r>
              <a:rPr lang="en-US" altLang="ro-RO" dirty="0" err="1" smtClean="0"/>
              <a:t>sau</a:t>
            </a:r>
            <a:r>
              <a:rPr lang="en-US" altLang="ro-RO" dirty="0" smtClean="0"/>
              <a:t> </a:t>
            </a:r>
            <a:r>
              <a:rPr lang="en-US" altLang="ro-RO" dirty="0" err="1" smtClean="0"/>
              <a:t>în</a:t>
            </a:r>
            <a:r>
              <a:rPr lang="en-US" altLang="ro-RO" dirty="0" smtClean="0"/>
              <a:t> </a:t>
            </a:r>
            <a:r>
              <a:rPr lang="en-US" altLang="ro-RO" dirty="0" err="1" smtClean="0"/>
              <a:t>numele</a:t>
            </a:r>
            <a:r>
              <a:rPr lang="en-US" altLang="ro-RO" dirty="0" smtClean="0"/>
              <a:t> </a:t>
            </a:r>
            <a:r>
              <a:rPr lang="en-US" altLang="ro-RO" dirty="0" err="1" smtClean="0"/>
              <a:t>unui</a:t>
            </a:r>
            <a:r>
              <a:rPr lang="en-US" altLang="ro-RO" dirty="0" smtClean="0"/>
              <a:t> </a:t>
            </a:r>
            <a:r>
              <a:rPr lang="en-US" altLang="ro-RO" dirty="0" err="1" smtClean="0"/>
              <a:t>pasager</a:t>
            </a:r>
            <a:r>
              <a:rPr lang="en-US" altLang="ro-RO" dirty="0" smtClean="0"/>
              <a:t>;</a:t>
            </a:r>
          </a:p>
          <a:p>
            <a:pPr eaLnBrk="1" hangingPunct="1"/>
            <a:r>
              <a:rPr lang="en-US" altLang="ro-RO" dirty="0" smtClean="0"/>
              <a:t>ii) </a:t>
            </a:r>
            <a:r>
              <a:rPr lang="en-US" altLang="ro-RO" dirty="0" err="1" smtClean="0"/>
              <a:t>mărfurile</a:t>
            </a:r>
            <a:r>
              <a:rPr lang="en-US" altLang="ro-RO" dirty="0" smtClean="0"/>
              <a:t> </a:t>
            </a:r>
            <a:r>
              <a:rPr lang="en-US" altLang="ro-RO" dirty="0" err="1" smtClean="0"/>
              <a:t>periculoase</a:t>
            </a:r>
            <a:r>
              <a:rPr lang="en-US" altLang="ro-RO" dirty="0" smtClean="0"/>
              <a:t> nu pot fi </a:t>
            </a:r>
            <a:r>
              <a:rPr lang="en-US" altLang="ro-RO" dirty="0" err="1" smtClean="0"/>
              <a:t>decât</a:t>
            </a:r>
            <a:r>
              <a:rPr lang="en-US" altLang="ro-RO" dirty="0" smtClean="0"/>
              <a:t> </a:t>
            </a:r>
            <a:r>
              <a:rPr lang="en-US" altLang="ro-RO" dirty="0" err="1" smtClean="0"/>
              <a:t>cele</a:t>
            </a:r>
            <a:r>
              <a:rPr lang="en-US" altLang="ro-RO" dirty="0" smtClean="0"/>
              <a:t> care </a:t>
            </a:r>
            <a:r>
              <a:rPr lang="en-US" altLang="ro-RO" dirty="0" err="1" smtClean="0"/>
              <a:t>sunt</a:t>
            </a:r>
            <a:r>
              <a:rPr lang="en-US" altLang="ro-RO" dirty="0" smtClean="0"/>
              <a:t> </a:t>
            </a:r>
            <a:r>
              <a:rPr lang="en-US" altLang="ro-RO" dirty="0" err="1" smtClean="0"/>
              <a:t>permise</a:t>
            </a:r>
            <a:r>
              <a:rPr lang="en-US" altLang="ro-RO" dirty="0" smtClean="0"/>
              <a:t> de </a:t>
            </a:r>
            <a:r>
              <a:rPr lang="en-US" altLang="ro-RO" dirty="0" err="1" smtClean="0"/>
              <a:t>către</a:t>
            </a:r>
            <a:r>
              <a:rPr lang="en-US" altLang="ro-RO" dirty="0" smtClean="0"/>
              <a:t> </a:t>
            </a:r>
            <a:r>
              <a:rPr lang="en-US" altLang="ro-RO" dirty="0" err="1" smtClean="0"/>
              <a:t>și</a:t>
            </a:r>
            <a:r>
              <a:rPr lang="en-US" altLang="ro-RO" dirty="0" smtClean="0"/>
              <a:t> </a:t>
            </a:r>
            <a:r>
              <a:rPr lang="en-US" altLang="ro-RO" dirty="0" err="1" smtClean="0"/>
              <a:t>în</a:t>
            </a:r>
            <a:r>
              <a:rPr lang="en-US" altLang="ro-RO" dirty="0" smtClean="0"/>
              <a:t> </a:t>
            </a:r>
            <a:r>
              <a:rPr lang="en-US" altLang="ro-RO" dirty="0" err="1" smtClean="0"/>
              <a:t>conformitate</a:t>
            </a:r>
            <a:r>
              <a:rPr lang="en-US" altLang="ro-RO" dirty="0" smtClean="0"/>
              <a:t> cu </a:t>
            </a:r>
            <a:r>
              <a:rPr lang="en-US" altLang="ro-RO" dirty="0" err="1" smtClean="0"/>
              <a:t>punctul</a:t>
            </a:r>
            <a:r>
              <a:rPr lang="en-US" altLang="ro-RO" dirty="0" smtClean="0"/>
              <a:t> 9.1.5 </a:t>
            </a:r>
            <a:r>
              <a:rPr lang="en-US" altLang="ro-RO" dirty="0" err="1" smtClean="0"/>
              <a:t>să</a:t>
            </a:r>
            <a:r>
              <a:rPr lang="en-US" altLang="ro-RO" dirty="0" smtClean="0"/>
              <a:t> fie </a:t>
            </a:r>
            <a:r>
              <a:rPr lang="en-US" altLang="ro-RO" dirty="0" err="1" smtClean="0"/>
              <a:t>transportate</a:t>
            </a:r>
            <a:r>
              <a:rPr lang="en-US" altLang="ro-RO" dirty="0" smtClean="0"/>
              <a:t> </a:t>
            </a:r>
            <a:r>
              <a:rPr lang="en-US" altLang="ro-RO" dirty="0" err="1" smtClean="0"/>
              <a:t>în</a:t>
            </a:r>
            <a:r>
              <a:rPr lang="en-US" altLang="ro-RO" dirty="0" smtClean="0"/>
              <a:t> </a:t>
            </a:r>
            <a:r>
              <a:rPr lang="en-US" altLang="ro-RO" dirty="0" err="1" smtClean="0"/>
              <a:t>bagajele</a:t>
            </a:r>
            <a:r>
              <a:rPr lang="en-US" altLang="ro-RO" dirty="0" smtClean="0"/>
              <a:t> </a:t>
            </a:r>
            <a:r>
              <a:rPr lang="en-US" altLang="ro-RO" dirty="0" err="1" smtClean="0"/>
              <a:t>înregistrate</a:t>
            </a:r>
            <a:r>
              <a:rPr lang="en-US" altLang="ro-RO" dirty="0" smtClean="0"/>
              <a:t>; </a:t>
            </a:r>
            <a:r>
              <a:rPr lang="en-US" altLang="ro-RO" dirty="0" err="1" smtClean="0"/>
              <a:t>și</a:t>
            </a:r>
            <a:endParaRPr lang="en-US" altLang="ro-RO" dirty="0" smtClean="0"/>
          </a:p>
          <a:p>
            <a:pPr eaLnBrk="1" hangingPunct="1"/>
            <a:r>
              <a:rPr lang="en-US" altLang="ro-RO" dirty="0" smtClean="0"/>
              <a:t>iii) </a:t>
            </a:r>
            <a:r>
              <a:rPr lang="en-US" altLang="ro-RO" dirty="0" err="1" smtClean="0"/>
              <a:t>bagajele</a:t>
            </a:r>
            <a:r>
              <a:rPr lang="en-US" altLang="ro-RO" dirty="0" smtClean="0"/>
              <a:t> </a:t>
            </a:r>
            <a:r>
              <a:rPr lang="en-US" altLang="ro-RO" dirty="0" err="1" smtClean="0"/>
              <a:t>în</a:t>
            </a:r>
            <a:r>
              <a:rPr lang="en-US" altLang="ro-RO" dirty="0" smtClean="0"/>
              <a:t> </a:t>
            </a:r>
            <a:r>
              <a:rPr lang="en-US" altLang="ro-RO" dirty="0" err="1" smtClean="0"/>
              <a:t>exces</a:t>
            </a:r>
            <a:r>
              <a:rPr lang="en-US" altLang="ro-RO" dirty="0" smtClean="0"/>
              <a:t> </a:t>
            </a:r>
            <a:r>
              <a:rPr lang="en-US" altLang="ro-RO" dirty="0" err="1" smtClean="0"/>
              <a:t>sunt</a:t>
            </a:r>
            <a:r>
              <a:rPr lang="en-US" altLang="ro-RO" dirty="0" smtClean="0"/>
              <a:t> </a:t>
            </a:r>
            <a:r>
              <a:rPr lang="en-US" altLang="ro-RO" dirty="0" err="1" smtClean="0"/>
              <a:t>marcate</a:t>
            </a:r>
            <a:r>
              <a:rPr lang="en-US" altLang="ro-RO" dirty="0" smtClean="0"/>
              <a:t> cu </a:t>
            </a:r>
            <a:r>
              <a:rPr lang="en-US" altLang="ro-RO" dirty="0" err="1" smtClean="0"/>
              <a:t>mențiunea</a:t>
            </a:r>
            <a:r>
              <a:rPr lang="en-US" altLang="ro-RO" dirty="0" smtClean="0"/>
              <a:t> "</a:t>
            </a:r>
            <a:r>
              <a:rPr lang="en-US" altLang="ro-RO" dirty="0" err="1" smtClean="0"/>
              <a:t>Bagaj</a:t>
            </a:r>
            <a:r>
              <a:rPr lang="en-US" altLang="ro-RO" dirty="0" smtClean="0"/>
              <a:t> </a:t>
            </a:r>
            <a:r>
              <a:rPr lang="en-US" altLang="ro-RO" dirty="0" err="1" smtClean="0"/>
              <a:t>excesiv</a:t>
            </a:r>
            <a:r>
              <a:rPr lang="en-US" altLang="ro-RO" dirty="0" smtClean="0"/>
              <a:t> </a:t>
            </a:r>
            <a:r>
              <a:rPr lang="en-US" altLang="ro-RO" dirty="0" err="1" smtClean="0"/>
              <a:t>expediat</a:t>
            </a:r>
            <a:r>
              <a:rPr lang="en-US" altLang="ro-RO" dirty="0" smtClean="0"/>
              <a:t> </a:t>
            </a:r>
            <a:r>
              <a:rPr lang="en-US" altLang="ro-RO" dirty="0" err="1" smtClean="0"/>
              <a:t>ca</a:t>
            </a:r>
            <a:r>
              <a:rPr lang="en-US" altLang="ro-RO" dirty="0" smtClean="0"/>
              <a:t> </a:t>
            </a:r>
            <a:r>
              <a:rPr lang="en-US" altLang="ro-RO" dirty="0" err="1" smtClean="0"/>
              <a:t>marfă</a:t>
            </a:r>
            <a:r>
              <a:rPr lang="en-US" altLang="ro-RO" dirty="0" smtClean="0"/>
              <a:t>".</a:t>
            </a:r>
          </a:p>
          <a:p>
            <a:pPr eaLnBrk="1" hangingPunct="1"/>
            <a:r>
              <a:rPr lang="en-US" altLang="ro-RO" dirty="0" err="1" smtClean="0"/>
              <a:t>În</a:t>
            </a:r>
            <a:r>
              <a:rPr lang="en-US" altLang="ro-RO" dirty="0" smtClean="0"/>
              <a:t> </a:t>
            </a:r>
            <a:r>
              <a:rPr lang="en-US" altLang="ro-RO" dirty="0" err="1" smtClean="0"/>
              <a:t>scopul</a:t>
            </a:r>
            <a:r>
              <a:rPr lang="en-US" altLang="ro-RO" dirty="0" smtClean="0"/>
              <a:t> </a:t>
            </a:r>
            <a:r>
              <a:rPr lang="en-US" altLang="ro-RO" dirty="0" err="1" smtClean="0"/>
              <a:t>prevenirii</a:t>
            </a:r>
            <a:r>
              <a:rPr lang="en-US" altLang="ro-RO" dirty="0" smtClean="0"/>
              <a:t> </a:t>
            </a:r>
            <a:r>
              <a:rPr lang="en-US" altLang="ro-RO" dirty="0" err="1" smtClean="0"/>
              <a:t>ca</a:t>
            </a:r>
            <a:r>
              <a:rPr lang="en-US" altLang="ro-RO" dirty="0" smtClean="0"/>
              <a:t> </a:t>
            </a:r>
            <a:r>
              <a:rPr lang="en-US" altLang="ro-RO" dirty="0" err="1" smtClean="0"/>
              <a:t>mărfurile</a:t>
            </a:r>
            <a:r>
              <a:rPr lang="en-US" altLang="ro-RO" dirty="0" smtClean="0"/>
              <a:t> </a:t>
            </a:r>
            <a:r>
              <a:rPr lang="en-US" altLang="ro-RO" dirty="0" err="1" smtClean="0"/>
              <a:t>periculoase</a:t>
            </a:r>
            <a:r>
              <a:rPr lang="en-US" altLang="ro-RO" dirty="0" smtClean="0"/>
              <a:t>, </a:t>
            </a:r>
            <a:r>
              <a:rPr lang="en-US" altLang="ro-RO" dirty="0" err="1" smtClean="0"/>
              <a:t>pe</a:t>
            </a:r>
            <a:r>
              <a:rPr lang="en-US" altLang="ro-RO" dirty="0" smtClean="0"/>
              <a:t> care nu le </a:t>
            </a:r>
            <a:r>
              <a:rPr lang="en-US" altLang="ro-RO" dirty="0" err="1" smtClean="0"/>
              <a:t>este</a:t>
            </a:r>
            <a:r>
              <a:rPr lang="en-US" altLang="ro-RO" dirty="0" smtClean="0"/>
              <a:t> </a:t>
            </a:r>
            <a:r>
              <a:rPr lang="en-US" altLang="ro-RO" dirty="0" err="1" smtClean="0"/>
              <a:t>permis</a:t>
            </a:r>
            <a:r>
              <a:rPr lang="en-US" altLang="ro-RO" dirty="0" smtClean="0"/>
              <a:t> un </a:t>
            </a:r>
            <a:r>
              <a:rPr lang="en-US" altLang="ro-RO" dirty="0" err="1" smtClean="0"/>
              <a:t>pasager</a:t>
            </a:r>
            <a:r>
              <a:rPr lang="en-US" altLang="ro-RO" dirty="0" smtClean="0"/>
              <a:t>, </a:t>
            </a:r>
            <a:r>
              <a:rPr lang="en-US" altLang="ro-RO" dirty="0" err="1" smtClean="0"/>
              <a:t>să</a:t>
            </a:r>
            <a:r>
              <a:rPr lang="en-US" altLang="ro-RO" dirty="0" smtClean="0"/>
              <a:t> fie </a:t>
            </a:r>
            <a:r>
              <a:rPr lang="en-US" altLang="ro-RO" dirty="0" err="1" smtClean="0"/>
              <a:t>luate</a:t>
            </a:r>
            <a:r>
              <a:rPr lang="en-US" altLang="ro-RO" dirty="0" smtClean="0"/>
              <a:t> la </a:t>
            </a:r>
            <a:r>
              <a:rPr lang="en-US" altLang="ro-RO" dirty="0" err="1" smtClean="0"/>
              <a:t>bordul</a:t>
            </a:r>
            <a:r>
              <a:rPr lang="en-US" altLang="ro-RO" dirty="0" smtClean="0"/>
              <a:t> </a:t>
            </a:r>
            <a:r>
              <a:rPr lang="en-US" altLang="ro-RO" dirty="0" err="1" smtClean="0"/>
              <a:t>unei</a:t>
            </a:r>
            <a:r>
              <a:rPr lang="en-US" altLang="ro-RO" dirty="0" smtClean="0"/>
              <a:t> </a:t>
            </a:r>
            <a:r>
              <a:rPr lang="en-US" altLang="ro-RO" dirty="0" err="1" smtClean="0"/>
              <a:t>aeronave</a:t>
            </a:r>
            <a:r>
              <a:rPr lang="en-US" altLang="ro-RO" dirty="0" smtClean="0"/>
              <a:t> </a:t>
            </a:r>
            <a:r>
              <a:rPr lang="en-US" altLang="ro-RO" dirty="0" err="1" smtClean="0"/>
              <a:t>în</a:t>
            </a:r>
            <a:r>
              <a:rPr lang="en-US" altLang="ro-RO" dirty="0" smtClean="0"/>
              <a:t> </a:t>
            </a:r>
            <a:r>
              <a:rPr lang="en-US" altLang="ro-RO" dirty="0" err="1" smtClean="0"/>
              <a:t>exces</a:t>
            </a:r>
            <a:r>
              <a:rPr lang="en-US" altLang="ro-RO" dirty="0" smtClean="0"/>
              <a:t> de </a:t>
            </a:r>
            <a:r>
              <a:rPr lang="en-US" altLang="ro-RO" dirty="0" err="1" smtClean="0"/>
              <a:t>bagaje</a:t>
            </a:r>
            <a:r>
              <a:rPr lang="en-US" altLang="ro-RO" dirty="0" smtClean="0"/>
              <a:t> </a:t>
            </a:r>
            <a:r>
              <a:rPr lang="en-US" altLang="ro-RO" dirty="0" err="1" smtClean="0"/>
              <a:t>expediate</a:t>
            </a:r>
            <a:r>
              <a:rPr lang="en-US" altLang="ro-RO" dirty="0" smtClean="0"/>
              <a:t> </a:t>
            </a:r>
            <a:r>
              <a:rPr lang="en-US" altLang="ro-RO" dirty="0" err="1" smtClean="0"/>
              <a:t>ca</a:t>
            </a:r>
            <a:r>
              <a:rPr lang="en-US" altLang="ro-RO" dirty="0" smtClean="0"/>
              <a:t> </a:t>
            </a:r>
            <a:r>
              <a:rPr lang="en-US" altLang="ro-RO" dirty="0" err="1" smtClean="0"/>
              <a:t>mărfuri</a:t>
            </a:r>
            <a:r>
              <a:rPr lang="en-US" altLang="ro-RO" dirty="0" smtClean="0"/>
              <a:t>, </a:t>
            </a:r>
            <a:r>
              <a:rPr lang="en-US" altLang="ro-RO" dirty="0" err="1" smtClean="0"/>
              <a:t>orice</a:t>
            </a:r>
            <a:r>
              <a:rPr lang="en-US" altLang="ro-RO" dirty="0" smtClean="0"/>
              <a:t> </a:t>
            </a:r>
            <a:r>
              <a:rPr lang="en-US" altLang="ro-RO" dirty="0" err="1" smtClean="0"/>
              <a:t>organizație</a:t>
            </a:r>
            <a:r>
              <a:rPr lang="en-US" altLang="ro-RO" dirty="0" smtClean="0"/>
              <a:t> </a:t>
            </a:r>
            <a:r>
              <a:rPr lang="en-US" altLang="ro-RO" dirty="0" err="1" smtClean="0"/>
              <a:t>sau</a:t>
            </a:r>
            <a:r>
              <a:rPr lang="en-US" altLang="ro-RO" dirty="0" smtClean="0"/>
              <a:t> </a:t>
            </a:r>
            <a:r>
              <a:rPr lang="en-US" altLang="ro-RO" dirty="0" err="1" smtClean="0"/>
              <a:t>întreprindere</a:t>
            </a:r>
            <a:r>
              <a:rPr lang="en-US" altLang="ro-RO" dirty="0" smtClean="0"/>
              <a:t> care </a:t>
            </a:r>
            <a:r>
              <a:rPr lang="en-US" altLang="ro-RO" dirty="0" err="1" smtClean="0"/>
              <a:t>acceptă</a:t>
            </a:r>
            <a:r>
              <a:rPr lang="en-US" altLang="ro-RO" dirty="0" smtClean="0"/>
              <a:t> </a:t>
            </a:r>
            <a:r>
              <a:rPr lang="en-US" altLang="ro-RO" dirty="0" err="1" smtClean="0"/>
              <a:t>bagajele</a:t>
            </a:r>
            <a:r>
              <a:rPr lang="en-US" altLang="ro-RO" dirty="0" smtClean="0"/>
              <a:t> </a:t>
            </a:r>
            <a:r>
              <a:rPr lang="en-US" altLang="ro-RO" dirty="0" err="1" smtClean="0"/>
              <a:t>în</a:t>
            </a:r>
            <a:r>
              <a:rPr lang="en-US" altLang="ro-RO" dirty="0" smtClean="0"/>
              <a:t> </a:t>
            </a:r>
            <a:r>
              <a:rPr lang="en-US" altLang="ro-RO" dirty="0" err="1" smtClean="0"/>
              <a:t>exces</a:t>
            </a:r>
            <a:r>
              <a:rPr lang="en-US" altLang="ro-RO" dirty="0" smtClean="0"/>
              <a:t> </a:t>
            </a:r>
            <a:r>
              <a:rPr lang="en-US" altLang="ro-RO" dirty="0" err="1" smtClean="0"/>
              <a:t>expediate</a:t>
            </a:r>
            <a:r>
              <a:rPr lang="en-US" altLang="ro-RO" dirty="0" smtClean="0"/>
              <a:t> </a:t>
            </a:r>
            <a:r>
              <a:rPr lang="en-US" altLang="ro-RO" dirty="0" err="1" smtClean="0"/>
              <a:t>ca</a:t>
            </a:r>
            <a:r>
              <a:rPr lang="en-US" altLang="ro-RO" dirty="0" smtClean="0"/>
              <a:t> </a:t>
            </a:r>
            <a:r>
              <a:rPr lang="en-US" altLang="ro-RO" dirty="0" err="1" smtClean="0"/>
              <a:t>marfă</a:t>
            </a:r>
            <a:r>
              <a:rPr lang="en-US" altLang="ro-RO" dirty="0" smtClean="0"/>
              <a:t> </a:t>
            </a:r>
            <a:r>
              <a:rPr lang="en-US" altLang="ro-RO" dirty="0" err="1" smtClean="0"/>
              <a:t>ar</a:t>
            </a:r>
            <a:r>
              <a:rPr lang="en-US" altLang="ro-RO" dirty="0" smtClean="0"/>
              <a:t> </a:t>
            </a:r>
            <a:r>
              <a:rPr lang="en-US" altLang="ro-RO" dirty="0" err="1" smtClean="0"/>
              <a:t>trebui</a:t>
            </a:r>
            <a:r>
              <a:rPr lang="en-US" altLang="ro-RO" dirty="0" smtClean="0"/>
              <a:t> </a:t>
            </a:r>
            <a:r>
              <a:rPr lang="en-US" altLang="ro-RO" dirty="0" err="1" smtClean="0"/>
              <a:t>să</a:t>
            </a:r>
            <a:r>
              <a:rPr lang="en-US" altLang="ro-RO" dirty="0" smtClean="0"/>
              <a:t> </a:t>
            </a:r>
            <a:r>
              <a:rPr lang="en-US" altLang="ro-RO" dirty="0" err="1" smtClean="0"/>
              <a:t>solicite</a:t>
            </a:r>
            <a:r>
              <a:rPr lang="en-US" altLang="ro-RO" dirty="0" smtClean="0"/>
              <a:t> </a:t>
            </a:r>
            <a:r>
              <a:rPr lang="en-US" altLang="ro-RO" dirty="0" err="1" smtClean="0"/>
              <a:t>confirmarea</a:t>
            </a:r>
            <a:r>
              <a:rPr lang="en-US" altLang="ro-RO" dirty="0" smtClean="0"/>
              <a:t> de la </a:t>
            </a:r>
            <a:r>
              <a:rPr lang="en-US" altLang="ro-RO" dirty="0" err="1" smtClean="0"/>
              <a:t>pasager</a:t>
            </a:r>
            <a:r>
              <a:rPr lang="en-US" altLang="ro-RO" dirty="0" smtClean="0"/>
              <a:t> </a:t>
            </a:r>
            <a:r>
              <a:rPr lang="en-US" altLang="ro-RO" dirty="0" err="1" smtClean="0"/>
              <a:t>sau</a:t>
            </a:r>
            <a:r>
              <a:rPr lang="en-US" altLang="ro-RO" dirty="0" smtClean="0"/>
              <a:t> o </a:t>
            </a:r>
            <a:r>
              <a:rPr lang="en-US" altLang="ro-RO" dirty="0" err="1" smtClean="0"/>
              <a:t>persoană</a:t>
            </a:r>
            <a:r>
              <a:rPr lang="en-US" altLang="ro-RO" dirty="0" smtClean="0"/>
              <a:t> </a:t>
            </a:r>
            <a:r>
              <a:rPr lang="en-US" altLang="ro-RO" dirty="0" err="1" smtClean="0"/>
              <a:t>acționând</a:t>
            </a:r>
            <a:r>
              <a:rPr lang="en-US" altLang="ro-RO" dirty="0" smtClean="0"/>
              <a:t> </a:t>
            </a:r>
            <a:r>
              <a:rPr lang="en-US" altLang="ro-RO" dirty="0" err="1" smtClean="0"/>
              <a:t>în</a:t>
            </a:r>
            <a:r>
              <a:rPr lang="en-US" altLang="ro-RO" dirty="0" smtClean="0"/>
              <a:t> </a:t>
            </a:r>
            <a:r>
              <a:rPr lang="en-US" altLang="ro-RO" dirty="0" err="1" smtClean="0"/>
              <a:t>numele</a:t>
            </a:r>
            <a:r>
              <a:rPr lang="en-US" altLang="ro-RO" dirty="0" smtClean="0"/>
              <a:t> </a:t>
            </a:r>
            <a:r>
              <a:rPr lang="en-US" altLang="ro-RO" dirty="0" err="1" smtClean="0"/>
              <a:t>pasagerului</a:t>
            </a:r>
            <a:r>
              <a:rPr lang="en-US" altLang="ro-RO" dirty="0" smtClean="0"/>
              <a:t> </a:t>
            </a:r>
            <a:r>
              <a:rPr lang="en-US" altLang="ro-RO" dirty="0" err="1" smtClean="0"/>
              <a:t>că</a:t>
            </a:r>
            <a:r>
              <a:rPr lang="en-US" altLang="ro-RO" dirty="0" smtClean="0"/>
              <a:t> </a:t>
            </a:r>
            <a:r>
              <a:rPr lang="en-US" altLang="ro-RO" dirty="0" err="1" smtClean="0"/>
              <a:t>bagajele</a:t>
            </a:r>
            <a:r>
              <a:rPr lang="en-US" altLang="ro-RO" dirty="0" smtClean="0"/>
              <a:t> </a:t>
            </a:r>
            <a:r>
              <a:rPr lang="en-US" altLang="ro-RO" dirty="0" err="1" smtClean="0"/>
              <a:t>în</a:t>
            </a:r>
            <a:r>
              <a:rPr lang="en-US" altLang="ro-RO" dirty="0" smtClean="0"/>
              <a:t> </a:t>
            </a:r>
            <a:r>
              <a:rPr lang="en-US" altLang="ro-RO" dirty="0" err="1" smtClean="0"/>
              <a:t>exces</a:t>
            </a:r>
            <a:r>
              <a:rPr lang="en-US" altLang="ro-RO" dirty="0" smtClean="0"/>
              <a:t> nu </a:t>
            </a:r>
            <a:r>
              <a:rPr lang="en-US" altLang="ro-RO" dirty="0" err="1" smtClean="0"/>
              <a:t>conțin</a:t>
            </a:r>
            <a:r>
              <a:rPr lang="en-US" altLang="ro-RO" dirty="0" smtClean="0"/>
              <a:t> </a:t>
            </a:r>
            <a:r>
              <a:rPr lang="en-US" altLang="ro-RO" dirty="0" err="1" smtClean="0"/>
              <a:t>mărfuri</a:t>
            </a:r>
            <a:r>
              <a:rPr lang="en-US" altLang="ro-RO" dirty="0" smtClean="0"/>
              <a:t> </a:t>
            </a:r>
            <a:r>
              <a:rPr lang="en-US" altLang="ro-RO" dirty="0" err="1" smtClean="0"/>
              <a:t>periculoase</a:t>
            </a:r>
            <a:r>
              <a:rPr lang="en-US" altLang="ro-RO" dirty="0" smtClean="0"/>
              <a:t> care nu </a:t>
            </a:r>
            <a:r>
              <a:rPr lang="en-US" altLang="ro-RO" dirty="0" err="1" smtClean="0"/>
              <a:t>sunt</a:t>
            </a:r>
            <a:r>
              <a:rPr lang="en-US" altLang="ro-RO" dirty="0" smtClean="0"/>
              <a:t> </a:t>
            </a:r>
            <a:r>
              <a:rPr lang="en-US" altLang="ro-RO" dirty="0" err="1" smtClean="0"/>
              <a:t>permise</a:t>
            </a:r>
            <a:r>
              <a:rPr lang="en-US" altLang="ro-RO" dirty="0" smtClean="0"/>
              <a:t> </a:t>
            </a:r>
            <a:r>
              <a:rPr lang="en-US" altLang="ro-RO" dirty="0" err="1" smtClean="0"/>
              <a:t>și</a:t>
            </a:r>
            <a:r>
              <a:rPr lang="en-US" altLang="ro-RO" dirty="0" smtClean="0"/>
              <a:t> </a:t>
            </a:r>
            <a:r>
              <a:rPr lang="en-US" altLang="ro-RO" dirty="0" err="1" smtClean="0"/>
              <a:t>căutând</a:t>
            </a:r>
            <a:r>
              <a:rPr lang="en-US" altLang="ro-RO" dirty="0" smtClean="0"/>
              <a:t> o </a:t>
            </a:r>
            <a:r>
              <a:rPr lang="en-US" altLang="ro-RO" dirty="0" err="1" smtClean="0"/>
              <a:t>confirmare</a:t>
            </a:r>
            <a:r>
              <a:rPr lang="en-US" altLang="ro-RO" dirty="0" smtClean="0"/>
              <a:t> </a:t>
            </a:r>
            <a:r>
              <a:rPr lang="en-US" altLang="ro-RO" dirty="0" err="1" smtClean="0"/>
              <a:t>suplimentară</a:t>
            </a:r>
            <a:r>
              <a:rPr lang="en-US" altLang="ro-RO" dirty="0" smtClean="0"/>
              <a:t> cu </a:t>
            </a:r>
            <a:r>
              <a:rPr lang="en-US" altLang="ro-RO" dirty="0" err="1" smtClean="0"/>
              <a:t>privire</a:t>
            </a:r>
            <a:r>
              <a:rPr lang="en-US" altLang="ro-RO" dirty="0" smtClean="0"/>
              <a:t> la </a:t>
            </a:r>
            <a:r>
              <a:rPr lang="en-US" altLang="ro-RO" dirty="0" err="1" smtClean="0"/>
              <a:t>conținutul</a:t>
            </a:r>
            <a:r>
              <a:rPr lang="en-US" altLang="ro-RO" dirty="0" smtClean="0"/>
              <a:t> </a:t>
            </a:r>
            <a:r>
              <a:rPr lang="en-US" altLang="ro-RO" dirty="0" err="1" smtClean="0"/>
              <a:t>oricărui</a:t>
            </a:r>
            <a:r>
              <a:rPr lang="en-US" altLang="ro-RO" dirty="0" smtClean="0"/>
              <a:t> </a:t>
            </a:r>
            <a:r>
              <a:rPr lang="en-US" altLang="ro-RO" dirty="0" err="1" smtClean="0"/>
              <a:t>articol</a:t>
            </a:r>
            <a:r>
              <a:rPr lang="en-US" altLang="ro-RO" dirty="0" smtClean="0"/>
              <a:t> </a:t>
            </a:r>
            <a:r>
              <a:rPr lang="en-US" altLang="ro-RO" dirty="0" err="1" smtClean="0"/>
              <a:t>în</a:t>
            </a:r>
            <a:r>
              <a:rPr lang="en-US" altLang="ro-RO" dirty="0" smtClean="0"/>
              <a:t> </a:t>
            </a:r>
            <a:r>
              <a:rPr lang="en-US" altLang="ro-RO" dirty="0" err="1" smtClean="0"/>
              <a:t>cazul</a:t>
            </a:r>
            <a:r>
              <a:rPr lang="en-US" altLang="ro-RO" dirty="0" smtClean="0"/>
              <a:t> </a:t>
            </a:r>
            <a:r>
              <a:rPr lang="en-US" altLang="ro-RO" dirty="0" err="1" smtClean="0"/>
              <a:t>în</a:t>
            </a:r>
            <a:r>
              <a:rPr lang="en-US" altLang="ro-RO" dirty="0" smtClean="0"/>
              <a:t> care </a:t>
            </a:r>
            <a:r>
              <a:rPr lang="en-US" altLang="ro-RO" dirty="0" err="1" smtClean="0"/>
              <a:t>există</a:t>
            </a:r>
            <a:r>
              <a:rPr lang="en-US" altLang="ro-RO" dirty="0" smtClean="0"/>
              <a:t> </a:t>
            </a:r>
            <a:r>
              <a:rPr lang="en-US" altLang="ro-RO" dirty="0" err="1" smtClean="0"/>
              <a:t>suspiciuni</a:t>
            </a:r>
            <a:r>
              <a:rPr lang="en-US" altLang="ro-RO" dirty="0" smtClean="0"/>
              <a:t> </a:t>
            </a:r>
            <a:r>
              <a:rPr lang="en-US" altLang="ro-RO" dirty="0" err="1" smtClean="0"/>
              <a:t>că</a:t>
            </a:r>
            <a:r>
              <a:rPr lang="en-US" altLang="ro-RO" dirty="0" smtClean="0"/>
              <a:t> </a:t>
            </a:r>
            <a:r>
              <a:rPr lang="en-US" altLang="ro-RO" dirty="0" err="1" smtClean="0"/>
              <a:t>acesta</a:t>
            </a:r>
            <a:r>
              <a:rPr lang="en-US" altLang="ro-RO" dirty="0" smtClean="0"/>
              <a:t> </a:t>
            </a:r>
            <a:r>
              <a:rPr lang="en-US" altLang="ro-RO" dirty="0" err="1" smtClean="0"/>
              <a:t>ar</a:t>
            </a:r>
            <a:r>
              <a:rPr lang="en-US" altLang="ro-RO" dirty="0" smtClean="0"/>
              <a:t> </a:t>
            </a:r>
            <a:r>
              <a:rPr lang="en-US" altLang="ro-RO" dirty="0" err="1" smtClean="0"/>
              <a:t>putea</a:t>
            </a:r>
            <a:r>
              <a:rPr lang="en-US" altLang="ro-RO" dirty="0" smtClean="0"/>
              <a:t> </a:t>
            </a:r>
            <a:r>
              <a:rPr lang="en-US" altLang="ro-RO" dirty="0" err="1" smtClean="0"/>
              <a:t>conține</a:t>
            </a:r>
            <a:r>
              <a:rPr lang="en-US" altLang="ro-RO" dirty="0" smtClean="0"/>
              <a:t> </a:t>
            </a:r>
            <a:r>
              <a:rPr lang="en-US" altLang="ro-RO" dirty="0" err="1" smtClean="0"/>
              <a:t>mărfuri</a:t>
            </a:r>
            <a:r>
              <a:rPr lang="en-US" altLang="ro-RO" dirty="0" smtClean="0"/>
              <a:t> </a:t>
            </a:r>
            <a:r>
              <a:rPr lang="en-US" altLang="ro-RO" dirty="0" err="1" smtClean="0"/>
              <a:t>periculoase</a:t>
            </a:r>
            <a:r>
              <a:rPr lang="en-US" altLang="ro-RO" dirty="0" smtClean="0"/>
              <a:t> care nu </a:t>
            </a:r>
            <a:r>
              <a:rPr lang="en-US" altLang="ro-RO" dirty="0" err="1" smtClean="0"/>
              <a:t>sunt</a:t>
            </a:r>
            <a:r>
              <a:rPr lang="en-US" altLang="ro-RO" dirty="0" smtClean="0"/>
              <a:t> </a:t>
            </a:r>
            <a:r>
              <a:rPr lang="en-US" altLang="ro-RO" dirty="0" err="1" smtClean="0"/>
              <a:t>permise</a:t>
            </a:r>
            <a:r>
              <a:rPr lang="en-US" altLang="ro-RO" dirty="0" smtClean="0"/>
              <a:t>.</a:t>
            </a:r>
          </a:p>
        </p:txBody>
      </p:sp>
    </p:spTree>
    <p:extLst>
      <p:ext uri="{BB962C8B-B14F-4D97-AF65-F5344CB8AC3E}">
        <p14:creationId xmlns:p14="http://schemas.microsoft.com/office/powerpoint/2010/main" val="3980670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12</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2953386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13</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2514681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14</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15529516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15</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2170937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16</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451214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17</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909682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18</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3894333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19</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3994794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dirty="0" smtClean="0"/>
          </a:p>
        </p:txBody>
      </p:sp>
    </p:spTree>
    <p:extLst>
      <p:ext uri="{BB962C8B-B14F-4D97-AF65-F5344CB8AC3E}">
        <p14:creationId xmlns:p14="http://schemas.microsoft.com/office/powerpoint/2010/main" val="619874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20</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ro-RO" dirty="0" err="1" smtClean="0"/>
              <a:t>Unele</a:t>
            </a:r>
            <a:r>
              <a:rPr lang="en-US" altLang="ro-RO" dirty="0" smtClean="0"/>
              <a:t> </a:t>
            </a:r>
            <a:r>
              <a:rPr lang="en-US" altLang="ro-RO" dirty="0" err="1" smtClean="0"/>
              <a:t>obiecte</a:t>
            </a:r>
            <a:r>
              <a:rPr lang="en-US" altLang="ro-RO" dirty="0" smtClean="0"/>
              <a:t> de </a:t>
            </a:r>
            <a:r>
              <a:rPr lang="en-US" altLang="ro-RO" dirty="0" err="1" smtClean="0"/>
              <a:t>uz</a:t>
            </a:r>
            <a:r>
              <a:rPr lang="en-US" altLang="ro-RO" dirty="0" smtClean="0"/>
              <a:t> </a:t>
            </a:r>
            <a:r>
              <a:rPr lang="en-US" altLang="ro-RO" dirty="0" err="1" smtClean="0"/>
              <a:t>casnic</a:t>
            </a:r>
            <a:r>
              <a:rPr lang="en-US" altLang="ro-RO" dirty="0" smtClean="0"/>
              <a:t> de </a:t>
            </a:r>
            <a:r>
              <a:rPr lang="en-US" altLang="ro-RO" dirty="0" err="1" smtClean="0"/>
              <a:t>zi</a:t>
            </a:r>
            <a:r>
              <a:rPr lang="en-US" altLang="ro-RO" dirty="0" smtClean="0"/>
              <a:t> cu </a:t>
            </a:r>
            <a:r>
              <a:rPr lang="en-US" altLang="ro-RO" dirty="0" err="1" smtClean="0"/>
              <a:t>zi</a:t>
            </a:r>
            <a:r>
              <a:rPr lang="en-US" altLang="ro-RO" dirty="0" smtClean="0"/>
              <a:t> </a:t>
            </a:r>
            <a:r>
              <a:rPr lang="en-US" altLang="ro-RO" dirty="0" err="1" smtClean="0"/>
              <a:t>poartă</a:t>
            </a:r>
            <a:r>
              <a:rPr lang="en-US" altLang="ro-RO" dirty="0" smtClean="0"/>
              <a:t> </a:t>
            </a:r>
            <a:r>
              <a:rPr lang="en-US" altLang="ro-RO" dirty="0" err="1" smtClean="0"/>
              <a:t>etichete</a:t>
            </a:r>
            <a:r>
              <a:rPr lang="en-US" altLang="ro-RO" dirty="0" smtClean="0"/>
              <a:t> de </a:t>
            </a:r>
            <a:r>
              <a:rPr lang="en-US" altLang="ro-RO" dirty="0" err="1" smtClean="0"/>
              <a:t>avertizare</a:t>
            </a:r>
            <a:r>
              <a:rPr lang="en-US" altLang="ro-RO" dirty="0" smtClean="0"/>
              <a:t> </a:t>
            </a:r>
            <a:r>
              <a:rPr lang="en-US" altLang="ro-RO" dirty="0" err="1" smtClean="0"/>
              <a:t>pentru</a:t>
            </a:r>
            <a:r>
              <a:rPr lang="en-US" altLang="ro-RO" dirty="0" smtClean="0"/>
              <a:t> </a:t>
            </a:r>
            <a:r>
              <a:rPr lang="en-US" altLang="ro-RO" dirty="0" err="1" smtClean="0"/>
              <a:t>consumatori</a:t>
            </a:r>
            <a:r>
              <a:rPr lang="en-US" altLang="ro-RO" dirty="0" smtClean="0"/>
              <a:t>, care pot </a:t>
            </a:r>
            <a:r>
              <a:rPr lang="en-US" altLang="ro-RO" dirty="0" err="1" smtClean="0"/>
              <a:t>indica</a:t>
            </a:r>
            <a:r>
              <a:rPr lang="en-US" altLang="ro-RO" dirty="0" smtClean="0"/>
              <a:t> </a:t>
            </a:r>
            <a:r>
              <a:rPr lang="en-US" altLang="ro-RO" dirty="0" err="1" smtClean="0"/>
              <a:t>sau</a:t>
            </a:r>
            <a:r>
              <a:rPr lang="en-US" altLang="ro-RO" dirty="0" smtClean="0"/>
              <a:t> nu </a:t>
            </a:r>
            <a:r>
              <a:rPr lang="en-US" altLang="ro-RO" dirty="0" err="1" smtClean="0"/>
              <a:t>că</a:t>
            </a:r>
            <a:r>
              <a:rPr lang="en-US" altLang="ro-RO" dirty="0" smtClean="0"/>
              <a:t> </a:t>
            </a:r>
            <a:r>
              <a:rPr lang="en-US" altLang="ro-RO" dirty="0" err="1" smtClean="0"/>
              <a:t>sunt</a:t>
            </a:r>
            <a:r>
              <a:rPr lang="en-US" altLang="ro-RO" dirty="0" smtClean="0"/>
              <a:t> </a:t>
            </a:r>
            <a:r>
              <a:rPr lang="en-US" altLang="ro-RO" dirty="0" err="1" smtClean="0"/>
              <a:t>clasificate</a:t>
            </a:r>
            <a:r>
              <a:rPr lang="en-US" altLang="ro-RO" dirty="0" smtClean="0"/>
              <a:t> </a:t>
            </a:r>
            <a:r>
              <a:rPr lang="en-US" altLang="ro-RO" dirty="0" err="1" smtClean="0"/>
              <a:t>ca</a:t>
            </a:r>
            <a:r>
              <a:rPr lang="en-US" altLang="ro-RO" dirty="0" smtClean="0"/>
              <a:t> </a:t>
            </a:r>
            <a:r>
              <a:rPr lang="en-US" altLang="ro-RO" dirty="0" err="1" smtClean="0"/>
              <a:t>mărfuri</a:t>
            </a:r>
            <a:r>
              <a:rPr lang="en-US" altLang="ro-RO" dirty="0" smtClean="0"/>
              <a:t> </a:t>
            </a:r>
            <a:r>
              <a:rPr lang="en-US" altLang="ro-RO" dirty="0" err="1" smtClean="0"/>
              <a:t>periculoase</a:t>
            </a:r>
            <a:r>
              <a:rPr lang="en-US" altLang="ro-RO" dirty="0" smtClean="0"/>
              <a:t> </a:t>
            </a:r>
            <a:r>
              <a:rPr lang="en-US" altLang="ro-RO" dirty="0" err="1" smtClean="0"/>
              <a:t>în</a:t>
            </a:r>
            <a:r>
              <a:rPr lang="en-US" altLang="ro-RO" dirty="0" smtClean="0"/>
              <a:t> </a:t>
            </a:r>
            <a:r>
              <a:rPr lang="en-US" altLang="ro-RO" dirty="0" err="1" smtClean="0"/>
              <a:t>transportul</a:t>
            </a:r>
            <a:r>
              <a:rPr lang="en-US" altLang="ro-RO" dirty="0" smtClean="0"/>
              <a:t> </a:t>
            </a:r>
            <a:r>
              <a:rPr lang="en-US" altLang="ro-RO" dirty="0" err="1" smtClean="0"/>
              <a:t>aerian</a:t>
            </a:r>
            <a:r>
              <a:rPr lang="en-US" altLang="ro-RO" dirty="0" smtClean="0"/>
              <a:t>. </a:t>
            </a:r>
            <a:r>
              <a:rPr lang="en-US" altLang="ro-RO" dirty="0" err="1" smtClean="0"/>
              <a:t>În</a:t>
            </a:r>
            <a:r>
              <a:rPr lang="en-US" altLang="ro-RO" dirty="0" smtClean="0"/>
              <a:t> </a:t>
            </a:r>
            <a:r>
              <a:rPr lang="en-US" altLang="ro-RO" dirty="0" err="1" smtClean="0"/>
              <a:t>întreaga</a:t>
            </a:r>
            <a:r>
              <a:rPr lang="en-US" altLang="ro-RO" dirty="0" smtClean="0"/>
              <a:t> </a:t>
            </a:r>
            <a:r>
              <a:rPr lang="en-US" altLang="ro-RO" dirty="0" err="1" smtClean="0"/>
              <a:t>lume</a:t>
            </a:r>
            <a:r>
              <a:rPr lang="en-US" altLang="ro-RO" dirty="0" smtClean="0"/>
              <a:t> </a:t>
            </a:r>
            <a:r>
              <a:rPr lang="en-US" altLang="ro-RO" dirty="0" err="1" smtClean="0"/>
              <a:t>există</a:t>
            </a:r>
            <a:r>
              <a:rPr lang="en-US" altLang="ro-RO" dirty="0" smtClean="0"/>
              <a:t> </a:t>
            </a:r>
            <a:r>
              <a:rPr lang="en-US" altLang="ro-RO" dirty="0" err="1" smtClean="0"/>
              <a:t>diferite</a:t>
            </a:r>
            <a:r>
              <a:rPr lang="en-US" altLang="ro-RO" dirty="0" smtClean="0"/>
              <a:t> </a:t>
            </a:r>
            <a:r>
              <a:rPr lang="en-US" altLang="ro-RO" dirty="0" err="1" smtClean="0"/>
              <a:t>legi</a:t>
            </a:r>
            <a:r>
              <a:rPr lang="en-US" altLang="ro-RO" dirty="0" smtClean="0"/>
              <a:t> </a:t>
            </a:r>
            <a:r>
              <a:rPr lang="en-US" altLang="ro-RO" dirty="0" err="1" smtClean="0"/>
              <a:t>privind</a:t>
            </a:r>
            <a:r>
              <a:rPr lang="en-US" altLang="ro-RO" dirty="0" smtClean="0"/>
              <a:t> </a:t>
            </a:r>
            <a:r>
              <a:rPr lang="en-US" altLang="ro-RO" dirty="0" err="1" smtClean="0"/>
              <a:t>modul</a:t>
            </a:r>
            <a:r>
              <a:rPr lang="en-US" altLang="ro-RO" dirty="0" smtClean="0"/>
              <a:t> de </a:t>
            </a:r>
            <a:r>
              <a:rPr lang="en-US" altLang="ro-RO" dirty="0" err="1" smtClean="0"/>
              <a:t>identificare</a:t>
            </a:r>
            <a:r>
              <a:rPr lang="en-US" altLang="ro-RO" dirty="0" smtClean="0"/>
              <a:t> a </a:t>
            </a:r>
            <a:r>
              <a:rPr lang="en-US" altLang="ro-RO" dirty="0" err="1" smtClean="0"/>
              <a:t>proprietăților</a:t>
            </a:r>
            <a:r>
              <a:rPr lang="en-US" altLang="ro-RO" dirty="0" smtClean="0"/>
              <a:t> </a:t>
            </a:r>
            <a:r>
              <a:rPr lang="en-US" altLang="ro-RO" dirty="0" err="1" smtClean="0"/>
              <a:t>periculoase</a:t>
            </a:r>
            <a:r>
              <a:rPr lang="en-US" altLang="ro-RO" dirty="0" smtClean="0"/>
              <a:t> ale </a:t>
            </a:r>
            <a:r>
              <a:rPr lang="en-US" altLang="ro-RO" dirty="0" err="1" smtClean="0"/>
              <a:t>substanțelor</a:t>
            </a:r>
            <a:r>
              <a:rPr lang="en-US" altLang="ro-RO" dirty="0" smtClean="0"/>
              <a:t> </a:t>
            </a:r>
            <a:r>
              <a:rPr lang="en-US" altLang="ro-RO" dirty="0" err="1" smtClean="0"/>
              <a:t>chimice</a:t>
            </a:r>
            <a:r>
              <a:rPr lang="en-US" altLang="ro-RO" dirty="0" smtClean="0"/>
              <a:t> (</a:t>
            </a:r>
            <a:r>
              <a:rPr lang="en-US" altLang="ro-RO" dirty="0" err="1" smtClean="0"/>
              <a:t>denumită</a:t>
            </a:r>
            <a:r>
              <a:rPr lang="en-US" altLang="ro-RO" dirty="0" smtClean="0"/>
              <a:t> "</a:t>
            </a:r>
            <a:r>
              <a:rPr lang="en-US" altLang="ro-RO" dirty="0" err="1" smtClean="0"/>
              <a:t>clasificare</a:t>
            </a:r>
            <a:r>
              <a:rPr lang="en-US" altLang="ro-RO" dirty="0" smtClean="0"/>
              <a:t>") </a:t>
            </a:r>
            <a:r>
              <a:rPr lang="en-US" altLang="ro-RO" dirty="0" err="1" smtClean="0"/>
              <a:t>și</a:t>
            </a:r>
            <a:r>
              <a:rPr lang="en-US" altLang="ro-RO" dirty="0" smtClean="0"/>
              <a:t> </a:t>
            </a:r>
            <a:r>
              <a:rPr lang="en-US" altLang="ro-RO" dirty="0" err="1" smtClean="0"/>
              <a:t>modul</a:t>
            </a:r>
            <a:r>
              <a:rPr lang="en-US" altLang="ro-RO" dirty="0" smtClean="0"/>
              <a:t> </a:t>
            </a:r>
            <a:r>
              <a:rPr lang="en-US" altLang="ro-RO" dirty="0" err="1" smtClean="0"/>
              <a:t>în</a:t>
            </a:r>
            <a:r>
              <a:rPr lang="en-US" altLang="ro-RO" dirty="0" smtClean="0"/>
              <a:t> care </a:t>
            </a:r>
            <a:r>
              <a:rPr lang="en-US" altLang="ro-RO" dirty="0" err="1" smtClean="0"/>
              <a:t>informațiile</a:t>
            </a:r>
            <a:r>
              <a:rPr lang="en-US" altLang="ro-RO" dirty="0" smtClean="0"/>
              <a:t> </a:t>
            </a:r>
            <a:r>
              <a:rPr lang="en-US" altLang="ro-RO" dirty="0" err="1" smtClean="0"/>
              <a:t>despre</a:t>
            </a:r>
            <a:r>
              <a:rPr lang="en-US" altLang="ro-RO" dirty="0" smtClean="0"/>
              <a:t> </a:t>
            </a:r>
            <a:r>
              <a:rPr lang="en-US" altLang="ro-RO" dirty="0" err="1" smtClean="0"/>
              <a:t>aceste</a:t>
            </a:r>
            <a:r>
              <a:rPr lang="en-US" altLang="ro-RO" dirty="0" smtClean="0"/>
              <a:t> </a:t>
            </a:r>
            <a:r>
              <a:rPr lang="en-US" altLang="ro-RO" dirty="0" err="1" smtClean="0"/>
              <a:t>pericole</a:t>
            </a:r>
            <a:r>
              <a:rPr lang="en-US" altLang="ro-RO" dirty="0" smtClean="0"/>
              <a:t> </a:t>
            </a:r>
            <a:r>
              <a:rPr lang="en-US" altLang="ro-RO" dirty="0" err="1" smtClean="0"/>
              <a:t>sunt</a:t>
            </a:r>
            <a:r>
              <a:rPr lang="en-US" altLang="ro-RO" dirty="0" smtClean="0"/>
              <a:t> </a:t>
            </a:r>
            <a:r>
              <a:rPr lang="en-US" altLang="ro-RO" dirty="0" err="1" smtClean="0"/>
              <a:t>apoi</a:t>
            </a:r>
            <a:r>
              <a:rPr lang="en-US" altLang="ro-RO" dirty="0" smtClean="0"/>
              <a:t> </a:t>
            </a:r>
            <a:r>
              <a:rPr lang="en-US" altLang="ro-RO" dirty="0" err="1" smtClean="0"/>
              <a:t>transmise</a:t>
            </a:r>
            <a:r>
              <a:rPr lang="en-US" altLang="ro-RO" dirty="0" smtClean="0"/>
              <a:t> </a:t>
            </a:r>
            <a:r>
              <a:rPr lang="en-US" altLang="ro-RO" dirty="0" err="1" smtClean="0"/>
              <a:t>utilizatorilor</a:t>
            </a:r>
            <a:r>
              <a:rPr lang="en-US" altLang="ro-RO" dirty="0" smtClean="0"/>
              <a:t> (</a:t>
            </a:r>
            <a:r>
              <a:rPr lang="en-US" altLang="ro-RO" dirty="0" err="1" smtClean="0"/>
              <a:t>prin</a:t>
            </a:r>
            <a:r>
              <a:rPr lang="en-US" altLang="ro-RO" dirty="0" smtClean="0"/>
              <a:t> </a:t>
            </a:r>
            <a:r>
              <a:rPr lang="en-US" altLang="ro-RO" dirty="0" err="1" smtClean="0"/>
              <a:t>etichetele</a:t>
            </a:r>
            <a:r>
              <a:rPr lang="en-US" altLang="ro-RO" dirty="0" smtClean="0"/>
              <a:t> de </a:t>
            </a:r>
            <a:r>
              <a:rPr lang="en-US" altLang="ro-RO" dirty="0" err="1" smtClean="0"/>
              <a:t>furnizare</a:t>
            </a:r>
            <a:r>
              <a:rPr lang="en-US" altLang="ro-RO" dirty="0" smtClean="0"/>
              <a:t> a </a:t>
            </a:r>
            <a:r>
              <a:rPr lang="en-US" altLang="ro-RO" dirty="0" err="1" smtClean="0"/>
              <a:t>consumatorilor</a:t>
            </a:r>
            <a:r>
              <a:rPr lang="en-US" altLang="ro-RO" dirty="0" smtClean="0"/>
              <a:t> </a:t>
            </a:r>
            <a:r>
              <a:rPr lang="en-US" altLang="ro-RO" dirty="0" err="1" smtClean="0"/>
              <a:t>și</a:t>
            </a:r>
            <a:r>
              <a:rPr lang="en-US" altLang="ro-RO" dirty="0" smtClean="0"/>
              <a:t> </a:t>
            </a:r>
            <a:r>
              <a:rPr lang="en-US" altLang="ro-RO" dirty="0" err="1" smtClean="0"/>
              <a:t>fișele</a:t>
            </a:r>
            <a:r>
              <a:rPr lang="en-US" altLang="ro-RO" dirty="0" smtClean="0"/>
              <a:t> </a:t>
            </a:r>
            <a:r>
              <a:rPr lang="en-US" altLang="ro-RO" dirty="0" err="1" smtClean="0"/>
              <a:t>tehnice</a:t>
            </a:r>
            <a:r>
              <a:rPr lang="en-US" altLang="ro-RO" dirty="0" smtClean="0"/>
              <a:t> de </a:t>
            </a:r>
            <a:r>
              <a:rPr lang="en-US" altLang="ro-RO" dirty="0" err="1" smtClean="0"/>
              <a:t>securitate</a:t>
            </a:r>
            <a:r>
              <a:rPr lang="en-US" altLang="ro-RO" dirty="0" smtClean="0"/>
              <a:t> </a:t>
            </a:r>
            <a:r>
              <a:rPr lang="en-US" altLang="ro-RO" dirty="0" err="1" smtClean="0"/>
              <a:t>pentru</a:t>
            </a:r>
            <a:r>
              <a:rPr lang="en-US" altLang="ro-RO" dirty="0" smtClean="0"/>
              <a:t> </a:t>
            </a:r>
            <a:r>
              <a:rPr lang="en-US" altLang="ro-RO" dirty="0" err="1" smtClean="0"/>
              <a:t>lucrători</a:t>
            </a:r>
            <a:r>
              <a:rPr lang="en-US" altLang="ro-RO" dirty="0" smtClean="0"/>
              <a:t>). </a:t>
            </a:r>
            <a:r>
              <a:rPr lang="en-US" altLang="ro-RO" dirty="0" err="1" smtClean="0"/>
              <a:t>Acest</a:t>
            </a:r>
            <a:r>
              <a:rPr lang="en-US" altLang="ro-RO" dirty="0" smtClean="0"/>
              <a:t> </a:t>
            </a:r>
            <a:r>
              <a:rPr lang="en-US" altLang="ro-RO" dirty="0" err="1" smtClean="0"/>
              <a:t>lucru</a:t>
            </a:r>
            <a:r>
              <a:rPr lang="en-US" altLang="ro-RO" dirty="0" smtClean="0"/>
              <a:t> </a:t>
            </a:r>
            <a:r>
              <a:rPr lang="en-US" altLang="ro-RO" dirty="0" err="1" smtClean="0"/>
              <a:t>poate</a:t>
            </a:r>
            <a:r>
              <a:rPr lang="en-US" altLang="ro-RO" dirty="0" smtClean="0"/>
              <a:t> fi </a:t>
            </a:r>
            <a:r>
              <a:rPr lang="en-US" altLang="ro-RO" dirty="0" err="1" smtClean="0"/>
              <a:t>confuz</a:t>
            </a:r>
            <a:r>
              <a:rPr lang="en-US" altLang="ro-RO" dirty="0" smtClean="0"/>
              <a:t>, </a:t>
            </a:r>
            <a:r>
              <a:rPr lang="en-US" altLang="ro-RO" dirty="0" err="1" smtClean="0"/>
              <a:t>deoarece</a:t>
            </a:r>
            <a:r>
              <a:rPr lang="en-US" altLang="ro-RO" dirty="0" smtClean="0"/>
              <a:t> </a:t>
            </a:r>
            <a:r>
              <a:rPr lang="en-US" altLang="ro-RO" dirty="0" err="1" smtClean="0"/>
              <a:t>aceeași</a:t>
            </a:r>
            <a:r>
              <a:rPr lang="en-US" altLang="ro-RO" dirty="0" smtClean="0"/>
              <a:t> </a:t>
            </a:r>
            <a:r>
              <a:rPr lang="en-US" altLang="ro-RO" dirty="0" err="1" smtClean="0"/>
              <a:t>substanță</a:t>
            </a:r>
            <a:r>
              <a:rPr lang="en-US" altLang="ro-RO" dirty="0" smtClean="0"/>
              <a:t> </a:t>
            </a:r>
            <a:r>
              <a:rPr lang="en-US" altLang="ro-RO" dirty="0" err="1" smtClean="0"/>
              <a:t>chimică</a:t>
            </a:r>
            <a:r>
              <a:rPr lang="en-US" altLang="ro-RO" dirty="0" smtClean="0"/>
              <a:t> </a:t>
            </a:r>
            <a:r>
              <a:rPr lang="en-US" altLang="ro-RO" dirty="0" err="1" smtClean="0"/>
              <a:t>poate</a:t>
            </a:r>
            <a:r>
              <a:rPr lang="en-US" altLang="ro-RO" dirty="0" smtClean="0"/>
              <a:t> </a:t>
            </a:r>
            <a:r>
              <a:rPr lang="en-US" altLang="ro-RO" dirty="0" err="1" smtClean="0"/>
              <a:t>avea</a:t>
            </a:r>
            <a:r>
              <a:rPr lang="en-US" altLang="ro-RO" dirty="0" smtClean="0"/>
              <a:t> </a:t>
            </a:r>
            <a:r>
              <a:rPr lang="en-US" altLang="ro-RO" dirty="0" err="1" smtClean="0"/>
              <a:t>descrieri</a:t>
            </a:r>
            <a:r>
              <a:rPr lang="en-US" altLang="ro-RO" dirty="0" smtClean="0"/>
              <a:t> </a:t>
            </a:r>
            <a:r>
              <a:rPr lang="en-US" altLang="ro-RO" dirty="0" err="1" smtClean="0"/>
              <a:t>diferite</a:t>
            </a:r>
            <a:r>
              <a:rPr lang="en-US" altLang="ro-RO" dirty="0" smtClean="0"/>
              <a:t> de </a:t>
            </a:r>
            <a:r>
              <a:rPr lang="en-US" altLang="ro-RO" dirty="0" err="1" smtClean="0"/>
              <a:t>pericole</a:t>
            </a:r>
            <a:r>
              <a:rPr lang="en-US" altLang="ro-RO" dirty="0" smtClean="0"/>
              <a:t> </a:t>
            </a:r>
            <a:r>
              <a:rPr lang="en-US" altLang="ro-RO" dirty="0" err="1" smtClean="0"/>
              <a:t>în</a:t>
            </a:r>
            <a:r>
              <a:rPr lang="en-US" altLang="ro-RO" dirty="0" smtClean="0"/>
              <a:t> </a:t>
            </a:r>
            <a:r>
              <a:rPr lang="en-US" altLang="ro-RO" dirty="0" err="1" smtClean="0"/>
              <a:t>diferite</a:t>
            </a:r>
            <a:r>
              <a:rPr lang="en-US" altLang="ro-RO" dirty="0" smtClean="0"/>
              <a:t> </a:t>
            </a:r>
            <a:r>
              <a:rPr lang="en-US" altLang="ro-RO" dirty="0" err="1" smtClean="0"/>
              <a:t>țări</a:t>
            </a:r>
            <a:r>
              <a:rPr lang="en-US" altLang="ro-RO" dirty="0" smtClean="0"/>
              <a:t>. De </a:t>
            </a:r>
            <a:r>
              <a:rPr lang="en-US" altLang="ro-RO" dirty="0" err="1" smtClean="0"/>
              <a:t>exemplu</a:t>
            </a:r>
            <a:r>
              <a:rPr lang="en-US" altLang="ro-RO" dirty="0" smtClean="0"/>
              <a:t>, un </a:t>
            </a:r>
            <a:r>
              <a:rPr lang="en-US" altLang="ro-RO" dirty="0" err="1" smtClean="0"/>
              <a:t>produs</a:t>
            </a:r>
            <a:r>
              <a:rPr lang="en-US" altLang="ro-RO" dirty="0" smtClean="0"/>
              <a:t> </a:t>
            </a:r>
            <a:r>
              <a:rPr lang="en-US" altLang="ro-RO" dirty="0" err="1" smtClean="0"/>
              <a:t>chimic</a:t>
            </a:r>
            <a:r>
              <a:rPr lang="en-US" altLang="ro-RO" dirty="0" smtClean="0"/>
              <a:t> </a:t>
            </a:r>
            <a:r>
              <a:rPr lang="en-US" altLang="ro-RO" dirty="0" err="1" smtClean="0"/>
              <a:t>ar</a:t>
            </a:r>
            <a:r>
              <a:rPr lang="en-US" altLang="ro-RO" dirty="0" smtClean="0"/>
              <a:t> </a:t>
            </a:r>
            <a:r>
              <a:rPr lang="en-US" altLang="ro-RO" dirty="0" err="1" smtClean="0"/>
              <a:t>putea</a:t>
            </a:r>
            <a:r>
              <a:rPr lang="en-US" altLang="ro-RO" dirty="0" smtClean="0"/>
              <a:t> fi </a:t>
            </a:r>
            <a:r>
              <a:rPr lang="en-US" altLang="ro-RO" dirty="0" err="1" smtClean="0"/>
              <a:t>etichetat</a:t>
            </a:r>
            <a:r>
              <a:rPr lang="en-US" altLang="ro-RO" dirty="0" smtClean="0"/>
              <a:t> </a:t>
            </a:r>
            <a:r>
              <a:rPr lang="en-US" altLang="ro-RO" dirty="0" err="1" smtClean="0"/>
              <a:t>pentru</a:t>
            </a:r>
            <a:r>
              <a:rPr lang="en-US" altLang="ro-RO" dirty="0" smtClean="0"/>
              <a:t> a fi </a:t>
            </a:r>
            <a:r>
              <a:rPr lang="en-US" altLang="ro-RO" dirty="0" err="1" smtClean="0"/>
              <a:t>furnizat</a:t>
            </a:r>
            <a:r>
              <a:rPr lang="en-US" altLang="ro-RO" dirty="0" smtClean="0"/>
              <a:t> </a:t>
            </a:r>
            <a:r>
              <a:rPr lang="en-US" altLang="ro-RO" dirty="0" err="1" smtClean="0"/>
              <a:t>ca</a:t>
            </a:r>
            <a:r>
              <a:rPr lang="en-US" altLang="ro-RO" dirty="0" smtClean="0"/>
              <a:t> "toxic" </a:t>
            </a:r>
            <a:r>
              <a:rPr lang="en-US" altLang="ro-RO" dirty="0" err="1" smtClean="0"/>
              <a:t>într</a:t>
            </a:r>
            <a:r>
              <a:rPr lang="en-US" altLang="ro-RO" dirty="0" smtClean="0"/>
              <a:t>-o </a:t>
            </a:r>
            <a:r>
              <a:rPr lang="en-US" altLang="ro-RO" dirty="0" err="1" smtClean="0"/>
              <a:t>țară</a:t>
            </a:r>
            <a:r>
              <a:rPr lang="en-US" altLang="ro-RO" dirty="0" smtClean="0"/>
              <a:t>, </a:t>
            </a:r>
            <a:r>
              <a:rPr lang="en-US" altLang="ro-RO" dirty="0" err="1" smtClean="0"/>
              <a:t>dar</a:t>
            </a:r>
            <a:r>
              <a:rPr lang="en-US" altLang="ro-RO" dirty="0" smtClean="0"/>
              <a:t> nu </a:t>
            </a:r>
            <a:r>
              <a:rPr lang="en-US" altLang="ro-RO" dirty="0" err="1" smtClean="0"/>
              <a:t>în</a:t>
            </a:r>
            <a:r>
              <a:rPr lang="en-US" altLang="ro-RO" dirty="0" smtClean="0"/>
              <a:t> </a:t>
            </a:r>
            <a:r>
              <a:rPr lang="en-US" altLang="ro-RO" dirty="0" err="1" smtClean="0"/>
              <a:t>altul</a:t>
            </a:r>
            <a:r>
              <a:rPr lang="en-US" altLang="ro-RO" dirty="0" smtClean="0"/>
              <a:t>. Din </a:t>
            </a:r>
            <a:r>
              <a:rPr lang="en-US" altLang="ro-RO" dirty="0" err="1" smtClean="0"/>
              <a:t>acest</a:t>
            </a:r>
            <a:r>
              <a:rPr lang="en-US" altLang="ro-RO" dirty="0" smtClean="0"/>
              <a:t> </a:t>
            </a:r>
            <a:r>
              <a:rPr lang="en-US" altLang="ro-RO" dirty="0" err="1" smtClean="0"/>
              <a:t>motiv</a:t>
            </a:r>
            <a:r>
              <a:rPr lang="en-US" altLang="ro-RO" dirty="0" smtClean="0"/>
              <a:t>, ONU a </a:t>
            </a:r>
            <a:r>
              <a:rPr lang="en-US" altLang="ro-RO" dirty="0" err="1" smtClean="0"/>
              <a:t>reunit</a:t>
            </a:r>
            <a:r>
              <a:rPr lang="en-US" altLang="ro-RO" dirty="0" smtClean="0"/>
              <a:t> </a:t>
            </a:r>
            <a:r>
              <a:rPr lang="en-US" altLang="ro-RO" dirty="0" err="1" smtClean="0"/>
              <a:t>experți</a:t>
            </a:r>
            <a:r>
              <a:rPr lang="en-US" altLang="ro-RO" dirty="0" smtClean="0"/>
              <a:t> din </a:t>
            </a:r>
            <a:r>
              <a:rPr lang="en-US" altLang="ro-RO" dirty="0" err="1" smtClean="0"/>
              <a:t>diferite</a:t>
            </a:r>
            <a:r>
              <a:rPr lang="en-US" altLang="ro-RO" dirty="0" smtClean="0"/>
              <a:t> </a:t>
            </a:r>
            <a:r>
              <a:rPr lang="en-US" altLang="ro-RO" dirty="0" err="1" smtClean="0"/>
              <a:t>țări</a:t>
            </a:r>
            <a:r>
              <a:rPr lang="en-US" altLang="ro-RO" dirty="0" smtClean="0"/>
              <a:t> </a:t>
            </a:r>
            <a:r>
              <a:rPr lang="en-US" altLang="ro-RO" dirty="0" err="1" smtClean="0"/>
              <a:t>pentru</a:t>
            </a:r>
            <a:r>
              <a:rPr lang="en-US" altLang="ro-RO" dirty="0" smtClean="0"/>
              <a:t> a </a:t>
            </a:r>
            <a:r>
              <a:rPr lang="en-US" altLang="ro-RO" dirty="0" err="1" smtClean="0"/>
              <a:t>crea</a:t>
            </a:r>
            <a:r>
              <a:rPr lang="en-US" altLang="ro-RO" dirty="0" smtClean="0"/>
              <a:t> </a:t>
            </a:r>
            <a:r>
              <a:rPr lang="en-US" altLang="ro-RO" b="1" dirty="0" err="1" smtClean="0"/>
              <a:t>Sistemul</a:t>
            </a:r>
            <a:r>
              <a:rPr lang="en-US" altLang="ro-RO" b="1" dirty="0" smtClean="0"/>
              <a:t> global </a:t>
            </a:r>
            <a:r>
              <a:rPr lang="en-US" altLang="ro-RO" b="1" dirty="0" err="1" smtClean="0"/>
              <a:t>armonizat</a:t>
            </a:r>
            <a:r>
              <a:rPr lang="en-US" altLang="ro-RO" b="1" dirty="0" smtClean="0"/>
              <a:t> de </a:t>
            </a:r>
            <a:r>
              <a:rPr lang="en-US" altLang="ro-RO" b="1" dirty="0" err="1" smtClean="0"/>
              <a:t>clasificare</a:t>
            </a:r>
            <a:r>
              <a:rPr lang="en-US" altLang="ro-RO" b="1" dirty="0" smtClean="0"/>
              <a:t> </a:t>
            </a:r>
            <a:r>
              <a:rPr lang="en-US" altLang="ro-RO" b="1" dirty="0" err="1" smtClean="0"/>
              <a:t>și</a:t>
            </a:r>
            <a:r>
              <a:rPr lang="en-US" altLang="ro-RO" b="1" dirty="0" smtClean="0"/>
              <a:t> </a:t>
            </a:r>
            <a:r>
              <a:rPr lang="en-US" altLang="ro-RO" b="1" dirty="0" err="1" smtClean="0"/>
              <a:t>etichetare</a:t>
            </a:r>
            <a:r>
              <a:rPr lang="en-US" altLang="ro-RO" b="1" dirty="0" smtClean="0"/>
              <a:t> a </a:t>
            </a:r>
            <a:r>
              <a:rPr lang="en-US" altLang="ro-RO" b="1" dirty="0" err="1" smtClean="0"/>
              <a:t>produselor</a:t>
            </a:r>
            <a:r>
              <a:rPr lang="en-US" altLang="ro-RO" b="1" dirty="0" smtClean="0"/>
              <a:t> </a:t>
            </a:r>
            <a:r>
              <a:rPr lang="en-US" altLang="ro-RO" b="1" dirty="0" err="1" smtClean="0"/>
              <a:t>chimice</a:t>
            </a:r>
            <a:r>
              <a:rPr lang="en-US" altLang="ro-RO" b="1" dirty="0" smtClean="0"/>
              <a:t> (GHS).</a:t>
            </a:r>
            <a:endParaRPr lang="ro-RO" altLang="ro-RO" b="1" dirty="0" smtClean="0"/>
          </a:p>
          <a:p>
            <a:pPr eaLnBrk="1" hangingPunct="1"/>
            <a:endParaRPr lang="en-US" altLang="ro-RO" dirty="0" smtClean="0"/>
          </a:p>
          <a:p>
            <a:pPr eaLnBrk="1" hangingPunct="1"/>
            <a:r>
              <a:rPr lang="en-US" altLang="ro-RO" dirty="0" err="1" smtClean="0"/>
              <a:t>În</a:t>
            </a:r>
            <a:r>
              <a:rPr lang="en-US" altLang="ro-RO" dirty="0" smtClean="0"/>
              <a:t> Europa, </a:t>
            </a:r>
            <a:r>
              <a:rPr lang="en-US" altLang="ro-RO" dirty="0" err="1" smtClean="0"/>
              <a:t>Regulamentul</a:t>
            </a:r>
            <a:r>
              <a:rPr lang="en-US" altLang="ro-RO" dirty="0" smtClean="0"/>
              <a:t> </a:t>
            </a:r>
            <a:r>
              <a:rPr lang="en-US" altLang="ro-RO" dirty="0" err="1" smtClean="0"/>
              <a:t>privind</a:t>
            </a:r>
            <a:r>
              <a:rPr lang="en-US" altLang="ro-RO" dirty="0" smtClean="0"/>
              <a:t> </a:t>
            </a:r>
            <a:r>
              <a:rPr lang="en-US" altLang="ro-RO" dirty="0" err="1" smtClean="0"/>
              <a:t>clasificarea</a:t>
            </a:r>
            <a:r>
              <a:rPr lang="en-US" altLang="ro-RO" dirty="0" smtClean="0"/>
              <a:t>, </a:t>
            </a:r>
            <a:r>
              <a:rPr lang="en-US" altLang="ro-RO" dirty="0" err="1" smtClean="0"/>
              <a:t>etichetarea</a:t>
            </a:r>
            <a:r>
              <a:rPr lang="en-US" altLang="ro-RO" dirty="0" smtClean="0"/>
              <a:t> </a:t>
            </a:r>
            <a:r>
              <a:rPr lang="en-US" altLang="ro-RO" dirty="0" err="1" smtClean="0"/>
              <a:t>și</a:t>
            </a:r>
            <a:r>
              <a:rPr lang="en-US" altLang="ro-RO" dirty="0" smtClean="0"/>
              <a:t> </a:t>
            </a:r>
            <a:r>
              <a:rPr lang="en-US" altLang="ro-RO" dirty="0" err="1" smtClean="0"/>
              <a:t>ambalarea</a:t>
            </a:r>
            <a:r>
              <a:rPr lang="en-US" altLang="ro-RO" dirty="0" smtClean="0"/>
              <a:t> </a:t>
            </a:r>
            <a:r>
              <a:rPr lang="en-US" altLang="ro-RO" dirty="0" err="1" smtClean="0"/>
              <a:t>substanțelor</a:t>
            </a:r>
            <a:r>
              <a:rPr lang="en-US" altLang="ro-RO" dirty="0" smtClean="0"/>
              <a:t> </a:t>
            </a:r>
            <a:r>
              <a:rPr lang="en-US" altLang="ro-RO" dirty="0" err="1" smtClean="0"/>
              <a:t>și</a:t>
            </a:r>
            <a:r>
              <a:rPr lang="en-US" altLang="ro-RO" dirty="0" smtClean="0"/>
              <a:t> </a:t>
            </a:r>
            <a:r>
              <a:rPr lang="en-US" altLang="ro-RO" dirty="0" err="1" smtClean="0"/>
              <a:t>amestecurilor</a:t>
            </a:r>
            <a:r>
              <a:rPr lang="en-US" altLang="ro-RO" dirty="0" smtClean="0"/>
              <a:t> (</a:t>
            </a:r>
            <a:r>
              <a:rPr lang="en-US" altLang="ro-RO" dirty="0" err="1" smtClean="0"/>
              <a:t>cunoscut</a:t>
            </a:r>
            <a:r>
              <a:rPr lang="en-US" altLang="ro-RO" dirty="0" smtClean="0"/>
              <a:t> sub </a:t>
            </a:r>
            <a:r>
              <a:rPr lang="en-US" altLang="ro-RO" dirty="0" err="1" smtClean="0"/>
              <a:t>numele</a:t>
            </a:r>
            <a:r>
              <a:rPr lang="en-US" altLang="ro-RO" dirty="0" smtClean="0"/>
              <a:t> de </a:t>
            </a:r>
            <a:r>
              <a:rPr lang="en-US" altLang="ro-RO" dirty="0" err="1" smtClean="0"/>
              <a:t>Regulamentul</a:t>
            </a:r>
            <a:r>
              <a:rPr lang="en-US" altLang="ro-RO" dirty="0" smtClean="0"/>
              <a:t> CLP) </a:t>
            </a:r>
            <a:r>
              <a:rPr lang="en-US" altLang="ro-RO" dirty="0" err="1" smtClean="0"/>
              <a:t>prevede</a:t>
            </a:r>
            <a:r>
              <a:rPr lang="en-US" altLang="ro-RO" dirty="0" smtClean="0"/>
              <a:t> o </a:t>
            </a:r>
            <a:r>
              <a:rPr lang="en-US" altLang="ro-RO" dirty="0" err="1" smtClean="0"/>
              <a:t>perioadă</a:t>
            </a:r>
            <a:r>
              <a:rPr lang="en-US" altLang="ro-RO" dirty="0" smtClean="0"/>
              <a:t> de </a:t>
            </a:r>
            <a:r>
              <a:rPr lang="en-US" altLang="ro-RO" dirty="0" err="1" smtClean="0"/>
              <a:t>tranziție</a:t>
            </a:r>
            <a:r>
              <a:rPr lang="en-US" altLang="ro-RO" dirty="0" smtClean="0"/>
              <a:t> care </a:t>
            </a:r>
            <a:r>
              <a:rPr lang="en-US" altLang="ro-RO" dirty="0" err="1" smtClean="0"/>
              <a:t>să</a:t>
            </a:r>
            <a:r>
              <a:rPr lang="en-US" altLang="ro-RO" dirty="0" smtClean="0"/>
              <a:t> </a:t>
            </a:r>
            <a:r>
              <a:rPr lang="en-US" altLang="ro-RO" dirty="0" err="1" smtClean="0"/>
              <a:t>permită</a:t>
            </a:r>
            <a:r>
              <a:rPr lang="en-US" altLang="ro-RO" dirty="0" smtClean="0"/>
              <a:t> o </a:t>
            </a:r>
            <a:r>
              <a:rPr lang="en-US" altLang="ro-RO" dirty="0" err="1" smtClean="0"/>
              <a:t>migrare</a:t>
            </a:r>
            <a:r>
              <a:rPr lang="en-US" altLang="ro-RO" dirty="0" smtClean="0"/>
              <a:t> </a:t>
            </a:r>
            <a:r>
              <a:rPr lang="en-US" altLang="ro-RO" dirty="0" err="1" smtClean="0"/>
              <a:t>treptată</a:t>
            </a:r>
            <a:r>
              <a:rPr lang="en-US" altLang="ro-RO" dirty="0" smtClean="0"/>
              <a:t> la </a:t>
            </a:r>
            <a:r>
              <a:rPr lang="en-US" altLang="ro-RO" dirty="0" err="1" smtClean="0"/>
              <a:t>regimul</a:t>
            </a:r>
            <a:r>
              <a:rPr lang="en-US" altLang="ro-RO" dirty="0" smtClean="0"/>
              <a:t> GHS. </a:t>
            </a:r>
            <a:r>
              <a:rPr lang="en-US" altLang="ro-RO" dirty="0" err="1" smtClean="0"/>
              <a:t>Regulamentul</a:t>
            </a:r>
            <a:r>
              <a:rPr lang="en-US" altLang="ro-RO" dirty="0" smtClean="0"/>
              <a:t> se </a:t>
            </a:r>
            <a:r>
              <a:rPr lang="en-US" altLang="ro-RO" dirty="0" err="1" smtClean="0"/>
              <a:t>aplică</a:t>
            </a:r>
            <a:r>
              <a:rPr lang="en-US" altLang="ro-RO" dirty="0" smtClean="0"/>
              <a:t> </a:t>
            </a:r>
            <a:r>
              <a:rPr lang="en-US" altLang="ro-RO" dirty="0" err="1" smtClean="0"/>
              <a:t>deja</a:t>
            </a:r>
            <a:r>
              <a:rPr lang="en-US" altLang="ro-RO" dirty="0" smtClean="0"/>
              <a:t> </a:t>
            </a:r>
            <a:r>
              <a:rPr lang="en-US" altLang="ro-RO" dirty="0" err="1" smtClean="0"/>
              <a:t>clasificării</a:t>
            </a:r>
            <a:r>
              <a:rPr lang="en-US" altLang="ro-RO" dirty="0" smtClean="0"/>
              <a:t> </a:t>
            </a:r>
            <a:r>
              <a:rPr lang="en-US" altLang="ro-RO" dirty="0" err="1" smtClean="0"/>
              <a:t>substanțelor</a:t>
            </a:r>
            <a:r>
              <a:rPr lang="en-US" altLang="ro-RO" dirty="0" smtClean="0"/>
              <a:t> </a:t>
            </a:r>
            <a:r>
              <a:rPr lang="en-US" altLang="ro-RO" dirty="0" err="1" smtClean="0"/>
              <a:t>și</a:t>
            </a:r>
            <a:r>
              <a:rPr lang="en-US" altLang="ro-RO" dirty="0" smtClean="0"/>
              <a:t> se </a:t>
            </a:r>
            <a:r>
              <a:rPr lang="en-US" altLang="ro-RO" dirty="0" err="1" smtClean="0"/>
              <a:t>aplică</a:t>
            </a:r>
            <a:r>
              <a:rPr lang="en-US" altLang="ro-RO" dirty="0" smtClean="0"/>
              <a:t> </a:t>
            </a:r>
            <a:r>
              <a:rPr lang="en-US" altLang="ro-RO" dirty="0" err="1" smtClean="0"/>
              <a:t>amestecurilor</a:t>
            </a:r>
            <a:r>
              <a:rPr lang="en-US" altLang="ro-RO" dirty="0" smtClean="0"/>
              <a:t> </a:t>
            </a:r>
            <a:r>
              <a:rPr lang="en-US" altLang="ro-RO" dirty="0" err="1" smtClean="0"/>
              <a:t>începând</a:t>
            </a:r>
            <a:r>
              <a:rPr lang="en-US" altLang="ro-RO" dirty="0" smtClean="0"/>
              <a:t> cu 1 </a:t>
            </a:r>
            <a:r>
              <a:rPr lang="en-US" altLang="ro-RO" dirty="0" err="1" smtClean="0"/>
              <a:t>iunie</a:t>
            </a:r>
            <a:r>
              <a:rPr lang="en-US" altLang="ro-RO" dirty="0" smtClean="0"/>
              <a:t> 2015. </a:t>
            </a:r>
            <a:r>
              <a:rPr lang="en-US" altLang="ro-RO" dirty="0" err="1" smtClean="0"/>
              <a:t>Între</a:t>
            </a:r>
            <a:r>
              <a:rPr lang="en-US" altLang="ro-RO" dirty="0" smtClean="0"/>
              <a:t> </a:t>
            </a:r>
            <a:r>
              <a:rPr lang="en-US" altLang="ro-RO" dirty="0" err="1" smtClean="0"/>
              <a:t>timp</a:t>
            </a:r>
            <a:r>
              <a:rPr lang="en-US" altLang="ro-RO" dirty="0" smtClean="0"/>
              <a:t>, </a:t>
            </a:r>
            <a:r>
              <a:rPr lang="en-US" altLang="ro-RO" dirty="0" err="1" smtClean="0"/>
              <a:t>furnizorii</a:t>
            </a:r>
            <a:r>
              <a:rPr lang="en-US" altLang="ro-RO" dirty="0" smtClean="0"/>
              <a:t> pot continua </a:t>
            </a:r>
            <a:r>
              <a:rPr lang="en-US" altLang="ro-RO" dirty="0" err="1" smtClean="0"/>
              <a:t>să</a:t>
            </a:r>
            <a:r>
              <a:rPr lang="en-US" altLang="ro-RO" dirty="0" smtClean="0"/>
              <a:t> </a:t>
            </a:r>
            <a:r>
              <a:rPr lang="en-US" altLang="ro-RO" dirty="0" err="1" smtClean="0"/>
              <a:t>eticheteze</a:t>
            </a:r>
            <a:r>
              <a:rPr lang="ro-RO" altLang="ro-RO" dirty="0" smtClean="0"/>
              <a:t> </a:t>
            </a:r>
            <a:r>
              <a:rPr lang="ro-RO" altLang="ro-RO" b="1" dirty="0" smtClean="0"/>
              <a:t>(CHIP)</a:t>
            </a:r>
            <a:r>
              <a:rPr lang="en-US" altLang="ro-RO" b="1" dirty="0" smtClean="0"/>
              <a:t> </a:t>
            </a:r>
            <a:r>
              <a:rPr lang="en-US" altLang="ro-RO" dirty="0" err="1" smtClean="0"/>
              <a:t>mărfurile</a:t>
            </a:r>
            <a:r>
              <a:rPr lang="en-US" altLang="ro-RO" dirty="0" smtClean="0"/>
              <a:t> </a:t>
            </a:r>
            <a:r>
              <a:rPr lang="en-US" altLang="ro-RO" dirty="0" err="1" smtClean="0"/>
              <a:t>în</a:t>
            </a:r>
            <a:r>
              <a:rPr lang="en-US" altLang="ro-RO" dirty="0" smtClean="0"/>
              <a:t> </a:t>
            </a:r>
            <a:r>
              <a:rPr lang="en-US" altLang="ro-RO" dirty="0" err="1" smtClean="0"/>
              <a:t>conformitate</a:t>
            </a:r>
            <a:r>
              <a:rPr lang="en-US" altLang="ro-RO" dirty="0" smtClean="0"/>
              <a:t> cu </a:t>
            </a:r>
            <a:r>
              <a:rPr lang="en-US" altLang="ro-RO" b="1" dirty="0" err="1" smtClean="0"/>
              <a:t>regulamentele</a:t>
            </a:r>
            <a:r>
              <a:rPr lang="en-US" altLang="ro-RO" b="1" dirty="0" smtClean="0"/>
              <a:t> </a:t>
            </a:r>
            <a:r>
              <a:rPr lang="en-US" altLang="ro-RO" b="1" dirty="0" err="1" smtClean="0"/>
              <a:t>privind</a:t>
            </a:r>
            <a:r>
              <a:rPr lang="en-US" altLang="ro-RO" b="1" dirty="0" smtClean="0"/>
              <a:t> </a:t>
            </a:r>
            <a:r>
              <a:rPr lang="en-US" altLang="ro-RO" b="1" dirty="0" err="1" smtClean="0"/>
              <a:t>produsele</a:t>
            </a:r>
            <a:r>
              <a:rPr lang="en-US" altLang="ro-RO" b="1" dirty="0" smtClean="0"/>
              <a:t> </a:t>
            </a:r>
            <a:r>
              <a:rPr lang="en-US" altLang="ro-RO" b="1" dirty="0" err="1" smtClean="0"/>
              <a:t>chimice</a:t>
            </a:r>
            <a:r>
              <a:rPr lang="en-US" altLang="ro-RO" b="1" dirty="0" smtClean="0"/>
              <a:t> </a:t>
            </a:r>
            <a:r>
              <a:rPr lang="en-US" altLang="ro-RO" dirty="0" smtClean="0"/>
              <a:t>(</a:t>
            </a:r>
            <a:r>
              <a:rPr lang="en-US" altLang="ro-RO" dirty="0" err="1" smtClean="0"/>
              <a:t>Informații</a:t>
            </a:r>
            <a:r>
              <a:rPr lang="en-US" altLang="ro-RO" dirty="0" smtClean="0"/>
              <a:t> </a:t>
            </a:r>
            <a:r>
              <a:rPr lang="en-US" altLang="ro-RO" dirty="0" err="1" smtClean="0"/>
              <a:t>privind</a:t>
            </a:r>
            <a:r>
              <a:rPr lang="en-US" altLang="ro-RO" dirty="0" smtClean="0"/>
              <a:t> </a:t>
            </a:r>
            <a:r>
              <a:rPr lang="en-US" altLang="ro-RO" dirty="0" err="1" smtClean="0"/>
              <a:t>pericolele</a:t>
            </a:r>
            <a:r>
              <a:rPr lang="en-US" altLang="ro-RO" dirty="0" smtClean="0"/>
              <a:t> </a:t>
            </a:r>
            <a:r>
              <a:rPr lang="en-US" altLang="ro-RO" dirty="0" err="1" smtClean="0"/>
              <a:t>și</a:t>
            </a:r>
            <a:r>
              <a:rPr lang="en-US" altLang="ro-RO" dirty="0" smtClean="0"/>
              <a:t> </a:t>
            </a:r>
            <a:r>
              <a:rPr lang="en-US" altLang="ro-RO" dirty="0" err="1" smtClean="0"/>
              <a:t>ambalarea</a:t>
            </a:r>
            <a:r>
              <a:rPr lang="en-US" altLang="ro-RO" dirty="0" smtClean="0"/>
              <a:t> </a:t>
            </a:r>
            <a:r>
              <a:rPr lang="en-US" altLang="ro-RO" dirty="0" err="1" smtClean="0"/>
              <a:t>pentru</a:t>
            </a:r>
            <a:r>
              <a:rPr lang="en-US" altLang="ro-RO" dirty="0" smtClean="0"/>
              <a:t> </a:t>
            </a:r>
            <a:r>
              <a:rPr lang="en-US" altLang="ro-RO" dirty="0" err="1" smtClean="0"/>
              <a:t>furnizare</a:t>
            </a:r>
            <a:r>
              <a:rPr lang="en-US" altLang="ro-RO" dirty="0" smtClean="0"/>
              <a:t>). Cu </a:t>
            </a:r>
            <a:r>
              <a:rPr lang="en-US" altLang="ro-RO" dirty="0" err="1" smtClean="0"/>
              <a:t>toate</a:t>
            </a:r>
            <a:r>
              <a:rPr lang="en-US" altLang="ro-RO" dirty="0" smtClean="0"/>
              <a:t> </a:t>
            </a:r>
            <a:r>
              <a:rPr lang="en-US" altLang="ro-RO" dirty="0" err="1" smtClean="0"/>
              <a:t>acestea</a:t>
            </a:r>
            <a:r>
              <a:rPr lang="en-US" altLang="ro-RO" dirty="0" smtClean="0"/>
              <a:t>, </a:t>
            </a:r>
            <a:r>
              <a:rPr lang="en-US" altLang="ro-RO" dirty="0" err="1" smtClean="0"/>
              <a:t>aceștia</a:t>
            </a:r>
            <a:r>
              <a:rPr lang="en-US" altLang="ro-RO" dirty="0" smtClean="0"/>
              <a:t> pot </a:t>
            </a:r>
            <a:r>
              <a:rPr lang="en-US" altLang="ro-RO" dirty="0" err="1" smtClean="0"/>
              <a:t>alege</a:t>
            </a:r>
            <a:r>
              <a:rPr lang="en-US" altLang="ro-RO" dirty="0" smtClean="0"/>
              <a:t> </a:t>
            </a:r>
            <a:r>
              <a:rPr lang="en-US" altLang="ro-RO" dirty="0" err="1" smtClean="0"/>
              <a:t>ca</a:t>
            </a:r>
            <a:r>
              <a:rPr lang="en-US" altLang="ro-RO" dirty="0" smtClean="0"/>
              <a:t> </a:t>
            </a:r>
            <a:r>
              <a:rPr lang="en-US" altLang="ro-RO" dirty="0" err="1" smtClean="0"/>
              <a:t>alternativă</a:t>
            </a:r>
            <a:r>
              <a:rPr lang="en-US" altLang="ro-RO" dirty="0" smtClean="0"/>
              <a:t> </a:t>
            </a:r>
            <a:r>
              <a:rPr lang="en-US" altLang="ro-RO" dirty="0" err="1" smtClean="0"/>
              <a:t>clasificarea</a:t>
            </a:r>
            <a:r>
              <a:rPr lang="en-US" altLang="ro-RO" dirty="0" smtClean="0"/>
              <a:t>, </a:t>
            </a:r>
            <a:r>
              <a:rPr lang="en-US" altLang="ro-RO" dirty="0" err="1" smtClean="0"/>
              <a:t>etichetarea</a:t>
            </a:r>
            <a:r>
              <a:rPr lang="en-US" altLang="ro-RO" dirty="0" smtClean="0"/>
              <a:t> </a:t>
            </a:r>
            <a:r>
              <a:rPr lang="en-US" altLang="ro-RO" dirty="0" err="1" smtClean="0"/>
              <a:t>și</a:t>
            </a:r>
            <a:r>
              <a:rPr lang="en-US" altLang="ro-RO" dirty="0" smtClean="0"/>
              <a:t> </a:t>
            </a:r>
            <a:r>
              <a:rPr lang="en-US" altLang="ro-RO" dirty="0" err="1" smtClean="0"/>
              <a:t>ambalarea</a:t>
            </a:r>
            <a:r>
              <a:rPr lang="en-US" altLang="ro-RO" dirty="0" smtClean="0"/>
              <a:t> </a:t>
            </a:r>
            <a:r>
              <a:rPr lang="en-US" altLang="ro-RO" dirty="0" err="1" smtClean="0"/>
              <a:t>amestecurilor</a:t>
            </a:r>
            <a:r>
              <a:rPr lang="en-US" altLang="ro-RO" dirty="0" smtClean="0"/>
              <a:t> </a:t>
            </a:r>
            <a:r>
              <a:rPr lang="en-US" altLang="ro-RO" dirty="0" err="1" smtClean="0"/>
              <a:t>în</a:t>
            </a:r>
            <a:r>
              <a:rPr lang="en-US" altLang="ro-RO" dirty="0" smtClean="0"/>
              <a:t> </a:t>
            </a:r>
            <a:r>
              <a:rPr lang="en-US" altLang="ro-RO" dirty="0" err="1" smtClean="0"/>
              <a:t>conformitate</a:t>
            </a:r>
            <a:r>
              <a:rPr lang="en-US" altLang="ro-RO" dirty="0" smtClean="0"/>
              <a:t> cu CLP. </a:t>
            </a:r>
            <a:r>
              <a:rPr lang="en-US" altLang="ro-RO" dirty="0" err="1" smtClean="0"/>
              <a:t>Există</a:t>
            </a:r>
            <a:r>
              <a:rPr lang="en-US" altLang="ro-RO" dirty="0" smtClean="0"/>
              <a:t>, </a:t>
            </a:r>
            <a:r>
              <a:rPr lang="en-US" altLang="ro-RO" dirty="0" err="1" smtClean="0"/>
              <a:t>prin</a:t>
            </a:r>
            <a:r>
              <a:rPr lang="en-US" altLang="ro-RO" dirty="0" smtClean="0"/>
              <a:t> </a:t>
            </a:r>
            <a:r>
              <a:rPr lang="en-US" altLang="ro-RO" dirty="0" err="1" smtClean="0"/>
              <a:t>urmare</a:t>
            </a:r>
            <a:r>
              <a:rPr lang="en-US" altLang="ro-RO" dirty="0" smtClean="0"/>
              <a:t>, </a:t>
            </a:r>
            <a:r>
              <a:rPr lang="en-US" altLang="ro-RO" dirty="0" err="1" smtClean="0"/>
              <a:t>două</a:t>
            </a:r>
            <a:r>
              <a:rPr lang="en-US" altLang="ro-RO" dirty="0" smtClean="0"/>
              <a:t> </a:t>
            </a:r>
            <a:r>
              <a:rPr lang="en-US" altLang="ro-RO" dirty="0" err="1" smtClean="0"/>
              <a:t>sisteme</a:t>
            </a:r>
            <a:r>
              <a:rPr lang="en-US" altLang="ro-RO" dirty="0" smtClean="0"/>
              <a:t> de </a:t>
            </a:r>
            <a:r>
              <a:rPr lang="en-US" altLang="ro-RO" dirty="0" err="1" smtClean="0"/>
              <a:t>etichetare</a:t>
            </a:r>
            <a:r>
              <a:rPr lang="en-US" altLang="ro-RO" dirty="0" smtClean="0"/>
              <a:t> a </a:t>
            </a:r>
            <a:r>
              <a:rPr lang="en-US" altLang="ro-RO" dirty="0" err="1" smtClean="0"/>
              <a:t>aprovizionării</a:t>
            </a:r>
            <a:r>
              <a:rPr lang="en-US" altLang="ro-RO" dirty="0" smtClean="0"/>
              <a:t> cu </a:t>
            </a:r>
            <a:r>
              <a:rPr lang="en-US" altLang="ro-RO" dirty="0" err="1" smtClean="0"/>
              <a:t>consumatori</a:t>
            </a:r>
            <a:r>
              <a:rPr lang="en-US" altLang="ro-RO" dirty="0" smtClean="0"/>
              <a:t> care pot </a:t>
            </a:r>
            <a:r>
              <a:rPr lang="en-US" altLang="ro-RO" dirty="0" err="1" smtClean="0"/>
              <a:t>indica</a:t>
            </a:r>
            <a:r>
              <a:rPr lang="en-US" altLang="ro-RO" dirty="0" smtClean="0"/>
              <a:t> </a:t>
            </a:r>
            <a:r>
              <a:rPr lang="en-US" altLang="ro-RO" dirty="0" err="1" smtClean="0"/>
              <a:t>prezența</a:t>
            </a:r>
            <a:r>
              <a:rPr lang="en-US" altLang="ro-RO" dirty="0" smtClean="0"/>
              <a:t> </a:t>
            </a:r>
            <a:r>
              <a:rPr lang="en-US" altLang="ro-RO" dirty="0" err="1" smtClean="0"/>
              <a:t>mărfurilor</a:t>
            </a:r>
            <a:r>
              <a:rPr lang="en-US" altLang="ro-RO" dirty="0" smtClean="0"/>
              <a:t> </a:t>
            </a:r>
            <a:r>
              <a:rPr lang="en-US" altLang="ro-RO" dirty="0" err="1" smtClean="0"/>
              <a:t>periculoase</a:t>
            </a:r>
            <a:r>
              <a:rPr lang="en-US" altLang="ro-RO" dirty="0" smtClean="0"/>
              <a:t>.</a:t>
            </a:r>
          </a:p>
        </p:txBody>
      </p:sp>
    </p:spTree>
    <p:extLst>
      <p:ext uri="{BB962C8B-B14F-4D97-AF65-F5344CB8AC3E}">
        <p14:creationId xmlns:p14="http://schemas.microsoft.com/office/powerpoint/2010/main" val="4074106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21</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ro-RO" dirty="0" err="1" smtClean="0"/>
              <a:t>Etichetele</a:t>
            </a:r>
            <a:r>
              <a:rPr lang="en-US" altLang="ro-RO" dirty="0" smtClean="0"/>
              <a:t> CHIP </a:t>
            </a:r>
            <a:r>
              <a:rPr lang="en-US" altLang="ro-RO" dirty="0" err="1" smtClean="0"/>
              <a:t>pentru</a:t>
            </a:r>
            <a:r>
              <a:rPr lang="en-US" altLang="ro-RO" dirty="0" smtClean="0"/>
              <a:t> </a:t>
            </a:r>
            <a:r>
              <a:rPr lang="en-US" altLang="ro-RO" dirty="0" err="1" smtClean="0"/>
              <a:t>amestecuri</a:t>
            </a:r>
            <a:r>
              <a:rPr lang="en-US" altLang="ro-RO" dirty="0" smtClean="0"/>
              <a:t> </a:t>
            </a:r>
            <a:r>
              <a:rPr lang="en-US" altLang="ro-RO" dirty="0" err="1" smtClean="0"/>
              <a:t>vor</a:t>
            </a:r>
            <a:r>
              <a:rPr lang="en-US" altLang="ro-RO" dirty="0" smtClean="0"/>
              <a:t> fi </a:t>
            </a:r>
            <a:r>
              <a:rPr lang="en-US" altLang="ro-RO" dirty="0" err="1" smtClean="0"/>
              <a:t>înlocuite</a:t>
            </a:r>
            <a:r>
              <a:rPr lang="en-US" altLang="ro-RO" dirty="0" smtClean="0"/>
              <a:t> cu </a:t>
            </a:r>
            <a:r>
              <a:rPr lang="en-US" altLang="ro-RO" dirty="0" err="1" smtClean="0"/>
              <a:t>sistemul</a:t>
            </a:r>
            <a:r>
              <a:rPr lang="en-US" altLang="ro-RO" dirty="0" smtClean="0"/>
              <a:t> de </a:t>
            </a:r>
            <a:r>
              <a:rPr lang="en-US" altLang="ro-RO" dirty="0" err="1" smtClean="0"/>
              <a:t>armonizare</a:t>
            </a:r>
            <a:r>
              <a:rPr lang="en-US" altLang="ro-RO" dirty="0" smtClean="0"/>
              <a:t> </a:t>
            </a:r>
            <a:r>
              <a:rPr lang="en-US" altLang="ro-RO" dirty="0" err="1" smtClean="0"/>
              <a:t>globală</a:t>
            </a:r>
            <a:r>
              <a:rPr lang="en-US" altLang="ro-RO" dirty="0" smtClean="0"/>
              <a:t> (GHS) a </a:t>
            </a:r>
            <a:r>
              <a:rPr lang="en-US" altLang="ro-RO" dirty="0" err="1" smtClean="0"/>
              <a:t>etichetării</a:t>
            </a:r>
            <a:r>
              <a:rPr lang="en-US" altLang="ro-RO" dirty="0" smtClean="0"/>
              <a:t> la 1 </a:t>
            </a:r>
            <a:r>
              <a:rPr lang="en-US" altLang="ro-RO" dirty="0" err="1" smtClean="0"/>
              <a:t>iunie</a:t>
            </a:r>
            <a:r>
              <a:rPr lang="en-US" altLang="ro-RO" dirty="0" smtClean="0"/>
              <a:t> 2015. </a:t>
            </a:r>
            <a:endParaRPr lang="ro-RO" altLang="ro-RO" dirty="0" smtClean="0"/>
          </a:p>
          <a:p>
            <a:pPr eaLnBrk="1" hangingPunct="1"/>
            <a:r>
              <a:rPr lang="en-US" altLang="ro-RO" dirty="0" err="1" smtClean="0"/>
              <a:t>Informațiile</a:t>
            </a:r>
            <a:r>
              <a:rPr lang="en-US" altLang="ro-RO" dirty="0" smtClean="0"/>
              <a:t> </a:t>
            </a:r>
            <a:r>
              <a:rPr lang="en-US" altLang="ro-RO" dirty="0" err="1" smtClean="0"/>
              <a:t>privind</a:t>
            </a:r>
            <a:r>
              <a:rPr lang="en-US" altLang="ro-RO" dirty="0" smtClean="0"/>
              <a:t> CHIP </a:t>
            </a:r>
            <a:r>
              <a:rPr lang="en-US" altLang="ro-RO" dirty="0" err="1" smtClean="0"/>
              <a:t>ar</a:t>
            </a:r>
            <a:r>
              <a:rPr lang="en-US" altLang="ro-RO" dirty="0" smtClean="0"/>
              <a:t> </a:t>
            </a:r>
            <a:r>
              <a:rPr lang="en-US" altLang="ro-RO" dirty="0" err="1" smtClean="0"/>
              <a:t>trebui</a:t>
            </a:r>
            <a:r>
              <a:rPr lang="en-US" altLang="ro-RO" dirty="0" smtClean="0"/>
              <a:t> eliminate </a:t>
            </a:r>
            <a:r>
              <a:rPr lang="en-US" altLang="ro-RO" dirty="0" err="1" smtClean="0"/>
              <a:t>după</a:t>
            </a:r>
            <a:r>
              <a:rPr lang="en-US" altLang="ro-RO" dirty="0" smtClean="0"/>
              <a:t> 1 </a:t>
            </a:r>
            <a:r>
              <a:rPr lang="en-US" altLang="ro-RO" dirty="0" err="1" smtClean="0"/>
              <a:t>iunie</a:t>
            </a:r>
            <a:r>
              <a:rPr lang="en-US" altLang="ro-RO" dirty="0" smtClean="0"/>
              <a:t> 2017 </a:t>
            </a:r>
            <a:r>
              <a:rPr lang="en-US" altLang="ro-RO" dirty="0" err="1" smtClean="0"/>
              <a:t>odată</a:t>
            </a:r>
            <a:r>
              <a:rPr lang="en-US" altLang="ro-RO" dirty="0" smtClean="0"/>
              <a:t> </a:t>
            </a:r>
            <a:r>
              <a:rPr lang="en-US" altLang="ro-RO" dirty="0" err="1" smtClean="0"/>
              <a:t>ce</a:t>
            </a:r>
            <a:r>
              <a:rPr lang="en-US" altLang="ro-RO" dirty="0" smtClean="0"/>
              <a:t> </a:t>
            </a:r>
            <a:r>
              <a:rPr lang="en-US" altLang="ro-RO" dirty="0" err="1" smtClean="0"/>
              <a:t>măsurile</a:t>
            </a:r>
            <a:r>
              <a:rPr lang="en-US" altLang="ro-RO" dirty="0" smtClean="0"/>
              <a:t> de </a:t>
            </a:r>
            <a:r>
              <a:rPr lang="en-US" altLang="ro-RO" dirty="0" err="1" smtClean="0"/>
              <a:t>tranziție</a:t>
            </a:r>
            <a:r>
              <a:rPr lang="en-US" altLang="ro-RO" dirty="0" smtClean="0"/>
              <a:t> nu </a:t>
            </a:r>
            <a:r>
              <a:rPr lang="en-US" altLang="ro-RO" dirty="0" err="1" smtClean="0"/>
              <a:t>mai</a:t>
            </a:r>
            <a:r>
              <a:rPr lang="en-US" altLang="ro-RO" dirty="0" smtClean="0"/>
              <a:t> </a:t>
            </a:r>
            <a:r>
              <a:rPr lang="en-US" altLang="ro-RO" dirty="0" err="1" smtClean="0"/>
              <a:t>sunt</a:t>
            </a:r>
            <a:r>
              <a:rPr lang="en-US" altLang="ro-RO" dirty="0" smtClean="0"/>
              <a:t> </a:t>
            </a:r>
            <a:r>
              <a:rPr lang="en-US" altLang="ro-RO" dirty="0" err="1" smtClean="0"/>
              <a:t>aplicabile</a:t>
            </a:r>
            <a:r>
              <a:rPr lang="en-US" altLang="ro-RO" dirty="0" smtClean="0"/>
              <a:t>.</a:t>
            </a:r>
            <a:endParaRPr lang="ro-RO" altLang="ro-RO" dirty="0" smtClean="0"/>
          </a:p>
          <a:p>
            <a:pPr eaLnBrk="1" hangingPunct="1"/>
            <a:endParaRPr lang="ro-RO" altLang="ro-RO" dirty="0" smtClean="0"/>
          </a:p>
          <a:p>
            <a:pPr eaLnBrk="1" hangingPunct="1"/>
            <a:r>
              <a:rPr lang="en-US" altLang="ro-RO" dirty="0" err="1" smtClean="0"/>
              <a:t>Tabelul</a:t>
            </a:r>
            <a:r>
              <a:rPr lang="en-US" altLang="ro-RO" dirty="0" smtClean="0"/>
              <a:t> de </a:t>
            </a:r>
            <a:r>
              <a:rPr lang="en-US" altLang="ro-RO" dirty="0" err="1" smtClean="0"/>
              <a:t>mai</a:t>
            </a:r>
            <a:r>
              <a:rPr lang="en-US" altLang="ro-RO" dirty="0" smtClean="0"/>
              <a:t> </a:t>
            </a:r>
            <a:r>
              <a:rPr lang="en-US" altLang="ro-RO" dirty="0" err="1" smtClean="0"/>
              <a:t>sus</a:t>
            </a:r>
            <a:r>
              <a:rPr lang="en-US" altLang="ro-RO" dirty="0" smtClean="0"/>
              <a:t> nu se </a:t>
            </a:r>
            <a:r>
              <a:rPr lang="en-US" altLang="ro-RO" dirty="0" err="1" smtClean="0"/>
              <a:t>aplică</a:t>
            </a:r>
            <a:r>
              <a:rPr lang="en-US" altLang="ro-RO" dirty="0" smtClean="0"/>
              <a:t> </a:t>
            </a:r>
            <a:r>
              <a:rPr lang="en-US" altLang="ro-RO" dirty="0" err="1" smtClean="0"/>
              <a:t>substanțelor</a:t>
            </a:r>
            <a:r>
              <a:rPr lang="en-US" altLang="ro-RO" dirty="0" smtClean="0"/>
              <a:t> </a:t>
            </a:r>
            <a:r>
              <a:rPr lang="en-US" altLang="ro-RO" dirty="0" err="1" smtClean="0"/>
              <a:t>și</a:t>
            </a:r>
            <a:r>
              <a:rPr lang="en-US" altLang="ro-RO" dirty="0" smtClean="0"/>
              <a:t> </a:t>
            </a:r>
            <a:r>
              <a:rPr lang="en-US" altLang="ro-RO" dirty="0" err="1" smtClean="0"/>
              <a:t>preparatelor</a:t>
            </a:r>
            <a:r>
              <a:rPr lang="en-US" altLang="ro-RO" dirty="0" smtClean="0"/>
              <a:t> din </a:t>
            </a:r>
            <a:r>
              <a:rPr lang="en-US" altLang="ro-RO" dirty="0" err="1" smtClean="0"/>
              <a:t>diviziunea</a:t>
            </a:r>
            <a:r>
              <a:rPr lang="en-US" altLang="ro-RO" dirty="0" smtClean="0"/>
              <a:t> 6.2 </a:t>
            </a:r>
            <a:r>
              <a:rPr lang="en-US" altLang="ro-RO" dirty="0" err="1" smtClean="0"/>
              <a:t>și</a:t>
            </a:r>
            <a:r>
              <a:rPr lang="en-US" altLang="ro-RO" dirty="0" smtClean="0"/>
              <a:t> </a:t>
            </a:r>
            <a:r>
              <a:rPr lang="en-US" altLang="ro-RO" dirty="0" err="1" smtClean="0"/>
              <a:t>clasa</a:t>
            </a:r>
            <a:r>
              <a:rPr lang="en-US" altLang="ro-RO" dirty="0" smtClean="0"/>
              <a:t> 7 care nu </a:t>
            </a:r>
            <a:r>
              <a:rPr lang="en-US" altLang="ro-RO" dirty="0" err="1" smtClean="0"/>
              <a:t>fac</a:t>
            </a:r>
            <a:r>
              <a:rPr lang="en-US" altLang="ro-RO" dirty="0" smtClean="0"/>
              <a:t> </a:t>
            </a:r>
            <a:r>
              <a:rPr lang="en-US" altLang="ro-RO" dirty="0" err="1" smtClean="0"/>
              <a:t>obiectul</a:t>
            </a:r>
            <a:r>
              <a:rPr lang="en-US" altLang="ro-RO" dirty="0" smtClean="0"/>
              <a:t> </a:t>
            </a:r>
            <a:r>
              <a:rPr lang="en-US" altLang="ro-RO" dirty="0" err="1" smtClean="0"/>
              <a:t>Regulamentului</a:t>
            </a:r>
            <a:r>
              <a:rPr lang="en-US" altLang="ro-RO" dirty="0" smtClean="0"/>
              <a:t> CHIP.</a:t>
            </a:r>
          </a:p>
        </p:txBody>
      </p:sp>
    </p:spTree>
    <p:extLst>
      <p:ext uri="{BB962C8B-B14F-4D97-AF65-F5344CB8AC3E}">
        <p14:creationId xmlns:p14="http://schemas.microsoft.com/office/powerpoint/2010/main" val="3038713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22</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25007196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23</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25637035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24</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1325333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25</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18936873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26</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36581402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27</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32044045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28</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5793455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29</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277865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3</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408372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4</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4038024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5</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3103685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6</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3303504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7</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o-RO" smtClean="0"/>
          </a:p>
        </p:txBody>
      </p:sp>
    </p:spTree>
    <p:extLst>
      <p:ext uri="{BB962C8B-B14F-4D97-AF65-F5344CB8AC3E}">
        <p14:creationId xmlns:p14="http://schemas.microsoft.com/office/powerpoint/2010/main" val="1220714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8</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AutoNum type="alphaLcParenR"/>
            </a:pPr>
            <a:r>
              <a:rPr lang="ro-RO" altLang="ro-RO" dirty="0" smtClean="0"/>
              <a:t>cum ar fi bateriile, stingătoarele de incendiu, trusele de prim ajutor, insecticidele, odorizatoarele de aer, plutele de salvare, diapozitivele de salvare, dispozitivele de salvare, consumabilele portabile de oxigen, semnele de tritiu, hotele de fum</a:t>
            </a:r>
          </a:p>
          <a:p>
            <a:pPr marL="228600" indent="-228600" eaLnBrk="1" hangingPunct="1">
              <a:buAutoNum type="alphaLcParenR"/>
            </a:pPr>
            <a:r>
              <a:rPr lang="en-US" altLang="ro-RO" dirty="0" smtClean="0"/>
              <a:t>cu </a:t>
            </a:r>
            <a:r>
              <a:rPr lang="en-US" altLang="ro-RO" dirty="0" err="1" smtClean="0"/>
              <a:t>condiția</a:t>
            </a:r>
            <a:r>
              <a:rPr lang="en-US" altLang="ro-RO" dirty="0" smtClean="0"/>
              <a:t> </a:t>
            </a:r>
            <a:r>
              <a:rPr lang="en-US" altLang="ro-RO" dirty="0" err="1" smtClean="0"/>
              <a:t>ca</a:t>
            </a:r>
            <a:r>
              <a:rPr lang="en-US" altLang="ro-RO" dirty="0" smtClean="0"/>
              <a:t> </a:t>
            </a:r>
            <a:r>
              <a:rPr lang="en-US" altLang="ro-RO" dirty="0" err="1" smtClean="0"/>
              <a:t>bateriile</a:t>
            </a:r>
            <a:r>
              <a:rPr lang="en-US" altLang="ro-RO" dirty="0" smtClean="0"/>
              <a:t> </a:t>
            </a:r>
            <a:r>
              <a:rPr lang="en-US" altLang="ro-RO" dirty="0" err="1" smtClean="0"/>
              <a:t>să</a:t>
            </a:r>
            <a:r>
              <a:rPr lang="en-US" altLang="ro-RO" dirty="0" smtClean="0"/>
              <a:t> </a:t>
            </a:r>
            <a:r>
              <a:rPr lang="en-US" altLang="ro-RO" dirty="0" err="1" smtClean="0"/>
              <a:t>respecte</a:t>
            </a:r>
            <a:r>
              <a:rPr lang="en-US" altLang="ro-RO" dirty="0" smtClean="0"/>
              <a:t> </a:t>
            </a:r>
            <a:r>
              <a:rPr lang="en-US" altLang="ro-RO" dirty="0" err="1" smtClean="0"/>
              <a:t>dispozițiile</a:t>
            </a:r>
            <a:r>
              <a:rPr lang="en-US" altLang="ro-RO" dirty="0" smtClean="0"/>
              <a:t> </a:t>
            </a:r>
            <a:r>
              <a:rPr lang="en-US" altLang="ro-RO" dirty="0" err="1" smtClean="0"/>
              <a:t>aplicabile</a:t>
            </a:r>
            <a:r>
              <a:rPr lang="en-US" altLang="ro-RO" dirty="0" smtClean="0"/>
              <a:t> </a:t>
            </a:r>
            <a:r>
              <a:rPr lang="en-US" altLang="ro-RO" dirty="0" err="1" smtClean="0"/>
              <a:t>atunci</a:t>
            </a:r>
            <a:r>
              <a:rPr lang="en-US" altLang="ro-RO" dirty="0" smtClean="0"/>
              <a:t> </a:t>
            </a:r>
            <a:r>
              <a:rPr lang="en-US" altLang="ro-RO" dirty="0" err="1" smtClean="0"/>
              <a:t>când</a:t>
            </a:r>
            <a:r>
              <a:rPr lang="en-US" altLang="ro-RO" dirty="0" smtClean="0"/>
              <a:t> </a:t>
            </a:r>
            <a:r>
              <a:rPr lang="en-US" altLang="ro-RO" dirty="0" err="1" smtClean="0"/>
              <a:t>sunt</a:t>
            </a:r>
            <a:r>
              <a:rPr lang="en-US" altLang="ro-RO" dirty="0" smtClean="0"/>
              <a:t> </a:t>
            </a:r>
            <a:r>
              <a:rPr lang="en-US" altLang="ro-RO" dirty="0" err="1" smtClean="0"/>
              <a:t>transportate</a:t>
            </a:r>
            <a:r>
              <a:rPr lang="en-US" altLang="ro-RO" dirty="0" smtClean="0"/>
              <a:t> de </a:t>
            </a:r>
            <a:r>
              <a:rPr lang="en-US" altLang="ro-RO" dirty="0" err="1" smtClean="0"/>
              <a:t>pasageri</a:t>
            </a:r>
            <a:r>
              <a:rPr lang="en-US" altLang="ro-RO" dirty="0" smtClean="0"/>
              <a:t> </a:t>
            </a:r>
            <a:r>
              <a:rPr lang="en-US" altLang="ro-RO" dirty="0" err="1" smtClean="0"/>
              <a:t>și</a:t>
            </a:r>
            <a:r>
              <a:rPr lang="en-US" altLang="ro-RO" dirty="0" smtClean="0"/>
              <a:t> </a:t>
            </a:r>
            <a:r>
              <a:rPr lang="en-US" altLang="ro-RO" dirty="0" err="1" smtClean="0"/>
              <a:t>echipaj</a:t>
            </a:r>
            <a:endParaRPr lang="ro-RO" altLang="ro-RO" dirty="0" smtClean="0"/>
          </a:p>
          <a:p>
            <a:pPr marL="0" indent="0" eaLnBrk="1" hangingPunct="1">
              <a:buNone/>
            </a:pPr>
            <a:endParaRPr lang="ro-RO" altLang="ro-RO" dirty="0" smtClean="0"/>
          </a:p>
          <a:p>
            <a:pPr marL="0" indent="0" eaLnBrk="1" hangingPunct="1">
              <a:buNone/>
            </a:pPr>
            <a:r>
              <a:rPr lang="ro-RO" altLang="ro-RO" dirty="0" smtClean="0"/>
              <a:t>d) Condițiile pentru transportul și utilizarea acestor dispozitive electronice și pentru transportul bateriilor de rezervă trebuie furnizate în manualul operațional și / sau în alte manuale adecvate, ceea ce le va permite echipajului de zbor, echipajului de cabină și altor angajați să-și îndeplinească responsabilitățile. Operatorii ar trebui fie să explice aceste condiții, fie să specifice că nu pot fi transportate piese de schimb.</a:t>
            </a:r>
          </a:p>
          <a:p>
            <a:pPr marL="0" indent="0" eaLnBrk="1" hangingPunct="1">
              <a:buNone/>
            </a:pPr>
            <a:endParaRPr lang="ro-RO" altLang="ro-RO" dirty="0" smtClean="0"/>
          </a:p>
          <a:p>
            <a:pPr marL="0" indent="0" eaLnBrk="1" hangingPunct="1">
              <a:buNone/>
            </a:pPr>
            <a:r>
              <a:rPr lang="ro-RO" altLang="ro-RO" dirty="0" smtClean="0"/>
              <a:t>ATENȚIE!!!</a:t>
            </a:r>
            <a:r>
              <a:rPr lang="ro-RO" altLang="ro-RO" baseline="0" dirty="0" smtClean="0"/>
              <a:t>   Orice produs care se transportă în vederea înlocuirii se supune prevederilot unei Aprobari de transport bunuri periculoase!</a:t>
            </a:r>
            <a:endParaRPr lang="en-US" altLang="ro-RO" dirty="0" smtClean="0"/>
          </a:p>
        </p:txBody>
      </p:sp>
    </p:spTree>
    <p:extLst>
      <p:ext uri="{BB962C8B-B14F-4D97-AF65-F5344CB8AC3E}">
        <p14:creationId xmlns:p14="http://schemas.microsoft.com/office/powerpoint/2010/main" val="3900040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AE0E6DA-2E84-40F6-91E4-A8B03CB7F977}" type="slidenum">
              <a:rPr lang="ro-RO" altLang="ro-RO" smtClean="0"/>
              <a:pPr eaLnBrk="1" hangingPunct="1">
                <a:spcBef>
                  <a:spcPct val="0"/>
                </a:spcBef>
              </a:pPr>
              <a:t>9</a:t>
            </a:fld>
            <a:endParaRPr lang="ro-RO" altLang="ro-RO"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ro-RO" altLang="ro-RO" dirty="0" smtClean="0"/>
              <a:t>CONDIȚII:</a:t>
            </a:r>
          </a:p>
          <a:p>
            <a:pPr eaLnBrk="1" hangingPunct="1"/>
            <a:r>
              <a:rPr lang="en-US" altLang="ro-RO" dirty="0" smtClean="0"/>
              <a:t>a) </a:t>
            </a:r>
            <a:r>
              <a:rPr lang="en-US" altLang="ro-RO" dirty="0" err="1" smtClean="0"/>
              <a:t>mărfurile</a:t>
            </a:r>
            <a:r>
              <a:rPr lang="en-US" altLang="ro-RO" dirty="0" smtClean="0"/>
              <a:t> </a:t>
            </a:r>
            <a:r>
              <a:rPr lang="en-US" altLang="ro-RO" dirty="0" err="1" smtClean="0"/>
              <a:t>periculoase</a:t>
            </a:r>
            <a:r>
              <a:rPr lang="en-US" altLang="ro-RO" dirty="0" smtClean="0"/>
              <a:t> </a:t>
            </a:r>
            <a:r>
              <a:rPr lang="en-US" altLang="ro-RO" dirty="0" err="1" smtClean="0"/>
              <a:t>trebuie</a:t>
            </a:r>
            <a:r>
              <a:rPr lang="en-US" altLang="ro-RO" dirty="0" smtClean="0"/>
              <a:t> </a:t>
            </a:r>
            <a:r>
              <a:rPr lang="en-US" altLang="ro-RO" dirty="0" err="1" smtClean="0"/>
              <a:t>să</a:t>
            </a:r>
            <a:r>
              <a:rPr lang="en-US" altLang="ro-RO" dirty="0" smtClean="0"/>
              <a:t> </a:t>
            </a:r>
            <a:r>
              <a:rPr lang="en-US" altLang="ro-RO" dirty="0" err="1" smtClean="0"/>
              <a:t>poată</a:t>
            </a:r>
            <a:r>
              <a:rPr lang="en-US" altLang="ro-RO" dirty="0" smtClean="0"/>
              <a:t> </a:t>
            </a:r>
            <a:r>
              <a:rPr lang="en-US" altLang="ro-RO" dirty="0" err="1" smtClean="0"/>
              <a:t>rezista</a:t>
            </a:r>
            <a:r>
              <a:rPr lang="en-US" altLang="ro-RO" dirty="0" smtClean="0"/>
              <a:t> </a:t>
            </a:r>
            <a:r>
              <a:rPr lang="en-US" altLang="ro-RO" dirty="0" err="1" smtClean="0"/>
              <a:t>condițiilor</a:t>
            </a:r>
            <a:r>
              <a:rPr lang="en-US" altLang="ro-RO" dirty="0" smtClean="0"/>
              <a:t> </a:t>
            </a:r>
            <a:r>
              <a:rPr lang="en-US" altLang="ro-RO" dirty="0" err="1" smtClean="0"/>
              <a:t>normale</a:t>
            </a:r>
            <a:r>
              <a:rPr lang="en-US" altLang="ro-RO" dirty="0" smtClean="0"/>
              <a:t> de transport </a:t>
            </a:r>
            <a:r>
              <a:rPr lang="en-US" altLang="ro-RO" dirty="0" err="1" smtClean="0"/>
              <a:t>aerian</a:t>
            </a:r>
            <a:r>
              <a:rPr lang="en-US" altLang="ro-RO" dirty="0" smtClean="0"/>
              <a:t>;</a:t>
            </a:r>
          </a:p>
          <a:p>
            <a:pPr eaLnBrk="1" hangingPunct="1"/>
            <a:r>
              <a:rPr lang="en-US" altLang="ro-RO" dirty="0" smtClean="0"/>
              <a:t>b) </a:t>
            </a:r>
            <a:r>
              <a:rPr lang="en-US" altLang="ro-RO" dirty="0" err="1" smtClean="0"/>
              <a:t>mărfurile</a:t>
            </a:r>
            <a:r>
              <a:rPr lang="en-US" altLang="ro-RO" dirty="0" smtClean="0"/>
              <a:t> </a:t>
            </a:r>
            <a:r>
              <a:rPr lang="en-US" altLang="ro-RO" dirty="0" err="1" smtClean="0"/>
              <a:t>periculoase</a:t>
            </a:r>
            <a:r>
              <a:rPr lang="en-US" altLang="ro-RO" dirty="0" smtClean="0"/>
              <a:t> </a:t>
            </a:r>
            <a:r>
              <a:rPr lang="en-US" altLang="ro-RO" dirty="0" err="1" smtClean="0"/>
              <a:t>trebuie</a:t>
            </a:r>
            <a:r>
              <a:rPr lang="en-US" altLang="ro-RO" dirty="0" smtClean="0"/>
              <a:t> </a:t>
            </a:r>
            <a:r>
              <a:rPr lang="en-US" altLang="ro-RO" dirty="0" err="1" smtClean="0"/>
              <a:t>să</a:t>
            </a:r>
            <a:r>
              <a:rPr lang="en-US" altLang="ro-RO" dirty="0" smtClean="0"/>
              <a:t> fie </a:t>
            </a:r>
            <a:r>
              <a:rPr lang="en-US" altLang="ro-RO" dirty="0" err="1" smtClean="0"/>
              <a:t>identificate</a:t>
            </a:r>
            <a:r>
              <a:rPr lang="en-US" altLang="ro-RO" dirty="0" smtClean="0"/>
              <a:t> </a:t>
            </a:r>
            <a:r>
              <a:rPr lang="en-US" altLang="ro-RO" dirty="0" err="1" smtClean="0"/>
              <a:t>corespunzător</a:t>
            </a:r>
            <a:r>
              <a:rPr lang="en-US" altLang="ro-RO" dirty="0" smtClean="0"/>
              <a:t> (de </a:t>
            </a:r>
            <a:r>
              <a:rPr lang="en-US" altLang="ro-RO" dirty="0" err="1" smtClean="0"/>
              <a:t>exemplu</a:t>
            </a:r>
            <a:r>
              <a:rPr lang="en-US" altLang="ro-RO" dirty="0" smtClean="0"/>
              <a:t>, </a:t>
            </a:r>
            <a:r>
              <a:rPr lang="en-US" altLang="ro-RO" dirty="0" err="1" smtClean="0"/>
              <a:t>prin</a:t>
            </a:r>
            <a:r>
              <a:rPr lang="en-US" altLang="ro-RO" dirty="0" smtClean="0"/>
              <a:t> </a:t>
            </a:r>
            <a:r>
              <a:rPr lang="en-US" altLang="ro-RO" dirty="0" err="1" smtClean="0"/>
              <a:t>marcare</a:t>
            </a:r>
            <a:r>
              <a:rPr lang="en-US" altLang="ro-RO" dirty="0" smtClean="0"/>
              <a:t> </a:t>
            </a:r>
            <a:r>
              <a:rPr lang="en-US" altLang="ro-RO" dirty="0" err="1" smtClean="0"/>
              <a:t>sau</a:t>
            </a:r>
            <a:r>
              <a:rPr lang="en-US" altLang="ro-RO" dirty="0" smtClean="0"/>
              <a:t> </a:t>
            </a:r>
            <a:r>
              <a:rPr lang="en-US" altLang="ro-RO" dirty="0" err="1" smtClean="0"/>
              <a:t>etichetare</a:t>
            </a:r>
            <a:r>
              <a:rPr lang="en-US" altLang="ro-RO" dirty="0" smtClean="0"/>
              <a:t>);</a:t>
            </a:r>
          </a:p>
          <a:p>
            <a:pPr eaLnBrk="1" hangingPunct="1"/>
            <a:r>
              <a:rPr lang="en-US" altLang="ro-RO" dirty="0" smtClean="0"/>
              <a:t>c) </a:t>
            </a:r>
            <a:r>
              <a:rPr lang="en-US" altLang="ro-RO" dirty="0" err="1" smtClean="0"/>
              <a:t>mărfurile</a:t>
            </a:r>
            <a:r>
              <a:rPr lang="en-US" altLang="ro-RO" dirty="0" smtClean="0"/>
              <a:t> </a:t>
            </a:r>
            <a:r>
              <a:rPr lang="en-US" altLang="ro-RO" dirty="0" err="1" smtClean="0"/>
              <a:t>periculoase</a:t>
            </a:r>
            <a:r>
              <a:rPr lang="en-US" altLang="ro-RO" dirty="0" smtClean="0"/>
              <a:t> pot fi </a:t>
            </a:r>
            <a:r>
              <a:rPr lang="en-US" altLang="ro-RO" dirty="0" err="1" smtClean="0"/>
              <a:t>transportate</a:t>
            </a:r>
            <a:r>
              <a:rPr lang="en-US" altLang="ro-RO" dirty="0" smtClean="0"/>
              <a:t> </a:t>
            </a:r>
            <a:r>
              <a:rPr lang="en-US" altLang="ro-RO" dirty="0" err="1" smtClean="0"/>
              <a:t>numai</a:t>
            </a:r>
            <a:r>
              <a:rPr lang="en-US" altLang="ro-RO" dirty="0" smtClean="0"/>
              <a:t> cu </a:t>
            </a:r>
            <a:r>
              <a:rPr lang="en-US" altLang="ro-RO" dirty="0" err="1" smtClean="0"/>
              <a:t>aprobarea</a:t>
            </a:r>
            <a:r>
              <a:rPr lang="en-US" altLang="ro-RO" dirty="0" smtClean="0"/>
              <a:t> </a:t>
            </a:r>
            <a:r>
              <a:rPr lang="en-US" altLang="ro-RO" dirty="0" err="1" smtClean="0"/>
              <a:t>operatorului</a:t>
            </a:r>
            <a:r>
              <a:rPr lang="en-US" altLang="ro-RO" dirty="0" smtClean="0"/>
              <a:t>;</a:t>
            </a:r>
          </a:p>
          <a:p>
            <a:pPr eaLnBrk="1" hangingPunct="1"/>
            <a:r>
              <a:rPr lang="en-US" altLang="ro-RO" dirty="0" smtClean="0"/>
              <a:t>d) </a:t>
            </a:r>
            <a:r>
              <a:rPr lang="en-US" altLang="ro-RO" dirty="0" err="1" smtClean="0"/>
              <a:t>mărfurile</a:t>
            </a:r>
            <a:r>
              <a:rPr lang="en-US" altLang="ro-RO" dirty="0" smtClean="0"/>
              <a:t> </a:t>
            </a:r>
            <a:r>
              <a:rPr lang="en-US" altLang="ro-RO" dirty="0" err="1" smtClean="0"/>
              <a:t>periculoase</a:t>
            </a:r>
            <a:r>
              <a:rPr lang="en-US" altLang="ro-RO" dirty="0" smtClean="0"/>
              <a:t> </a:t>
            </a:r>
            <a:r>
              <a:rPr lang="en-US" altLang="ro-RO" dirty="0" err="1" smtClean="0"/>
              <a:t>trebuie</a:t>
            </a:r>
            <a:r>
              <a:rPr lang="en-US" altLang="ro-RO" dirty="0" smtClean="0"/>
              <a:t> </a:t>
            </a:r>
            <a:r>
              <a:rPr lang="en-US" altLang="ro-RO" dirty="0" err="1" smtClean="0"/>
              <a:t>inspectate</a:t>
            </a:r>
            <a:r>
              <a:rPr lang="en-US" altLang="ro-RO" dirty="0" smtClean="0"/>
              <a:t> </a:t>
            </a:r>
            <a:r>
              <a:rPr lang="en-US" altLang="ro-RO" dirty="0" err="1" smtClean="0"/>
              <a:t>pentru</a:t>
            </a:r>
            <a:r>
              <a:rPr lang="en-US" altLang="ro-RO" dirty="0" smtClean="0"/>
              <a:t> </a:t>
            </a:r>
            <a:r>
              <a:rPr lang="en-US" altLang="ro-RO" dirty="0" err="1" smtClean="0"/>
              <a:t>daune</a:t>
            </a:r>
            <a:r>
              <a:rPr lang="en-US" altLang="ro-RO" dirty="0" smtClean="0"/>
              <a:t> </a:t>
            </a:r>
            <a:r>
              <a:rPr lang="en-US" altLang="ro-RO" dirty="0" err="1" smtClean="0"/>
              <a:t>sau</a:t>
            </a:r>
            <a:r>
              <a:rPr lang="en-US" altLang="ro-RO" dirty="0" smtClean="0"/>
              <a:t> </a:t>
            </a:r>
            <a:r>
              <a:rPr lang="en-US" altLang="ro-RO" dirty="0" err="1" smtClean="0"/>
              <a:t>scurgeri</a:t>
            </a:r>
            <a:r>
              <a:rPr lang="en-US" altLang="ro-RO" dirty="0" smtClean="0"/>
              <a:t> </a:t>
            </a:r>
            <a:r>
              <a:rPr lang="en-US" altLang="ro-RO" dirty="0" err="1" smtClean="0"/>
              <a:t>înainte</a:t>
            </a:r>
            <a:r>
              <a:rPr lang="en-US" altLang="ro-RO" dirty="0" smtClean="0"/>
              <a:t> de </a:t>
            </a:r>
            <a:r>
              <a:rPr lang="en-US" altLang="ro-RO" dirty="0" err="1" smtClean="0"/>
              <a:t>încărcare</a:t>
            </a:r>
            <a:r>
              <a:rPr lang="en-US" altLang="ro-RO" dirty="0" smtClean="0"/>
              <a:t>;</a:t>
            </a:r>
          </a:p>
          <a:p>
            <a:pPr eaLnBrk="1" hangingPunct="1"/>
            <a:r>
              <a:rPr lang="en-US" altLang="ro-RO" dirty="0" smtClean="0"/>
              <a:t>e) </a:t>
            </a:r>
            <a:r>
              <a:rPr lang="en-US" altLang="ro-RO" dirty="0" err="1" smtClean="0"/>
              <a:t>încărcarea</a:t>
            </a:r>
            <a:r>
              <a:rPr lang="en-US" altLang="ro-RO" dirty="0" smtClean="0"/>
              <a:t> </a:t>
            </a:r>
            <a:r>
              <a:rPr lang="en-US" altLang="ro-RO" dirty="0" err="1" smtClean="0"/>
              <a:t>trebuie</a:t>
            </a:r>
            <a:r>
              <a:rPr lang="en-US" altLang="ro-RO" dirty="0" smtClean="0"/>
              <a:t> </a:t>
            </a:r>
            <a:r>
              <a:rPr lang="en-US" altLang="ro-RO" dirty="0" err="1" smtClean="0"/>
              <a:t>supravegheată</a:t>
            </a:r>
            <a:r>
              <a:rPr lang="en-US" altLang="ro-RO" dirty="0" smtClean="0"/>
              <a:t> de operator;</a:t>
            </a:r>
          </a:p>
          <a:p>
            <a:pPr eaLnBrk="1" hangingPunct="1"/>
            <a:r>
              <a:rPr lang="en-US" altLang="ro-RO" dirty="0" smtClean="0"/>
              <a:t>f) </a:t>
            </a:r>
            <a:r>
              <a:rPr lang="en-US" altLang="ro-RO" dirty="0" err="1" smtClean="0"/>
              <a:t>mărfurile</a:t>
            </a:r>
            <a:r>
              <a:rPr lang="en-US" altLang="ro-RO" dirty="0" smtClean="0"/>
              <a:t> </a:t>
            </a:r>
            <a:r>
              <a:rPr lang="en-US" altLang="ro-RO" dirty="0" err="1" smtClean="0"/>
              <a:t>periculoase</a:t>
            </a:r>
            <a:r>
              <a:rPr lang="en-US" altLang="ro-RO" dirty="0" smtClean="0"/>
              <a:t> </a:t>
            </a:r>
            <a:r>
              <a:rPr lang="en-US" altLang="ro-RO" dirty="0" err="1" smtClean="0"/>
              <a:t>trebuie</a:t>
            </a:r>
            <a:r>
              <a:rPr lang="en-US" altLang="ro-RO" dirty="0" smtClean="0"/>
              <a:t> </a:t>
            </a:r>
            <a:r>
              <a:rPr lang="en-US" altLang="ro-RO" dirty="0" err="1" smtClean="0"/>
              <a:t>să</a:t>
            </a:r>
            <a:r>
              <a:rPr lang="en-US" altLang="ro-RO" dirty="0" smtClean="0"/>
              <a:t> fie </a:t>
            </a:r>
            <a:r>
              <a:rPr lang="en-US" altLang="ro-RO" dirty="0" err="1" smtClean="0"/>
              <a:t>arimate</a:t>
            </a:r>
            <a:r>
              <a:rPr lang="en-US" altLang="ro-RO" dirty="0" smtClean="0"/>
              <a:t> </a:t>
            </a:r>
            <a:r>
              <a:rPr lang="en-US" altLang="ro-RO" dirty="0" err="1" smtClean="0"/>
              <a:t>și</a:t>
            </a:r>
            <a:r>
              <a:rPr lang="en-US" altLang="ro-RO" dirty="0" smtClean="0"/>
              <a:t> fixate </a:t>
            </a:r>
            <a:r>
              <a:rPr lang="en-US" altLang="ro-RO" dirty="0" err="1" smtClean="0"/>
              <a:t>în</a:t>
            </a:r>
            <a:r>
              <a:rPr lang="en-US" altLang="ro-RO" dirty="0" smtClean="0"/>
              <a:t> </a:t>
            </a:r>
            <a:r>
              <a:rPr lang="en-US" altLang="ro-RO" dirty="0" err="1" smtClean="0"/>
              <a:t>aeronavă</a:t>
            </a:r>
            <a:r>
              <a:rPr lang="en-US" altLang="ro-RO" dirty="0" smtClean="0"/>
              <a:t> </a:t>
            </a:r>
            <a:r>
              <a:rPr lang="en-US" altLang="ro-RO" dirty="0" err="1" smtClean="0"/>
              <a:t>într</a:t>
            </a:r>
            <a:r>
              <a:rPr lang="en-US" altLang="ro-RO" dirty="0" smtClean="0"/>
              <a:t>-un mod care </a:t>
            </a:r>
            <a:r>
              <a:rPr lang="en-US" altLang="ro-RO" dirty="0" err="1" smtClean="0"/>
              <a:t>să</a:t>
            </a:r>
            <a:r>
              <a:rPr lang="en-US" altLang="ro-RO" dirty="0" smtClean="0"/>
              <a:t> </a:t>
            </a:r>
            <a:r>
              <a:rPr lang="en-US" altLang="ro-RO" dirty="0" err="1" smtClean="0"/>
              <a:t>împiedice</a:t>
            </a:r>
            <a:r>
              <a:rPr lang="en-US" altLang="ro-RO" dirty="0" smtClean="0"/>
              <a:t> </a:t>
            </a:r>
            <a:r>
              <a:rPr lang="en-US" altLang="ro-RO" dirty="0" err="1" smtClean="0"/>
              <a:t>orice</a:t>
            </a:r>
            <a:r>
              <a:rPr lang="en-US" altLang="ro-RO" dirty="0" smtClean="0"/>
              <a:t> </a:t>
            </a:r>
            <a:r>
              <a:rPr lang="en-US" altLang="ro-RO" dirty="0" err="1" smtClean="0"/>
              <a:t>mișcare</a:t>
            </a:r>
            <a:r>
              <a:rPr lang="en-US" altLang="ro-RO" dirty="0" smtClean="0"/>
              <a:t> </a:t>
            </a:r>
            <a:r>
              <a:rPr lang="en-US" altLang="ro-RO" dirty="0" err="1" smtClean="0"/>
              <a:t>în</a:t>
            </a:r>
            <a:r>
              <a:rPr lang="en-US" altLang="ro-RO" dirty="0" smtClean="0"/>
              <a:t> </a:t>
            </a:r>
            <a:r>
              <a:rPr lang="en-US" altLang="ro-RO" dirty="0" err="1" smtClean="0"/>
              <a:t>zbor</a:t>
            </a:r>
            <a:r>
              <a:rPr lang="en-US" altLang="ro-RO" dirty="0" smtClean="0"/>
              <a:t> care </a:t>
            </a:r>
            <a:r>
              <a:rPr lang="en-US" altLang="ro-RO" dirty="0" err="1" smtClean="0"/>
              <a:t>să</a:t>
            </a:r>
            <a:r>
              <a:rPr lang="en-US" altLang="ro-RO" dirty="0" smtClean="0"/>
              <a:t> le </a:t>
            </a:r>
            <a:r>
              <a:rPr lang="en-US" altLang="ro-RO" dirty="0" err="1" smtClean="0"/>
              <a:t>modifice</a:t>
            </a:r>
            <a:r>
              <a:rPr lang="en-US" altLang="ro-RO" dirty="0" smtClean="0"/>
              <a:t> </a:t>
            </a:r>
            <a:r>
              <a:rPr lang="en-US" altLang="ro-RO" dirty="0" err="1" smtClean="0"/>
              <a:t>orientarea</a:t>
            </a:r>
            <a:r>
              <a:rPr lang="en-US" altLang="ro-RO" dirty="0" smtClean="0"/>
              <a:t>;</a:t>
            </a:r>
          </a:p>
          <a:p>
            <a:pPr eaLnBrk="1" hangingPunct="1"/>
            <a:r>
              <a:rPr lang="en-US" altLang="ro-RO" dirty="0" smtClean="0"/>
              <a:t>g) </a:t>
            </a:r>
            <a:r>
              <a:rPr lang="en-US" altLang="ro-RO" dirty="0" err="1" smtClean="0"/>
              <a:t>comandantul-comandant</a:t>
            </a:r>
            <a:r>
              <a:rPr lang="en-US" altLang="ro-RO" dirty="0" smtClean="0"/>
              <a:t> </a:t>
            </a:r>
            <a:r>
              <a:rPr lang="en-US" altLang="ro-RO" dirty="0" err="1" smtClean="0"/>
              <a:t>trebuie</a:t>
            </a:r>
            <a:r>
              <a:rPr lang="en-US" altLang="ro-RO" dirty="0" smtClean="0"/>
              <a:t> </a:t>
            </a:r>
            <a:r>
              <a:rPr lang="en-US" altLang="ro-RO" dirty="0" err="1" smtClean="0"/>
              <a:t>să</a:t>
            </a:r>
            <a:r>
              <a:rPr lang="en-US" altLang="ro-RO" dirty="0" smtClean="0"/>
              <a:t> fie </a:t>
            </a:r>
            <a:r>
              <a:rPr lang="en-US" altLang="ro-RO" dirty="0" err="1" smtClean="0"/>
              <a:t>informat</a:t>
            </a:r>
            <a:r>
              <a:rPr lang="en-US" altLang="ro-RO" dirty="0" smtClean="0"/>
              <a:t> </a:t>
            </a:r>
            <a:r>
              <a:rPr lang="en-US" altLang="ro-RO" dirty="0" err="1" smtClean="0"/>
              <a:t>despre</a:t>
            </a:r>
            <a:r>
              <a:rPr lang="en-US" altLang="ro-RO" dirty="0" smtClean="0"/>
              <a:t> </a:t>
            </a:r>
            <a:r>
              <a:rPr lang="en-US" altLang="ro-RO" dirty="0" err="1" smtClean="0"/>
              <a:t>mărfurile</a:t>
            </a:r>
            <a:r>
              <a:rPr lang="en-US" altLang="ro-RO" dirty="0" smtClean="0"/>
              <a:t> </a:t>
            </a:r>
            <a:r>
              <a:rPr lang="en-US" altLang="ro-RO" dirty="0" err="1" smtClean="0"/>
              <a:t>periculoase</a:t>
            </a:r>
            <a:r>
              <a:rPr lang="en-US" altLang="ro-RO" dirty="0" smtClean="0"/>
              <a:t> </a:t>
            </a:r>
            <a:r>
              <a:rPr lang="en-US" altLang="ro-RO" dirty="0" err="1" smtClean="0"/>
              <a:t>încărcate</a:t>
            </a:r>
            <a:r>
              <a:rPr lang="en-US" altLang="ro-RO" dirty="0" smtClean="0"/>
              <a:t> la </a:t>
            </a:r>
            <a:r>
              <a:rPr lang="en-US" altLang="ro-RO" dirty="0" err="1" smtClean="0"/>
              <a:t>bordul</a:t>
            </a:r>
            <a:r>
              <a:rPr lang="en-US" altLang="ro-RO" dirty="0" smtClean="0"/>
              <a:t> </a:t>
            </a:r>
            <a:r>
              <a:rPr lang="en-US" altLang="ro-RO" dirty="0" err="1" smtClean="0"/>
              <a:t>aeronavei</a:t>
            </a:r>
            <a:r>
              <a:rPr lang="en-US" altLang="ro-RO" dirty="0" smtClean="0"/>
              <a:t> </a:t>
            </a:r>
            <a:r>
              <a:rPr lang="en-US" altLang="ro-RO" dirty="0" err="1" smtClean="0"/>
              <a:t>și</a:t>
            </a:r>
            <a:r>
              <a:rPr lang="en-US" altLang="ro-RO" dirty="0" smtClean="0"/>
              <a:t> </a:t>
            </a:r>
            <a:r>
              <a:rPr lang="en-US" altLang="ro-RO" dirty="0" err="1" smtClean="0"/>
              <a:t>locația</a:t>
            </a:r>
            <a:r>
              <a:rPr lang="en-US" altLang="ro-RO" dirty="0" smtClean="0"/>
              <a:t> </a:t>
            </a:r>
            <a:r>
              <a:rPr lang="en-US" altLang="ro-RO" dirty="0" err="1" smtClean="0"/>
              <a:t>lor</a:t>
            </a:r>
            <a:r>
              <a:rPr lang="en-US" altLang="ro-RO" dirty="0" smtClean="0"/>
              <a:t> de </a:t>
            </a:r>
            <a:r>
              <a:rPr lang="en-US" altLang="ro-RO" dirty="0" err="1" smtClean="0"/>
              <a:t>încărcare</a:t>
            </a:r>
            <a:r>
              <a:rPr lang="en-US" altLang="ro-RO" dirty="0" smtClean="0"/>
              <a:t>. </a:t>
            </a:r>
            <a:r>
              <a:rPr lang="en-US" altLang="ro-RO" dirty="0" err="1" smtClean="0"/>
              <a:t>În</a:t>
            </a:r>
            <a:r>
              <a:rPr lang="en-US" altLang="ro-RO" dirty="0" smtClean="0"/>
              <a:t> </a:t>
            </a:r>
            <a:r>
              <a:rPr lang="en-US" altLang="ro-RO" dirty="0" err="1" smtClean="0"/>
              <a:t>cazul</a:t>
            </a:r>
            <a:r>
              <a:rPr lang="en-US" altLang="ro-RO" dirty="0" smtClean="0"/>
              <a:t> </a:t>
            </a:r>
            <a:r>
              <a:rPr lang="en-US" altLang="ro-RO" dirty="0" err="1" smtClean="0"/>
              <a:t>schimbării</a:t>
            </a:r>
            <a:r>
              <a:rPr lang="en-US" altLang="ro-RO" dirty="0" smtClean="0"/>
              <a:t> </a:t>
            </a:r>
            <a:r>
              <a:rPr lang="en-US" altLang="ro-RO" dirty="0" err="1" smtClean="0"/>
              <a:t>echipajului</a:t>
            </a:r>
            <a:r>
              <a:rPr lang="en-US" altLang="ro-RO" dirty="0" smtClean="0"/>
              <a:t>, </a:t>
            </a:r>
            <a:r>
              <a:rPr lang="en-US" altLang="ro-RO" dirty="0" err="1" smtClean="0"/>
              <a:t>aceste</a:t>
            </a:r>
            <a:r>
              <a:rPr lang="en-US" altLang="ro-RO" dirty="0" smtClean="0"/>
              <a:t> </a:t>
            </a:r>
            <a:r>
              <a:rPr lang="en-US" altLang="ro-RO" dirty="0" err="1" smtClean="0"/>
              <a:t>informații</a:t>
            </a:r>
            <a:r>
              <a:rPr lang="en-US" altLang="ro-RO" dirty="0" smtClean="0"/>
              <a:t> </a:t>
            </a:r>
            <a:r>
              <a:rPr lang="en-US" altLang="ro-RO" dirty="0" err="1" smtClean="0"/>
              <a:t>trebuie</a:t>
            </a:r>
            <a:r>
              <a:rPr lang="en-US" altLang="ro-RO" dirty="0" smtClean="0"/>
              <a:t> </a:t>
            </a:r>
            <a:r>
              <a:rPr lang="en-US" altLang="ro-RO" dirty="0" err="1" smtClean="0"/>
              <a:t>transmise</a:t>
            </a:r>
            <a:r>
              <a:rPr lang="en-US" altLang="ro-RO" dirty="0" smtClean="0"/>
              <a:t> </a:t>
            </a:r>
            <a:r>
              <a:rPr lang="en-US" altLang="ro-RO" dirty="0" err="1" smtClean="0"/>
              <a:t>echipajului</a:t>
            </a:r>
            <a:r>
              <a:rPr lang="en-US" altLang="ro-RO" dirty="0" smtClean="0"/>
              <a:t> </a:t>
            </a:r>
            <a:r>
              <a:rPr lang="en-US" altLang="ro-RO" dirty="0" err="1" smtClean="0"/>
              <a:t>următor</a:t>
            </a:r>
            <a:r>
              <a:rPr lang="en-US" altLang="ro-RO" dirty="0" smtClean="0"/>
              <a:t>;</a:t>
            </a:r>
          </a:p>
          <a:p>
            <a:pPr eaLnBrk="1" hangingPunct="1"/>
            <a:r>
              <a:rPr lang="en-US" altLang="ro-RO" dirty="0" smtClean="0"/>
              <a:t>h) </a:t>
            </a:r>
            <a:r>
              <a:rPr lang="en-US" altLang="ro-RO" dirty="0" err="1" smtClean="0"/>
              <a:t>întregul</a:t>
            </a:r>
            <a:r>
              <a:rPr lang="en-US" altLang="ro-RO" dirty="0" smtClean="0"/>
              <a:t> personal </a:t>
            </a:r>
            <a:r>
              <a:rPr lang="en-US" altLang="ro-RO" dirty="0" err="1" smtClean="0"/>
              <a:t>trebuie</a:t>
            </a:r>
            <a:r>
              <a:rPr lang="en-US" altLang="ro-RO" dirty="0" smtClean="0"/>
              <a:t> </a:t>
            </a:r>
            <a:r>
              <a:rPr lang="en-US" altLang="ro-RO" dirty="0" err="1" smtClean="0"/>
              <a:t>să</a:t>
            </a:r>
            <a:r>
              <a:rPr lang="en-US" altLang="ro-RO" dirty="0" smtClean="0"/>
              <a:t> fie </a:t>
            </a:r>
            <a:r>
              <a:rPr lang="en-US" altLang="ro-RO" dirty="0" err="1" smtClean="0"/>
              <a:t>instruit</a:t>
            </a:r>
            <a:r>
              <a:rPr lang="en-US" altLang="ro-RO" dirty="0" smtClean="0"/>
              <a:t> </a:t>
            </a:r>
            <a:r>
              <a:rPr lang="en-US" altLang="ro-RO" dirty="0" err="1" smtClean="0"/>
              <a:t>proporțional</a:t>
            </a:r>
            <a:r>
              <a:rPr lang="en-US" altLang="ro-RO" dirty="0" smtClean="0"/>
              <a:t> cu </a:t>
            </a:r>
            <a:r>
              <a:rPr lang="en-US" altLang="ro-RO" dirty="0" err="1" smtClean="0"/>
              <a:t>responsabilitățile</a:t>
            </a:r>
            <a:r>
              <a:rPr lang="en-US" altLang="ro-RO" dirty="0" smtClean="0"/>
              <a:t> </a:t>
            </a:r>
            <a:r>
              <a:rPr lang="en-US" altLang="ro-RO" dirty="0" err="1" smtClean="0"/>
              <a:t>lor</a:t>
            </a:r>
            <a:r>
              <a:rPr lang="en-US" altLang="ro-RO" dirty="0" smtClean="0"/>
              <a:t>; </a:t>
            </a:r>
            <a:r>
              <a:rPr lang="en-US" altLang="ro-RO" dirty="0" err="1" smtClean="0"/>
              <a:t>și</a:t>
            </a:r>
            <a:endParaRPr lang="en-US" altLang="ro-RO" dirty="0" smtClean="0"/>
          </a:p>
          <a:p>
            <a:pPr eaLnBrk="1" hangingPunct="1"/>
            <a:r>
              <a:rPr lang="en-US" altLang="ro-RO" dirty="0" err="1" smtClean="0"/>
              <a:t>i</a:t>
            </a:r>
            <a:r>
              <a:rPr lang="en-US" altLang="ro-RO" dirty="0" smtClean="0"/>
              <a:t>) se </a:t>
            </a:r>
            <a:r>
              <a:rPr lang="en-US" altLang="ro-RO" dirty="0" err="1" smtClean="0"/>
              <a:t>aplică</a:t>
            </a:r>
            <a:r>
              <a:rPr lang="en-US" altLang="ro-RO" dirty="0" smtClean="0"/>
              <a:t> </a:t>
            </a:r>
            <a:r>
              <a:rPr lang="en-US" altLang="ro-RO" dirty="0" err="1" smtClean="0"/>
              <a:t>dispozițiile</a:t>
            </a:r>
            <a:r>
              <a:rPr lang="en-US" altLang="ro-RO" dirty="0" smtClean="0"/>
              <a:t> </a:t>
            </a:r>
            <a:r>
              <a:rPr lang="ro-RO" altLang="ro-RO" dirty="0" smtClean="0"/>
              <a:t>privind</a:t>
            </a:r>
            <a:r>
              <a:rPr lang="ro-RO" altLang="ro-RO" baseline="0" dirty="0" smtClean="0"/>
              <a:t> </a:t>
            </a:r>
            <a:r>
              <a:rPr lang="en-US" altLang="ro-RO" dirty="0" err="1" smtClean="0"/>
              <a:t>Raport</a:t>
            </a:r>
            <a:r>
              <a:rPr lang="ro-RO" altLang="ro-RO" dirty="0" smtClean="0"/>
              <a:t>area</a:t>
            </a:r>
            <a:r>
              <a:rPr lang="en-US" altLang="ro-RO" dirty="0" smtClean="0"/>
              <a:t> </a:t>
            </a:r>
            <a:r>
              <a:rPr lang="en-US" altLang="ro-RO" dirty="0" err="1" smtClean="0"/>
              <a:t>accidentel</a:t>
            </a:r>
            <a:r>
              <a:rPr lang="ro-RO" altLang="ro-RO" dirty="0" smtClean="0"/>
              <a:t>or</a:t>
            </a:r>
            <a:r>
              <a:rPr lang="en-US" altLang="ro-RO" dirty="0" smtClean="0"/>
              <a:t> </a:t>
            </a:r>
            <a:r>
              <a:rPr lang="en-US" altLang="ro-RO" dirty="0" err="1" smtClean="0"/>
              <a:t>și</a:t>
            </a:r>
            <a:r>
              <a:rPr lang="en-US" altLang="ro-RO" dirty="0" smtClean="0"/>
              <a:t> </a:t>
            </a:r>
            <a:r>
              <a:rPr lang="en-US" altLang="ro-RO" dirty="0" err="1" smtClean="0"/>
              <a:t>incidentel</a:t>
            </a:r>
            <a:r>
              <a:rPr lang="ro-RO" altLang="ro-RO" dirty="0" smtClean="0"/>
              <a:t>or</a:t>
            </a:r>
            <a:r>
              <a:rPr lang="en-US" altLang="ro-RO" dirty="0" smtClean="0"/>
              <a:t> </a:t>
            </a:r>
            <a:r>
              <a:rPr lang="ro-RO" altLang="ro-RO" dirty="0" smtClean="0"/>
              <a:t>cu</a:t>
            </a:r>
            <a:r>
              <a:rPr lang="en-US" altLang="ro-RO" dirty="0" smtClean="0"/>
              <a:t> </a:t>
            </a:r>
            <a:r>
              <a:rPr lang="ro-RO" altLang="ro-RO" dirty="0" smtClean="0"/>
              <a:t>bunuri </a:t>
            </a:r>
            <a:r>
              <a:rPr lang="en-US" altLang="ro-RO" dirty="0" err="1" smtClean="0"/>
              <a:t>periculoase</a:t>
            </a:r>
            <a:r>
              <a:rPr lang="en-US" altLang="ro-RO" dirty="0" smtClean="0"/>
              <a:t>.</a:t>
            </a:r>
          </a:p>
        </p:txBody>
      </p:sp>
    </p:spTree>
    <p:extLst>
      <p:ext uri="{BB962C8B-B14F-4D97-AF65-F5344CB8AC3E}">
        <p14:creationId xmlns:p14="http://schemas.microsoft.com/office/powerpoint/2010/main" val="2322578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ro-RO"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o-RO"/>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o-RO"/>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943B4E5A-1C4C-40CC-BCE5-29E1B5BD569E}" type="datetime1">
              <a:rPr lang="en-US" altLang="ro-RO"/>
              <a:pPr>
                <a:defRPr/>
              </a:pPr>
              <a:t>06/27/2018</a:t>
            </a:fld>
            <a:endParaRPr lang="en-US" altLang="ro-RO"/>
          </a:p>
        </p:txBody>
      </p:sp>
      <p:sp>
        <p:nvSpPr>
          <p:cNvPr id="19" name="Rectangle 17"/>
          <p:cNvSpPr>
            <a:spLocks noGrp="1" noChangeArrowheads="1"/>
          </p:cNvSpPr>
          <p:nvPr>
            <p:ph type="ftr" sz="quarter" idx="11"/>
          </p:nvPr>
        </p:nvSpPr>
        <p:spPr/>
        <p:txBody>
          <a:bodyPr/>
          <a:lstStyle>
            <a:lvl1pPr>
              <a:defRPr/>
            </a:lvl1pPr>
          </a:lstStyle>
          <a:p>
            <a:pPr>
              <a:defRPr/>
            </a:pPr>
            <a:endParaRPr lang="en-US" altLang="ro-RO"/>
          </a:p>
        </p:txBody>
      </p:sp>
      <p:sp>
        <p:nvSpPr>
          <p:cNvPr id="20" name="Rectangle 18"/>
          <p:cNvSpPr>
            <a:spLocks noGrp="1" noChangeArrowheads="1"/>
          </p:cNvSpPr>
          <p:nvPr>
            <p:ph type="sldNum" sz="quarter" idx="12"/>
          </p:nvPr>
        </p:nvSpPr>
        <p:spPr/>
        <p:txBody>
          <a:bodyPr/>
          <a:lstStyle>
            <a:lvl1pPr>
              <a:defRPr/>
            </a:lvl1pPr>
          </a:lstStyle>
          <a:p>
            <a:pPr>
              <a:defRPr/>
            </a:pPr>
            <a:fld id="{A30389C8-065C-41C1-9CC3-A90F282A0EE0}" type="slidenum">
              <a:rPr lang="ro-RO" altLang="ro-RO"/>
              <a:pPr>
                <a:defRPr/>
              </a:pPr>
              <a:t>‹#›</a:t>
            </a:fld>
            <a:endParaRPr lang="ro-RO" altLang="ro-RO"/>
          </a:p>
        </p:txBody>
      </p:sp>
    </p:spTree>
    <p:extLst>
      <p:ext uri="{BB962C8B-B14F-4D97-AF65-F5344CB8AC3E}">
        <p14:creationId xmlns:p14="http://schemas.microsoft.com/office/powerpoint/2010/main" val="319304400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A853B9B7-C84C-4D3F-A154-E527FC254B3C}"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C337B246-DCAF-4481-AC8F-A2F513956072}" type="datetime1">
              <a:rPr lang="en-US" altLang="ro-RO"/>
              <a:pPr>
                <a:defRPr/>
              </a:pPr>
              <a:t>06/27/2018</a:t>
            </a:fld>
            <a:endParaRPr lang="en-US" altLang="ro-RO"/>
          </a:p>
        </p:txBody>
      </p:sp>
    </p:spTree>
    <p:extLst>
      <p:ext uri="{BB962C8B-B14F-4D97-AF65-F5344CB8AC3E}">
        <p14:creationId xmlns:p14="http://schemas.microsoft.com/office/powerpoint/2010/main" val="281414736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DFF7AB42-8144-490F-B535-0AE22A629233}"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7B8DD589-8B57-4764-B3CA-33D5B035325B}" type="datetime1">
              <a:rPr lang="en-US" altLang="ro-RO"/>
              <a:pPr>
                <a:defRPr/>
              </a:pPr>
              <a:t>06/27/2018</a:t>
            </a:fld>
            <a:endParaRPr lang="en-US" altLang="ro-RO"/>
          </a:p>
        </p:txBody>
      </p:sp>
    </p:spTree>
    <p:extLst>
      <p:ext uri="{BB962C8B-B14F-4D97-AF65-F5344CB8AC3E}">
        <p14:creationId xmlns:p14="http://schemas.microsoft.com/office/powerpoint/2010/main" val="42933311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ro-RO"/>
          </a:p>
        </p:txBody>
      </p:sp>
      <p:sp>
        <p:nvSpPr>
          <p:cNvPr id="3" name="Table Placeholder 2"/>
          <p:cNvSpPr>
            <a:spLocks noGrp="1"/>
          </p:cNvSpPr>
          <p:nvPr>
            <p:ph type="tbl" idx="1"/>
          </p:nvPr>
        </p:nvSpPr>
        <p:spPr>
          <a:xfrm>
            <a:off x="457200" y="1981200"/>
            <a:ext cx="8229600" cy="3886200"/>
          </a:xfrm>
        </p:spPr>
        <p:txBody>
          <a:bodyPr/>
          <a:lstStyle/>
          <a:p>
            <a:pPr lvl="0"/>
            <a:endParaRPr lang="ro-RO"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85BA4A18-244E-4139-A8C9-A9C809C764B5}"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E8F2D6D0-7EB3-43DD-8CA6-7A9BA0E9C9BD}" type="datetime1">
              <a:rPr lang="en-US" altLang="ro-RO"/>
              <a:pPr>
                <a:defRPr/>
              </a:pPr>
              <a:t>06/27/2018</a:t>
            </a:fld>
            <a:endParaRPr lang="en-US" altLang="ro-RO"/>
          </a:p>
        </p:txBody>
      </p:sp>
    </p:spTree>
    <p:extLst>
      <p:ext uri="{BB962C8B-B14F-4D97-AF65-F5344CB8AC3E}">
        <p14:creationId xmlns:p14="http://schemas.microsoft.com/office/powerpoint/2010/main" val="91658800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37779442-818E-430B-90EF-25D358006A89}"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EC6B5346-1CE9-4FBA-9872-A1F113BF8538}" type="datetime1">
              <a:rPr lang="en-US" altLang="ro-RO"/>
              <a:pPr>
                <a:defRPr/>
              </a:pPr>
              <a:t>06/27/2018</a:t>
            </a:fld>
            <a:endParaRPr lang="en-US" altLang="ro-RO"/>
          </a:p>
        </p:txBody>
      </p:sp>
    </p:spTree>
    <p:extLst>
      <p:ext uri="{BB962C8B-B14F-4D97-AF65-F5344CB8AC3E}">
        <p14:creationId xmlns:p14="http://schemas.microsoft.com/office/powerpoint/2010/main" val="57177511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97E1B87A-2CE1-4954-90FC-4C2D9B3F19AB}"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AA57F661-EA48-4293-B263-E00E5529EA3C}" type="datetime1">
              <a:rPr lang="en-US" altLang="ro-RO"/>
              <a:pPr>
                <a:defRPr/>
              </a:pPr>
              <a:t>06/27/2018</a:t>
            </a:fld>
            <a:endParaRPr lang="en-US" altLang="ro-RO"/>
          </a:p>
        </p:txBody>
      </p:sp>
    </p:spTree>
    <p:extLst>
      <p:ext uri="{BB962C8B-B14F-4D97-AF65-F5344CB8AC3E}">
        <p14:creationId xmlns:p14="http://schemas.microsoft.com/office/powerpoint/2010/main" val="92489324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4393619D-4423-4C66-B7C2-2EE7BEF03361}"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F41FC1CF-17A9-4017-89F1-9FC17D53B399}" type="datetime1">
              <a:rPr lang="en-US" altLang="ro-RO"/>
              <a:pPr>
                <a:defRPr/>
              </a:pPr>
              <a:t>06/27/2018</a:t>
            </a:fld>
            <a:endParaRPr lang="en-US" altLang="ro-RO"/>
          </a:p>
        </p:txBody>
      </p:sp>
    </p:spTree>
    <p:extLst>
      <p:ext uri="{BB962C8B-B14F-4D97-AF65-F5344CB8AC3E}">
        <p14:creationId xmlns:p14="http://schemas.microsoft.com/office/powerpoint/2010/main" val="374843852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8" name="Rectangle 3"/>
          <p:cNvSpPr>
            <a:spLocks noGrp="1" noChangeArrowheads="1"/>
          </p:cNvSpPr>
          <p:nvPr>
            <p:ph type="sldNum" sz="quarter" idx="11"/>
          </p:nvPr>
        </p:nvSpPr>
        <p:spPr>
          <a:ln/>
        </p:spPr>
        <p:txBody>
          <a:bodyPr/>
          <a:lstStyle>
            <a:lvl1pPr>
              <a:defRPr/>
            </a:lvl1pPr>
          </a:lstStyle>
          <a:p>
            <a:pPr>
              <a:defRPr/>
            </a:pPr>
            <a:fld id="{371A53CC-7588-4501-A501-0D4E6A174ABE}" type="slidenum">
              <a:rPr lang="ro-RO" altLang="ro-RO"/>
              <a:pPr>
                <a:defRPr/>
              </a:pPr>
              <a:t>‹#›</a:t>
            </a:fld>
            <a:endParaRPr lang="ro-RO" altLang="ro-RO"/>
          </a:p>
        </p:txBody>
      </p:sp>
      <p:sp>
        <p:nvSpPr>
          <p:cNvPr id="9" name="Rectangle 16"/>
          <p:cNvSpPr>
            <a:spLocks noGrp="1" noChangeArrowheads="1"/>
          </p:cNvSpPr>
          <p:nvPr>
            <p:ph type="dt" sz="half" idx="12"/>
          </p:nvPr>
        </p:nvSpPr>
        <p:spPr>
          <a:ln/>
        </p:spPr>
        <p:txBody>
          <a:bodyPr/>
          <a:lstStyle>
            <a:lvl1pPr>
              <a:defRPr/>
            </a:lvl1pPr>
          </a:lstStyle>
          <a:p>
            <a:pPr>
              <a:defRPr/>
            </a:pPr>
            <a:fld id="{98AC1243-4578-42F6-8AE6-D33917B1D829}" type="datetime1">
              <a:rPr lang="en-US" altLang="ro-RO"/>
              <a:pPr>
                <a:defRPr/>
              </a:pPr>
              <a:t>06/27/2018</a:t>
            </a:fld>
            <a:endParaRPr lang="en-US" altLang="ro-RO"/>
          </a:p>
        </p:txBody>
      </p:sp>
    </p:spTree>
    <p:extLst>
      <p:ext uri="{BB962C8B-B14F-4D97-AF65-F5344CB8AC3E}">
        <p14:creationId xmlns:p14="http://schemas.microsoft.com/office/powerpoint/2010/main" val="298474755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4" name="Rectangle 3"/>
          <p:cNvSpPr>
            <a:spLocks noGrp="1" noChangeArrowheads="1"/>
          </p:cNvSpPr>
          <p:nvPr>
            <p:ph type="sldNum" sz="quarter" idx="11"/>
          </p:nvPr>
        </p:nvSpPr>
        <p:spPr>
          <a:ln/>
        </p:spPr>
        <p:txBody>
          <a:bodyPr/>
          <a:lstStyle>
            <a:lvl1pPr>
              <a:defRPr/>
            </a:lvl1pPr>
          </a:lstStyle>
          <a:p>
            <a:pPr>
              <a:defRPr/>
            </a:pPr>
            <a:fld id="{545294C3-BC4A-418C-B20A-70487962251E}" type="slidenum">
              <a:rPr lang="ro-RO" altLang="ro-RO"/>
              <a:pPr>
                <a:defRPr/>
              </a:pPr>
              <a:t>‹#›</a:t>
            </a:fld>
            <a:endParaRPr lang="ro-RO" altLang="ro-RO"/>
          </a:p>
        </p:txBody>
      </p:sp>
      <p:sp>
        <p:nvSpPr>
          <p:cNvPr id="5" name="Rectangle 16"/>
          <p:cNvSpPr>
            <a:spLocks noGrp="1" noChangeArrowheads="1"/>
          </p:cNvSpPr>
          <p:nvPr>
            <p:ph type="dt" sz="half" idx="12"/>
          </p:nvPr>
        </p:nvSpPr>
        <p:spPr>
          <a:ln/>
        </p:spPr>
        <p:txBody>
          <a:bodyPr/>
          <a:lstStyle>
            <a:lvl1pPr>
              <a:defRPr/>
            </a:lvl1pPr>
          </a:lstStyle>
          <a:p>
            <a:pPr>
              <a:defRPr/>
            </a:pPr>
            <a:fld id="{FE936AF0-E805-4436-BDF1-358ECF69434A}" type="datetime1">
              <a:rPr lang="en-US" altLang="ro-RO"/>
              <a:pPr>
                <a:defRPr/>
              </a:pPr>
              <a:t>06/27/2018</a:t>
            </a:fld>
            <a:endParaRPr lang="en-US" altLang="ro-RO"/>
          </a:p>
        </p:txBody>
      </p:sp>
    </p:spTree>
    <p:extLst>
      <p:ext uri="{BB962C8B-B14F-4D97-AF65-F5344CB8AC3E}">
        <p14:creationId xmlns:p14="http://schemas.microsoft.com/office/powerpoint/2010/main" val="2902942953"/>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3" name="Rectangle 3"/>
          <p:cNvSpPr>
            <a:spLocks noGrp="1" noChangeArrowheads="1"/>
          </p:cNvSpPr>
          <p:nvPr>
            <p:ph type="sldNum" sz="quarter" idx="11"/>
          </p:nvPr>
        </p:nvSpPr>
        <p:spPr>
          <a:ln/>
        </p:spPr>
        <p:txBody>
          <a:bodyPr/>
          <a:lstStyle>
            <a:lvl1pPr>
              <a:defRPr/>
            </a:lvl1pPr>
          </a:lstStyle>
          <a:p>
            <a:pPr>
              <a:defRPr/>
            </a:pPr>
            <a:fld id="{45546B1C-F311-4CB7-A82C-E7BB08B6278D}" type="slidenum">
              <a:rPr lang="ro-RO" altLang="ro-RO"/>
              <a:pPr>
                <a:defRPr/>
              </a:pPr>
              <a:t>‹#›</a:t>
            </a:fld>
            <a:endParaRPr lang="ro-RO" altLang="ro-RO"/>
          </a:p>
        </p:txBody>
      </p:sp>
      <p:sp>
        <p:nvSpPr>
          <p:cNvPr id="4" name="Rectangle 16"/>
          <p:cNvSpPr>
            <a:spLocks noGrp="1" noChangeArrowheads="1"/>
          </p:cNvSpPr>
          <p:nvPr>
            <p:ph type="dt" sz="half" idx="12"/>
          </p:nvPr>
        </p:nvSpPr>
        <p:spPr>
          <a:ln/>
        </p:spPr>
        <p:txBody>
          <a:bodyPr/>
          <a:lstStyle>
            <a:lvl1pPr>
              <a:defRPr/>
            </a:lvl1pPr>
          </a:lstStyle>
          <a:p>
            <a:pPr>
              <a:defRPr/>
            </a:pPr>
            <a:fld id="{0EE913E2-4AC3-4EFB-A231-560A52350394}" type="datetime1">
              <a:rPr lang="en-US" altLang="ro-RO"/>
              <a:pPr>
                <a:defRPr/>
              </a:pPr>
              <a:t>06/27/2018</a:t>
            </a:fld>
            <a:endParaRPr lang="en-US" altLang="ro-RO"/>
          </a:p>
        </p:txBody>
      </p:sp>
    </p:spTree>
    <p:extLst>
      <p:ext uri="{BB962C8B-B14F-4D97-AF65-F5344CB8AC3E}">
        <p14:creationId xmlns:p14="http://schemas.microsoft.com/office/powerpoint/2010/main" val="2002864256"/>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3BA19E59-6239-41B0-A836-0468D9672897}"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0BB2C56E-D0C9-4DAD-ACCD-F96A9FCB12C4}" type="datetime1">
              <a:rPr lang="en-US" altLang="ro-RO"/>
              <a:pPr>
                <a:defRPr/>
              </a:pPr>
              <a:t>06/27/2018</a:t>
            </a:fld>
            <a:endParaRPr lang="en-US" altLang="ro-RO"/>
          </a:p>
        </p:txBody>
      </p:sp>
    </p:spTree>
    <p:extLst>
      <p:ext uri="{BB962C8B-B14F-4D97-AF65-F5344CB8AC3E}">
        <p14:creationId xmlns:p14="http://schemas.microsoft.com/office/powerpoint/2010/main" val="142479981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D69E4C84-70BA-4BA8-AD48-7B35C9BB2C84}"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80D0188B-EDD8-4E03-9446-3E3E2A76D4B8}" type="datetime1">
              <a:rPr lang="en-US" altLang="ro-RO"/>
              <a:pPr>
                <a:defRPr/>
              </a:pPr>
              <a:t>06/27/2018</a:t>
            </a:fld>
            <a:endParaRPr lang="en-US" altLang="ro-RO"/>
          </a:p>
        </p:txBody>
      </p:sp>
    </p:spTree>
    <p:extLst>
      <p:ext uri="{BB962C8B-B14F-4D97-AF65-F5344CB8AC3E}">
        <p14:creationId xmlns:p14="http://schemas.microsoft.com/office/powerpoint/2010/main" val="2954355274"/>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ltLang="ro-RO"/>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048E27D2-FB28-42A0-B0F3-4BE0CB4C1AC2}" type="slidenum">
              <a:rPr lang="ro-RO" altLang="ro-RO"/>
              <a:pPr>
                <a:defRPr/>
              </a:pPr>
              <a:t>‹#›</a:t>
            </a:fld>
            <a:endParaRPr lang="ro-RO" altLang="ro-RO"/>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ro-RO"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o-RO" altLang="ro-RO"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o-RO" altLang="ro-RO" smtClean="0"/>
              <a:t>Click to edit Master text styles</a:t>
            </a:r>
          </a:p>
          <a:p>
            <a:pPr lvl="1"/>
            <a:r>
              <a:rPr lang="ro-RO" altLang="ro-RO" smtClean="0"/>
              <a:t>Second level</a:t>
            </a:r>
          </a:p>
          <a:p>
            <a:pPr lvl="2"/>
            <a:r>
              <a:rPr lang="ro-RO" altLang="ro-RO" smtClean="0"/>
              <a:t>Third level</a:t>
            </a:r>
          </a:p>
          <a:p>
            <a:pPr lvl="3"/>
            <a:r>
              <a:rPr lang="ro-RO" altLang="ro-RO" smtClean="0"/>
              <a:t>Fourth level</a:t>
            </a:r>
          </a:p>
          <a:p>
            <a:pPr lvl="4"/>
            <a:r>
              <a:rPr lang="ro-RO" altLang="ro-RO" smtClean="0"/>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8CFAD4EE-01E1-4E8B-A7CF-4C98EA0BDD94}" type="datetime1">
              <a:rPr lang="en-US" altLang="ro-RO"/>
              <a:pPr>
                <a:defRPr/>
              </a:pPr>
              <a:t>06/27/2018</a:t>
            </a:fld>
            <a:endParaRPr lang="en-US" altLang="ro-RO"/>
          </a:p>
        </p:txBody>
      </p:sp>
    </p:spTree>
  </p:cSld>
  <p:clrMap bg1="lt1" tx1="dk1" bg2="lt2" tx2="dk2" accent1="accent1" accent2="accent2" accent3="accent3" accent4="accent4" accent5="accent5" accent6="accent6" hlink="hlink" folHlink="folHlink"/>
  <p:sldLayoutIdLst>
    <p:sldLayoutId id="2147484055"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 id="2147484054" r:id="rId12"/>
  </p:sldLayoutIdLst>
  <p:transition spd="med"/>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jpeg"/><Relationship Id="rId3" Type="http://schemas.openxmlformats.org/officeDocument/2006/relationships/image" Target="../media/image1.png"/><Relationship Id="rId7" Type="http://schemas.openxmlformats.org/officeDocument/2006/relationships/image" Target="../media/image9.png"/><Relationship Id="rId12" Type="http://schemas.openxmlformats.org/officeDocument/2006/relationships/image" Target="../media/image14.jpeg"/><Relationship Id="rId17" Type="http://schemas.openxmlformats.org/officeDocument/2006/relationships/image" Target="../media/image19.jpeg"/><Relationship Id="rId2" Type="http://schemas.openxmlformats.org/officeDocument/2006/relationships/notesSlide" Target="../notesSlides/notesSlide21.xml"/><Relationship Id="rId16"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png"/><Relationship Id="rId10" Type="http://schemas.openxmlformats.org/officeDocument/2006/relationships/image" Target="../media/image12.jpeg"/><Relationship Id="rId19" Type="http://schemas.openxmlformats.org/officeDocument/2006/relationships/image" Target="../media/image21.pn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098E6445-43A6-4991-9BFC-3252A14149F8}" type="slidenum">
              <a:rPr lang="ro-RO" altLang="ro-RO" sz="1000" smtClean="0">
                <a:latin typeface="Arial Black" pitchFamily="34" charset="0"/>
              </a:rPr>
              <a:pPr eaLnBrk="1" hangingPunct="1">
                <a:spcBef>
                  <a:spcPct val="0"/>
                </a:spcBef>
                <a:buClrTx/>
                <a:buSzTx/>
                <a:buFontTx/>
                <a:buNone/>
              </a:pPr>
              <a:t>1</a:t>
            </a:fld>
            <a:endParaRPr lang="ro-RO" altLang="ro-RO" sz="1000" dirty="0" smtClean="0">
              <a:latin typeface="Arial Black" pitchFamily="34" charset="0"/>
            </a:endParaRPr>
          </a:p>
        </p:txBody>
      </p:sp>
      <p:sp>
        <p:nvSpPr>
          <p:cNvPr id="3075"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92B23AFC-475D-4D19-883A-C61508C5A503}" type="slidenum">
              <a:rPr lang="ro-RO" altLang="ro-RO" sz="1000">
                <a:latin typeface="Arial Black" pitchFamily="34" charset="0"/>
              </a:rPr>
              <a:pPr algn="r" eaLnBrk="1" hangingPunct="1">
                <a:spcBef>
                  <a:spcPct val="0"/>
                </a:spcBef>
                <a:buClrTx/>
                <a:buSzTx/>
                <a:buFontTx/>
                <a:buNone/>
              </a:pPr>
              <a:t>1</a:t>
            </a:fld>
            <a:endParaRPr lang="ro-RO" altLang="ro-RO" sz="1000" dirty="0">
              <a:latin typeface="Arial Black" pitchFamily="34" charset="0"/>
            </a:endParaRPr>
          </a:p>
        </p:txBody>
      </p:sp>
      <p:sp>
        <p:nvSpPr>
          <p:cNvPr id="3076"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BCB99559-7C2C-4943-B606-D7702113DD1D}" type="slidenum">
              <a:rPr lang="ro-RO" altLang="ro-RO" sz="1000">
                <a:latin typeface="Arial Black" pitchFamily="34" charset="0"/>
              </a:rPr>
              <a:pPr algn="r" eaLnBrk="1" hangingPunct="1">
                <a:spcBef>
                  <a:spcPct val="0"/>
                </a:spcBef>
                <a:buClrTx/>
                <a:buSzTx/>
                <a:buFontTx/>
                <a:buNone/>
              </a:pPr>
              <a:t>1</a:t>
            </a:fld>
            <a:endParaRPr lang="ro-RO" altLang="ro-RO" sz="1000" dirty="0">
              <a:latin typeface="Arial Black" pitchFamily="34" charset="0"/>
            </a:endParaRPr>
          </a:p>
        </p:txBody>
      </p:sp>
      <p:pic>
        <p:nvPicPr>
          <p:cNvPr id="307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188" y="260350"/>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2"/>
          <p:cNvSpPr>
            <a:spLocks noGrp="1" noChangeArrowheads="1"/>
          </p:cNvSpPr>
          <p:nvPr>
            <p:ph type="ctrTitle"/>
          </p:nvPr>
        </p:nvSpPr>
        <p:spPr>
          <a:xfrm>
            <a:off x="2559050" y="1916113"/>
            <a:ext cx="6265863" cy="2209800"/>
          </a:xfrm>
        </p:spPr>
        <p:txBody>
          <a:bodyPr/>
          <a:lstStyle/>
          <a:p>
            <a:pPr algn="ctr" eaLnBrk="1" hangingPunct="1"/>
            <a:r>
              <a:rPr lang="ro-RO" altLang="ro-RO" sz="2000" b="1" dirty="0"/>
              <a:t>– </a:t>
            </a:r>
            <a:r>
              <a:rPr lang="ro-RO" altLang="ro-RO" sz="2000" b="1" noProof="0" dirty="0" smtClean="0"/>
              <a:t>TRANSPORTUL DE BUNURI PERICULOASE –</a:t>
            </a:r>
            <a:br>
              <a:rPr lang="ro-RO" altLang="ro-RO" sz="2000" b="1" noProof="0" dirty="0" smtClean="0"/>
            </a:br>
            <a:r>
              <a:rPr lang="ro-RO" altLang="ro-RO" sz="2200" b="1" noProof="0" dirty="0" smtClean="0"/>
              <a:t>Prevederi comune </a:t>
            </a:r>
            <a:br>
              <a:rPr lang="ro-RO" altLang="ro-RO" sz="2200" b="1" noProof="0" dirty="0" smtClean="0"/>
            </a:br>
            <a:r>
              <a:rPr lang="ro-RO" altLang="ro-RO" sz="2200" b="1" noProof="0" dirty="0" smtClean="0"/>
              <a:t>indiferent daca operatorul aerian </a:t>
            </a:r>
            <a:r>
              <a:rPr lang="ro-RO" altLang="ro-RO" sz="2000" b="1" noProof="0" dirty="0" smtClean="0"/>
              <a:t/>
            </a:r>
            <a:br>
              <a:rPr lang="ro-RO" altLang="ro-RO" sz="2000" b="1" noProof="0" dirty="0" smtClean="0"/>
            </a:br>
            <a:r>
              <a:rPr lang="ro-RO" altLang="ro-RO" sz="2800" b="1" noProof="0" dirty="0" smtClean="0">
                <a:solidFill>
                  <a:srgbClr val="00B050"/>
                </a:solidFill>
              </a:rPr>
              <a:t>DEȚINE</a:t>
            </a:r>
            <a:r>
              <a:rPr lang="ro-RO" altLang="ro-RO" sz="2800" b="1" noProof="0" dirty="0" smtClean="0"/>
              <a:t> </a:t>
            </a:r>
            <a:r>
              <a:rPr lang="ro-RO" altLang="ro-RO" sz="2200" b="1" noProof="0" dirty="0" smtClean="0"/>
              <a:t>sau</a:t>
            </a:r>
            <a:r>
              <a:rPr lang="ro-RO" altLang="ro-RO" sz="2800" b="1" noProof="0" dirty="0" smtClean="0"/>
              <a:t> </a:t>
            </a:r>
            <a:r>
              <a:rPr lang="ro-RO" altLang="ro-RO" sz="2800" b="1" noProof="0" dirty="0" smtClean="0">
                <a:solidFill>
                  <a:srgbClr val="FFFF00"/>
                </a:solidFill>
              </a:rPr>
              <a:t>NU DEȚINE </a:t>
            </a:r>
            <a:r>
              <a:rPr lang="ro-RO" altLang="ro-RO" sz="2000" b="1" noProof="0" dirty="0" smtClean="0"/>
              <a:t/>
            </a:r>
            <a:br>
              <a:rPr lang="ro-RO" altLang="ro-RO" sz="2000" b="1" noProof="0" dirty="0" smtClean="0"/>
            </a:br>
            <a:r>
              <a:rPr lang="ro-RO" altLang="ro-RO" sz="2200" b="1" noProof="0" dirty="0" smtClean="0"/>
              <a:t>autorizație de transport</a:t>
            </a:r>
            <a:endParaRPr lang="en-US" altLang="ro-RO" sz="2200" b="1" noProof="0" dirty="0" smtClean="0"/>
          </a:p>
        </p:txBody>
      </p:sp>
      <p:sp>
        <p:nvSpPr>
          <p:cNvPr id="3079" name="Rectangle 3"/>
          <p:cNvSpPr>
            <a:spLocks noGrp="1" noChangeArrowheads="1"/>
          </p:cNvSpPr>
          <p:nvPr>
            <p:ph type="subTitle" idx="1"/>
          </p:nvPr>
        </p:nvSpPr>
        <p:spPr>
          <a:xfrm>
            <a:off x="6142472" y="4495801"/>
            <a:ext cx="2907432" cy="1752600"/>
          </a:xfrm>
        </p:spPr>
        <p:txBody>
          <a:bodyPr/>
          <a:lstStyle/>
          <a:p>
            <a:pPr algn="ctr" eaLnBrk="1" hangingPunct="1">
              <a:lnSpc>
                <a:spcPct val="80000"/>
              </a:lnSpc>
            </a:pPr>
            <a:endParaRPr lang="en-US" altLang="ro-RO" sz="1800" b="1" noProof="0" dirty="0" smtClean="0"/>
          </a:p>
          <a:p>
            <a:pPr algn="ctr" eaLnBrk="1" hangingPunct="1">
              <a:lnSpc>
                <a:spcPct val="80000"/>
              </a:lnSpc>
            </a:pPr>
            <a:r>
              <a:rPr lang="en-US" altLang="ro-RO" sz="1800" b="1" noProof="0" dirty="0" err="1" smtClean="0"/>
              <a:t>Vicențiu</a:t>
            </a:r>
            <a:r>
              <a:rPr lang="en-US" altLang="ro-RO" sz="1800" b="1" noProof="0" dirty="0" smtClean="0"/>
              <a:t> DINU</a:t>
            </a:r>
          </a:p>
          <a:p>
            <a:pPr algn="ctr" eaLnBrk="1" hangingPunct="1">
              <a:lnSpc>
                <a:spcPct val="80000"/>
              </a:lnSpc>
            </a:pPr>
            <a:r>
              <a:rPr lang="en-US" altLang="ro-RO" sz="1800" b="1" noProof="0" dirty="0" smtClean="0"/>
              <a:t>Inspector aeronautic</a:t>
            </a:r>
          </a:p>
          <a:p>
            <a:pPr algn="ctr" eaLnBrk="1" hangingPunct="1">
              <a:lnSpc>
                <a:spcPct val="80000"/>
              </a:lnSpc>
            </a:pPr>
            <a:r>
              <a:rPr lang="en-US" altLang="ro-RO" sz="1800" b="1" noProof="0" dirty="0" smtClean="0"/>
              <a:t>CN-TABP</a:t>
            </a:r>
          </a:p>
          <a:p>
            <a:pPr algn="ctr" eaLnBrk="1" hangingPunct="1">
              <a:lnSpc>
                <a:spcPct val="80000"/>
              </a:lnSpc>
            </a:pPr>
            <a:r>
              <a:rPr lang="en-US" altLang="ro-RO" sz="1800" b="1" noProof="0" dirty="0" smtClean="0"/>
              <a:t>DOACP-SOA-CBP</a:t>
            </a:r>
          </a:p>
        </p:txBody>
      </p:sp>
      <p:sp>
        <p:nvSpPr>
          <p:cNvPr id="3080" name="Rectangle 5"/>
          <p:cNvSpPr>
            <a:spLocks noChangeArrowheads="1"/>
          </p:cNvSpPr>
          <p:nvPr/>
        </p:nvSpPr>
        <p:spPr bwMode="auto">
          <a:xfrm>
            <a:off x="1187450" y="363538"/>
            <a:ext cx="61214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400" dirty="0">
                <a:solidFill>
                  <a:srgbClr val="333399"/>
                </a:solidFill>
              </a:rPr>
              <a:t>ROMANIAN CIVIL AERONAUTICAL  AUTHORITY</a:t>
            </a:r>
          </a:p>
        </p:txBody>
      </p:sp>
      <p:sp>
        <p:nvSpPr>
          <p:cNvPr id="3081" name="Text Box 9"/>
          <p:cNvSpPr txBox="1">
            <a:spLocks noChangeArrowheads="1"/>
          </p:cNvSpPr>
          <p:nvPr/>
        </p:nvSpPr>
        <p:spPr bwMode="auto">
          <a:xfrm>
            <a:off x="1486288" y="6381749"/>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3082" name="Picture 12" descr="Autoritatea Aeronautica Civila Romana 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643438"/>
            <a:ext cx="3146425" cy="183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10</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10</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10</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7"/>
            <a:ext cx="8078200" cy="4757457"/>
          </a:xfrm>
        </p:spPr>
        <p:txBody>
          <a:bodyPr/>
          <a:lstStyle/>
          <a:p>
            <a:pPr marL="0" indent="0">
              <a:buNone/>
            </a:pPr>
            <a:r>
              <a:rPr lang="en-US" sz="1800" b="1" noProof="0" dirty="0" smtClean="0">
                <a:solidFill>
                  <a:srgbClr val="003399"/>
                </a:solidFill>
              </a:rPr>
              <a:t>3. </a:t>
            </a:r>
            <a:r>
              <a:rPr lang="ro-RO" sz="1800" b="1" noProof="0" dirty="0" smtClean="0">
                <a:solidFill>
                  <a:srgbClr val="003399"/>
                </a:solidFill>
              </a:rPr>
              <a:t>a) iii</a:t>
            </a:r>
            <a:r>
              <a:rPr lang="en-US" sz="1800" b="1" dirty="0">
                <a:solidFill>
                  <a:srgbClr val="003399"/>
                </a:solidFill>
              </a:rPr>
              <a:t>) Medical Aid for a Patient </a:t>
            </a:r>
            <a:endParaRPr lang="ro-RO" sz="1800" b="1" dirty="0" smtClean="0">
              <a:solidFill>
                <a:srgbClr val="003399"/>
              </a:solidFill>
            </a:endParaRPr>
          </a:p>
          <a:p>
            <a:pPr marL="0" indent="0">
              <a:buNone/>
            </a:pPr>
            <a:r>
              <a:rPr lang="en-US" sz="1400" i="1" noProof="0" dirty="0" smtClean="0"/>
              <a:t>	</a:t>
            </a:r>
            <a:endParaRPr lang="ro-RO" sz="1400" i="1" noProof="0" dirty="0" smtClean="0"/>
          </a:p>
          <a:p>
            <a:pPr marL="400050" lvl="1" indent="0">
              <a:buNone/>
            </a:pPr>
            <a:r>
              <a:rPr lang="en-US" sz="1600" i="1" dirty="0"/>
              <a:t>An approval is not required for dangerous goods which:</a:t>
            </a:r>
          </a:p>
          <a:p>
            <a:pPr marL="400050" lvl="1" indent="0">
              <a:buNone/>
            </a:pPr>
            <a:r>
              <a:rPr lang="en-US" sz="1600" i="1" dirty="0"/>
              <a:t>a)	are placed on board an aircraft with the approval of the operator; or</a:t>
            </a:r>
          </a:p>
          <a:p>
            <a:pPr marL="400050" lvl="1" indent="0">
              <a:buNone/>
            </a:pPr>
            <a:r>
              <a:rPr lang="ro-RO" sz="1600" i="1" dirty="0" smtClean="0"/>
              <a:t>b)      </a:t>
            </a:r>
            <a:r>
              <a:rPr lang="en-US" sz="1600" i="1" dirty="0" smtClean="0"/>
              <a:t>form </a:t>
            </a:r>
            <a:r>
              <a:rPr lang="en-US" sz="1600" i="1" dirty="0"/>
              <a:t>part of the permanent equipment of the aircraft when it has been adapted for </a:t>
            </a:r>
            <a:r>
              <a:rPr lang="en-US" sz="1600" i="1" dirty="0" smtClean="0"/>
              <a:t>specialized </a:t>
            </a:r>
            <a:r>
              <a:rPr lang="en-US" sz="1600" i="1" dirty="0"/>
              <a:t>use, to provide, during flight, medical aid for a patient, such as gas cylinders, drugs, medicines, other medical material (e.g. </a:t>
            </a:r>
            <a:r>
              <a:rPr lang="en-US" sz="1600" i="1" dirty="0" err="1"/>
              <a:t>sterilising</a:t>
            </a:r>
            <a:r>
              <a:rPr lang="en-US" sz="1600" i="1" dirty="0"/>
              <a:t> wipes) and wet cell or lithium </a:t>
            </a:r>
            <a:r>
              <a:rPr lang="en-US" sz="1600" i="1" dirty="0" smtClean="0"/>
              <a:t>batteries.</a:t>
            </a:r>
            <a:endParaRPr lang="ro-RO" sz="1600" i="1" dirty="0" smtClean="0"/>
          </a:p>
          <a:p>
            <a:pPr marL="400050" lvl="1" indent="0">
              <a:buNone/>
            </a:pPr>
            <a:endParaRPr lang="ro-RO" sz="1600" i="1" dirty="0"/>
          </a:p>
          <a:p>
            <a:pPr marL="400050" lvl="1" indent="0">
              <a:buNone/>
            </a:pPr>
            <a:r>
              <a:rPr lang="en-US" sz="1600" i="1" dirty="0"/>
              <a:t>These dangerous goods may also be carried on a flight made by the same aircraft to collect a patient or after that patient has been delivered (e.g. training flights and positioning flights prior to or after maintenance), when it is impracticable to load or unload the goods at the time of the flight on which the patient is carried.</a:t>
            </a:r>
          </a:p>
          <a:p>
            <a:pPr marL="0" indent="0">
              <a:buNone/>
            </a:pPr>
            <a:endParaRPr lang="en-US" sz="1600" i="1" noProof="0" dirty="0" smtClean="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673814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11</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11</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11</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7"/>
            <a:ext cx="8078200" cy="4757457"/>
          </a:xfrm>
        </p:spPr>
        <p:txBody>
          <a:bodyPr/>
          <a:lstStyle/>
          <a:p>
            <a:pPr marL="0" indent="0">
              <a:buNone/>
            </a:pPr>
            <a:r>
              <a:rPr lang="en-US" sz="1800" b="1" noProof="0" dirty="0" smtClean="0">
                <a:solidFill>
                  <a:srgbClr val="003399"/>
                </a:solidFill>
              </a:rPr>
              <a:t>3. </a:t>
            </a:r>
            <a:r>
              <a:rPr lang="ro-RO" sz="1800" b="1" noProof="0" dirty="0" smtClean="0">
                <a:solidFill>
                  <a:srgbClr val="003399"/>
                </a:solidFill>
              </a:rPr>
              <a:t>a) i</a:t>
            </a:r>
            <a:r>
              <a:rPr lang="en-US" sz="1800" b="1" noProof="0" dirty="0" smtClean="0">
                <a:solidFill>
                  <a:srgbClr val="003399"/>
                </a:solidFill>
              </a:rPr>
              <a:t>v</a:t>
            </a:r>
            <a:r>
              <a:rPr lang="en-US" sz="1800" b="1" dirty="0">
                <a:solidFill>
                  <a:srgbClr val="003399"/>
                </a:solidFill>
              </a:rPr>
              <a:t>) Excess baggage being sent as cargo </a:t>
            </a:r>
            <a:r>
              <a:rPr lang="en-US" sz="1400" i="1" noProof="0" dirty="0" smtClean="0"/>
              <a:t>	</a:t>
            </a:r>
            <a:endParaRPr lang="ro-RO" sz="1400" i="1" noProof="0" dirty="0" smtClean="0"/>
          </a:p>
          <a:p>
            <a:pPr marL="400050" lvl="1" indent="0">
              <a:buNone/>
            </a:pPr>
            <a:r>
              <a:rPr lang="en-US" sz="1600" i="1" dirty="0"/>
              <a:t>An approval is not required for dangerous goods contained within items of excess baggage being sent as cargo provided that:</a:t>
            </a:r>
          </a:p>
          <a:p>
            <a:pPr marL="800100" lvl="2" indent="0">
              <a:buNone/>
            </a:pPr>
            <a:r>
              <a:rPr lang="en-US" sz="1600" i="1" dirty="0" err="1"/>
              <a:t>i</a:t>
            </a:r>
            <a:r>
              <a:rPr lang="en-US" sz="1600" i="1" dirty="0" smtClean="0"/>
              <a:t>)</a:t>
            </a:r>
            <a:r>
              <a:rPr lang="ro-RO" sz="1600" i="1" dirty="0" smtClean="0"/>
              <a:t> </a:t>
            </a:r>
            <a:r>
              <a:rPr lang="en-US" sz="1600" i="1" dirty="0" smtClean="0"/>
              <a:t>the </a:t>
            </a:r>
            <a:r>
              <a:rPr lang="en-US" sz="1600" i="1" dirty="0"/>
              <a:t>excess baggage has been consigned as cargo by or on behalf of a passenger;</a:t>
            </a:r>
          </a:p>
          <a:p>
            <a:pPr marL="800100" lvl="2" indent="0">
              <a:buNone/>
            </a:pPr>
            <a:r>
              <a:rPr lang="en-US" sz="1600" i="1" dirty="0"/>
              <a:t>ii</a:t>
            </a:r>
            <a:r>
              <a:rPr lang="en-US" sz="1600" i="1" dirty="0" smtClean="0"/>
              <a:t>)</a:t>
            </a:r>
            <a:r>
              <a:rPr lang="ro-RO" sz="1600" i="1" dirty="0" smtClean="0"/>
              <a:t> </a:t>
            </a:r>
            <a:r>
              <a:rPr lang="en-US" sz="1600" i="1" dirty="0" smtClean="0"/>
              <a:t>the </a:t>
            </a:r>
            <a:r>
              <a:rPr lang="en-US" sz="1600" i="1" dirty="0"/>
              <a:t>dangerous goods may only be those that are permitted by and in accordance with 9.1.5 to be carried in checked baggage; and </a:t>
            </a:r>
          </a:p>
          <a:p>
            <a:pPr marL="800100" lvl="2" indent="0">
              <a:buNone/>
            </a:pPr>
            <a:r>
              <a:rPr lang="en-US" sz="1600" i="1" dirty="0"/>
              <a:t>iii</a:t>
            </a:r>
            <a:r>
              <a:rPr lang="en-US" sz="1600" i="1" dirty="0" smtClean="0"/>
              <a:t>)</a:t>
            </a:r>
            <a:r>
              <a:rPr lang="ro-RO" sz="1600" i="1" dirty="0" smtClean="0"/>
              <a:t> </a:t>
            </a:r>
            <a:r>
              <a:rPr lang="en-US" sz="1600" i="1" dirty="0" smtClean="0"/>
              <a:t>the </a:t>
            </a:r>
            <a:r>
              <a:rPr lang="en-US" sz="1600" i="1" dirty="0"/>
              <a:t>excess baggage is marked with the words “Excess baggage consigned as cargo”.</a:t>
            </a:r>
          </a:p>
          <a:p>
            <a:pPr marL="400050" lvl="1" indent="0">
              <a:buNone/>
            </a:pPr>
            <a:r>
              <a:rPr lang="en-US" sz="1600" i="1" dirty="0"/>
              <a:t>With the aim of preventing dangerous goods, which a passenger is not permitted to have, from being taken aboard an aircraft in excess baggage consigned as cargo, any organization or enterprise accepting excess baggage consigned as cargo should seek confirmation from the passenger, or a person acting on behalf of the passenger, that the excess baggage does not contain dangerous goods that are not permitted and seek further confirmation about the contents of any item where there are suspicions that it may contain dangerous goods that are not permitted.</a:t>
            </a:r>
          </a:p>
          <a:p>
            <a:pPr marL="0" indent="0">
              <a:buNone/>
            </a:pPr>
            <a:endParaRPr lang="en-US" sz="1600" i="1" noProof="0" dirty="0" smtClean="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296671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12</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12</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12</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7"/>
            <a:ext cx="8078200" cy="4757457"/>
          </a:xfrm>
        </p:spPr>
        <p:txBody>
          <a:bodyPr/>
          <a:lstStyle/>
          <a:p>
            <a:pPr marL="0" indent="0">
              <a:buNone/>
            </a:pPr>
            <a:r>
              <a:rPr lang="en-US" sz="1800" b="1" noProof="0" dirty="0" smtClean="0">
                <a:solidFill>
                  <a:srgbClr val="003399"/>
                </a:solidFill>
              </a:rPr>
              <a:t>3. </a:t>
            </a:r>
            <a:r>
              <a:rPr lang="ro-RO" sz="1800" b="1" noProof="0" dirty="0" smtClean="0">
                <a:solidFill>
                  <a:srgbClr val="003399"/>
                </a:solidFill>
              </a:rPr>
              <a:t>a) </a:t>
            </a:r>
            <a:r>
              <a:rPr lang="en-US" sz="1800" b="1" noProof="0" dirty="0" smtClean="0">
                <a:solidFill>
                  <a:srgbClr val="003399"/>
                </a:solidFill>
              </a:rPr>
              <a:t>v)  Items That May Be Carried by Passengers and Crew </a:t>
            </a:r>
            <a:r>
              <a:rPr lang="en-US" sz="1400" i="1" noProof="0" dirty="0" smtClean="0"/>
              <a:t>	</a:t>
            </a:r>
            <a:endParaRPr lang="en-US" sz="1600" i="1" noProof="0" dirty="0" smtClean="0">
              <a:solidFill>
                <a:srgbClr val="003399"/>
              </a:solidFill>
            </a:endParaRPr>
          </a:p>
          <a:p>
            <a:pPr marL="457200" indent="-457200">
              <a:buFont typeface="+mj-lt"/>
              <a:buAutoNum type="alphaLcParenR"/>
            </a:pPr>
            <a:r>
              <a:rPr lang="en-US" sz="2000" noProof="0" dirty="0" smtClean="0"/>
              <a:t>This item applies to all air operators, whether they hold or not approval for transport of dangerous goods.</a:t>
            </a:r>
          </a:p>
          <a:p>
            <a:pPr marL="457200" indent="-457200">
              <a:buFont typeface="+mj-lt"/>
              <a:buAutoNum type="alphaLcParenR"/>
            </a:pPr>
            <a:r>
              <a:rPr lang="en-US" sz="2000" noProof="0" dirty="0" smtClean="0"/>
              <a:t>Aspects related to this subject may be included in Chapter 9 or treated as independent procedures or points in other associated manuals. Regardless of how they are presented, procedures must be sent to authority and approved.</a:t>
            </a:r>
          </a:p>
          <a:p>
            <a:pPr marL="457200" indent="-457200">
              <a:buFont typeface="+mj-lt"/>
              <a:buAutoNum type="alphaLcParenR"/>
            </a:pPr>
            <a:r>
              <a:rPr lang="en-US" sz="2000" i="1" noProof="0" dirty="0" smtClean="0">
                <a:solidFill>
                  <a:srgbClr val="00B050"/>
                </a:solidFill>
              </a:rPr>
              <a:t>However, for dangerous goods for which approval by the operator is required, the operator must make specific procedures for:</a:t>
            </a:r>
          </a:p>
          <a:p>
            <a:pPr lvl="1"/>
            <a:r>
              <a:rPr lang="en-US" sz="1400" i="1" noProof="0" dirty="0" smtClean="0">
                <a:solidFill>
                  <a:srgbClr val="00B050"/>
                </a:solidFill>
              </a:rPr>
              <a:t>informing the passenger, </a:t>
            </a:r>
          </a:p>
          <a:p>
            <a:pPr lvl="1"/>
            <a:r>
              <a:rPr lang="en-US" sz="1400" i="1" noProof="0" dirty="0" smtClean="0">
                <a:solidFill>
                  <a:srgbClr val="00B050"/>
                </a:solidFill>
              </a:rPr>
              <a:t>receiving the application and related documents / information, </a:t>
            </a:r>
          </a:p>
          <a:p>
            <a:pPr lvl="1"/>
            <a:r>
              <a:rPr lang="en-US" sz="1400" i="1" noProof="0" dirty="0" smtClean="0">
                <a:solidFill>
                  <a:srgbClr val="00B050"/>
                </a:solidFill>
              </a:rPr>
              <a:t>analyzing the application for the approval of the goods, </a:t>
            </a:r>
          </a:p>
          <a:p>
            <a:pPr lvl="1"/>
            <a:r>
              <a:rPr lang="en-US" sz="1400" i="1" noProof="0" dirty="0" smtClean="0">
                <a:solidFill>
                  <a:srgbClr val="00B050"/>
                </a:solidFill>
              </a:rPr>
              <a:t>the company's decision to approve or refuse, </a:t>
            </a:r>
          </a:p>
          <a:p>
            <a:pPr lvl="1"/>
            <a:r>
              <a:rPr lang="en-US" sz="1400" i="1" noProof="0" dirty="0" smtClean="0">
                <a:solidFill>
                  <a:srgbClr val="00B050"/>
                </a:solidFill>
              </a:rPr>
              <a:t>the way to provide the operator decision to passenger, and </a:t>
            </a:r>
          </a:p>
          <a:p>
            <a:pPr lvl="1"/>
            <a:r>
              <a:rPr lang="en-US" sz="1400" i="1" noProof="0" dirty="0" smtClean="0">
                <a:solidFill>
                  <a:srgbClr val="00B050"/>
                </a:solidFill>
              </a:rPr>
              <a:t>checking the compliance of the products at the arrival of the passenger at check-in;</a:t>
            </a:r>
          </a:p>
          <a:p>
            <a:pPr lvl="1"/>
            <a:r>
              <a:rPr lang="en-US" sz="1400" i="1" noProof="0" dirty="0" smtClean="0">
                <a:solidFill>
                  <a:srgbClr val="00B050"/>
                </a:solidFill>
              </a:rPr>
              <a:t>Final decision</a:t>
            </a:r>
            <a:endParaRPr lang="en-US" sz="1400" i="1" noProof="0" dirty="0">
              <a:solidFill>
                <a:srgbClr val="00B050"/>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97533"/>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13</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13</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2354689"/>
          </a:xfrm>
        </p:spPr>
        <p:txBody>
          <a:bodyPr/>
          <a:lstStyle/>
          <a:p>
            <a:pPr marL="457200" indent="-457200">
              <a:buFont typeface="+mj-lt"/>
              <a:buAutoNum type="alphaLcParenR" startAt="4"/>
            </a:pPr>
            <a:r>
              <a:rPr lang="en-US" sz="2000" i="1" noProof="0" dirty="0" smtClean="0"/>
              <a:t>Depending on the instructions used (ICAO or IATA), the table and related information on this topic will take different forms of presentation:</a:t>
            </a:r>
          </a:p>
          <a:p>
            <a:pPr marL="857250" lvl="1" indent="-400050">
              <a:buFont typeface="+mj-lt"/>
              <a:buAutoNum type="romanLcPeriod"/>
            </a:pPr>
            <a:r>
              <a:rPr lang="en-US" sz="1800" b="1" i="1" noProof="0" dirty="0" smtClean="0">
                <a:solidFill>
                  <a:srgbClr val="003399"/>
                </a:solidFill>
              </a:rPr>
              <a:t>ICAO</a:t>
            </a:r>
          </a:p>
          <a:p>
            <a:pPr marL="800100" lvl="1" indent="-342900">
              <a:buFont typeface="+mj-lt"/>
              <a:buAutoNum type="alphaLcParenR" startAt="4"/>
            </a:pPr>
            <a:endParaRPr lang="en-US" sz="1800" b="1" i="1" noProof="0" dirty="0" smtClean="0">
              <a:solidFill>
                <a:srgbClr val="00B050"/>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
        <p:nvSpPr>
          <p:cNvPr id="16" name="TextBox 15"/>
          <p:cNvSpPr txBox="1"/>
          <p:nvPr/>
        </p:nvSpPr>
        <p:spPr>
          <a:xfrm>
            <a:off x="876787" y="3043572"/>
            <a:ext cx="1800200" cy="1815882"/>
          </a:xfrm>
          <a:prstGeom prst="rect">
            <a:avLst/>
          </a:prstGeom>
          <a:noFill/>
        </p:spPr>
        <p:txBody>
          <a:bodyPr wrap="square" rtlCol="0">
            <a:spAutoFit/>
          </a:bodyPr>
          <a:lstStyle/>
          <a:p>
            <a:r>
              <a:rPr lang="en-US" sz="1600" dirty="0">
                <a:solidFill>
                  <a:srgbClr val="00B050"/>
                </a:solidFill>
              </a:rPr>
              <a:t>The information in this table is sufficient to describe dangerous goods and transport conditions. </a:t>
            </a:r>
            <a:endParaRPr lang="ro-RO" sz="1600" dirty="0">
              <a:solidFill>
                <a:srgbClr val="00B050"/>
              </a:solidFill>
            </a:endParaRPr>
          </a:p>
        </p:txBody>
      </p:sp>
      <p:grpSp>
        <p:nvGrpSpPr>
          <p:cNvPr id="3" name="Group 2"/>
          <p:cNvGrpSpPr/>
          <p:nvPr/>
        </p:nvGrpSpPr>
        <p:grpSpPr>
          <a:xfrm>
            <a:off x="2542116" y="2534092"/>
            <a:ext cx="5987202" cy="3191088"/>
            <a:chOff x="2542116" y="2534092"/>
            <a:chExt cx="5987202" cy="3191088"/>
          </a:xfrm>
        </p:grpSpPr>
        <p:pic>
          <p:nvPicPr>
            <p:cNvPr id="15" name="Picture 14"/>
            <p:cNvPicPr>
              <a:picLocks noChangeAspect="1"/>
            </p:cNvPicPr>
            <p:nvPr/>
          </p:nvPicPr>
          <p:blipFill>
            <a:blip r:embed="rId4">
              <a:lum bright="-26000" contrast="50000"/>
            </a:blip>
            <a:stretch>
              <a:fillRect/>
            </a:stretch>
          </p:blipFill>
          <p:spPr>
            <a:xfrm>
              <a:off x="2542116" y="2534092"/>
              <a:ext cx="5987202" cy="3191088"/>
            </a:xfrm>
            <a:prstGeom prst="rect">
              <a:avLst/>
            </a:prstGeom>
          </p:spPr>
        </p:pic>
        <p:sp>
          <p:nvSpPr>
            <p:cNvPr id="6" name="Rectangle 5"/>
            <p:cNvSpPr/>
            <p:nvPr/>
          </p:nvSpPr>
          <p:spPr>
            <a:xfrm>
              <a:off x="5796136" y="2833492"/>
              <a:ext cx="432048" cy="2755748"/>
            </a:xfrm>
            <a:prstGeom prst="rect">
              <a:avLst/>
            </a:prstGeom>
            <a:solidFill>
              <a:srgbClr val="FFFF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grpSp>
    </p:spTree>
    <p:extLst>
      <p:ext uri="{BB962C8B-B14F-4D97-AF65-F5344CB8AC3E}">
        <p14:creationId xmlns:p14="http://schemas.microsoft.com/office/powerpoint/2010/main" val="1254229447"/>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14</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14</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14</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3065802"/>
          </a:xfrm>
        </p:spPr>
        <p:txBody>
          <a:bodyPr/>
          <a:lstStyle/>
          <a:p>
            <a:pPr marL="857250" lvl="1" indent="-400050">
              <a:buFont typeface="+mj-lt"/>
              <a:buAutoNum type="romanLcPeriod" startAt="2"/>
            </a:pPr>
            <a:r>
              <a:rPr lang="en-US" sz="1800" b="1" i="1" noProof="0" dirty="0" smtClean="0">
                <a:solidFill>
                  <a:srgbClr val="003399"/>
                </a:solidFill>
              </a:rPr>
              <a:t>IATA</a:t>
            </a:r>
          </a:p>
          <a:p>
            <a:pPr marL="457200" lvl="1" indent="0">
              <a:buNone/>
            </a:pPr>
            <a:r>
              <a:rPr lang="en-US" sz="1000" i="1" noProof="0" dirty="0" smtClean="0"/>
              <a:t>	</a:t>
            </a:r>
            <a:endParaRPr lang="en-US" sz="1200" i="1" noProof="0" dirty="0" smtClean="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
        <p:nvSpPr>
          <p:cNvPr id="7" name="TextBox 6"/>
          <p:cNvSpPr txBox="1"/>
          <p:nvPr/>
        </p:nvSpPr>
        <p:spPr>
          <a:xfrm>
            <a:off x="892739" y="5154959"/>
            <a:ext cx="7363284" cy="1200329"/>
          </a:xfrm>
          <a:prstGeom prst="rect">
            <a:avLst/>
          </a:prstGeom>
          <a:noFill/>
        </p:spPr>
        <p:txBody>
          <a:bodyPr wrap="square" rtlCol="0">
            <a:spAutoFit/>
          </a:bodyPr>
          <a:lstStyle/>
          <a:p>
            <a:r>
              <a:rPr lang="en-US" dirty="0">
                <a:solidFill>
                  <a:srgbClr val="00B050"/>
                </a:solidFill>
              </a:rPr>
              <a:t>The information in this table is </a:t>
            </a:r>
            <a:r>
              <a:rPr lang="ro-RO" dirty="0" smtClean="0">
                <a:solidFill>
                  <a:srgbClr val="00B050"/>
                </a:solidFill>
              </a:rPr>
              <a:t>NOT </a:t>
            </a:r>
            <a:r>
              <a:rPr lang="en-US" dirty="0" smtClean="0">
                <a:solidFill>
                  <a:srgbClr val="00B050"/>
                </a:solidFill>
              </a:rPr>
              <a:t>sufficient </a:t>
            </a:r>
            <a:r>
              <a:rPr lang="en-US" dirty="0">
                <a:solidFill>
                  <a:srgbClr val="00B050"/>
                </a:solidFill>
              </a:rPr>
              <a:t>to describe dangerous goods and transport conditions</a:t>
            </a:r>
            <a:r>
              <a:rPr lang="en-US" dirty="0" smtClean="0">
                <a:solidFill>
                  <a:srgbClr val="00B050"/>
                </a:solidFill>
              </a:rPr>
              <a:t>.</a:t>
            </a:r>
            <a:endParaRPr lang="ro-RO" dirty="0" smtClean="0">
              <a:solidFill>
                <a:srgbClr val="00B050"/>
              </a:solidFill>
            </a:endParaRPr>
          </a:p>
          <a:p>
            <a:r>
              <a:rPr lang="en-US" dirty="0">
                <a:solidFill>
                  <a:srgbClr val="00B050"/>
                </a:solidFill>
              </a:rPr>
              <a:t>This table should be completed with other information described in chapter 2.3 of the </a:t>
            </a:r>
            <a:r>
              <a:rPr lang="en-US" dirty="0" smtClean="0">
                <a:solidFill>
                  <a:srgbClr val="00B050"/>
                </a:solidFill>
              </a:rPr>
              <a:t>IATA-DGR</a:t>
            </a:r>
            <a:r>
              <a:rPr lang="ro-RO" dirty="0" smtClean="0">
                <a:solidFill>
                  <a:srgbClr val="00B050"/>
                </a:solidFill>
              </a:rPr>
              <a:t>.</a:t>
            </a:r>
            <a:endParaRPr lang="ro-RO" dirty="0">
              <a:solidFill>
                <a:srgbClr val="00B050"/>
              </a:solidFill>
            </a:endParaRPr>
          </a:p>
        </p:txBody>
      </p:sp>
      <p:grpSp>
        <p:nvGrpSpPr>
          <p:cNvPr id="3" name="Group 2"/>
          <p:cNvGrpSpPr/>
          <p:nvPr/>
        </p:nvGrpSpPr>
        <p:grpSpPr>
          <a:xfrm>
            <a:off x="552920" y="1826630"/>
            <a:ext cx="8042921" cy="3211090"/>
            <a:chOff x="2267744" y="2018110"/>
            <a:chExt cx="6067140" cy="2304256"/>
          </a:xfrm>
        </p:grpSpPr>
        <p:pic>
          <p:nvPicPr>
            <p:cNvPr id="4" name="Picture 3"/>
            <p:cNvPicPr>
              <a:picLocks noChangeAspect="1"/>
            </p:cNvPicPr>
            <p:nvPr/>
          </p:nvPicPr>
          <p:blipFill>
            <a:blip r:embed="rId4">
              <a:lum bright="-6000"/>
            </a:blip>
            <a:stretch>
              <a:fillRect/>
            </a:stretch>
          </p:blipFill>
          <p:spPr>
            <a:xfrm>
              <a:off x="2267744" y="2018110"/>
              <a:ext cx="6067140" cy="2304256"/>
            </a:xfrm>
            <a:prstGeom prst="rect">
              <a:avLst/>
            </a:prstGeom>
          </p:spPr>
        </p:pic>
        <p:sp>
          <p:nvSpPr>
            <p:cNvPr id="17" name="Rectangle 16"/>
            <p:cNvSpPr/>
            <p:nvPr/>
          </p:nvSpPr>
          <p:spPr>
            <a:xfrm>
              <a:off x="6584220" y="2776658"/>
              <a:ext cx="364044" cy="1545708"/>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18" name="Rectangle 17"/>
            <p:cNvSpPr/>
            <p:nvPr/>
          </p:nvSpPr>
          <p:spPr>
            <a:xfrm>
              <a:off x="4283968" y="2636912"/>
              <a:ext cx="2664296" cy="139745"/>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grpSp>
    </p:spTree>
    <p:extLst>
      <p:ext uri="{BB962C8B-B14F-4D97-AF65-F5344CB8AC3E}">
        <p14:creationId xmlns:p14="http://schemas.microsoft.com/office/powerpoint/2010/main" val="391353264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15</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15</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15</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395536" y="1443318"/>
            <a:ext cx="8424936" cy="4938432"/>
          </a:xfrm>
        </p:spPr>
        <p:txBody>
          <a:bodyPr/>
          <a:lstStyle/>
          <a:p>
            <a:pPr marL="0" indent="0">
              <a:buNone/>
            </a:pPr>
            <a:r>
              <a:rPr lang="en-US" sz="2400" b="1" noProof="0" dirty="0" smtClean="0">
                <a:solidFill>
                  <a:srgbClr val="003399"/>
                </a:solidFill>
              </a:rPr>
              <a:t>3. Limitation (continuing)</a:t>
            </a:r>
          </a:p>
          <a:p>
            <a:pPr marL="0" indent="0">
              <a:buNone/>
            </a:pPr>
            <a:r>
              <a:rPr lang="ro-RO" sz="2000" b="1" dirty="0"/>
              <a:t> </a:t>
            </a:r>
            <a:r>
              <a:rPr lang="ro-RO" sz="2000" b="1" dirty="0" smtClean="0"/>
              <a:t>    b)  </a:t>
            </a:r>
            <a:r>
              <a:rPr lang="en-US" sz="2000" b="1" noProof="0" dirty="0" smtClean="0"/>
              <a:t>Dangerous goods in property of operator</a:t>
            </a:r>
          </a:p>
          <a:p>
            <a:pPr marL="400050" lvl="1" indent="0">
              <a:buNone/>
            </a:pPr>
            <a:endParaRPr lang="ro-RO" sz="1600" dirty="0" smtClean="0"/>
          </a:p>
          <a:p>
            <a:pPr marL="400050" lvl="1" indent="0">
              <a:buNone/>
            </a:pPr>
            <a:r>
              <a:rPr lang="en-US" sz="1600" dirty="0" smtClean="0"/>
              <a:t>The </a:t>
            </a:r>
            <a:r>
              <a:rPr lang="en-US" sz="1600" dirty="0"/>
              <a:t>procedure by which the operator's personnel must recognize the dangerous goods included in the COMAT category so that the company's policy (to transport / not carry dangerous goods) can be respected must be stated and specified</a:t>
            </a:r>
            <a:r>
              <a:rPr lang="en-US" sz="1600" dirty="0" smtClean="0"/>
              <a:t>.</a:t>
            </a:r>
            <a:endParaRPr lang="ro-RO" sz="1600" dirty="0" smtClean="0"/>
          </a:p>
          <a:p>
            <a:pPr marL="400050" lvl="1" indent="0">
              <a:buNone/>
            </a:pPr>
            <a:endParaRPr lang="ro-RO" sz="1600" noProof="0" dirty="0"/>
          </a:p>
          <a:p>
            <a:pPr marL="400050" lvl="1" indent="0">
              <a:buNone/>
            </a:pPr>
            <a:r>
              <a:rPr lang="en-US" sz="1600" dirty="0"/>
              <a:t>It should be specified that the personnel involved in the COMAT processing must have adequate training in accordance with the company policy.</a:t>
            </a:r>
            <a:endParaRPr lang="en-US" sz="1600" noProof="0" dirty="0"/>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3909190"/>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16</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16</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16</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4. Provision of Information</a:t>
            </a:r>
            <a:endParaRPr lang="en-US" sz="1600" i="1" noProof="0" dirty="0" smtClean="0">
              <a:solidFill>
                <a:srgbClr val="003399"/>
              </a:solidFill>
            </a:endParaRPr>
          </a:p>
          <a:p>
            <a:pPr marL="457200" indent="-457200">
              <a:buFont typeface="+mj-lt"/>
              <a:buAutoNum type="alphaLcParenR"/>
            </a:pPr>
            <a:r>
              <a:rPr lang="en-US" sz="2000" noProof="0" dirty="0" smtClean="0"/>
              <a:t>Information to Passengers (</a:t>
            </a:r>
            <a:r>
              <a:rPr lang="en-US" sz="2000" noProof="0" dirty="0" smtClean="0">
                <a:solidFill>
                  <a:srgbClr val="FF0000"/>
                </a:solidFill>
              </a:rPr>
              <a:t>CAT.GEN.MPA.200 (f)</a:t>
            </a:r>
            <a:r>
              <a:rPr lang="en-US" sz="2000" noProof="0" dirty="0" smtClean="0"/>
              <a:t>)</a:t>
            </a:r>
          </a:p>
          <a:p>
            <a:pPr marL="914400" lvl="1" indent="-514350">
              <a:buFont typeface="+mj-lt"/>
              <a:buAutoNum type="romanLcPeriod"/>
            </a:pPr>
            <a:r>
              <a:rPr lang="en-US" sz="1800" noProof="0" dirty="0" smtClean="0">
                <a:latin typeface="Calibri" panose="020F0502020204030204" pitchFamily="34" charset="0"/>
                <a:ea typeface="Calibri" panose="020F0502020204030204" pitchFamily="34" charset="0"/>
              </a:rPr>
              <a:t>Ticketing</a:t>
            </a:r>
          </a:p>
          <a:p>
            <a:pPr marL="914400" lvl="1" indent="-514350">
              <a:buFont typeface="+mj-lt"/>
              <a:buAutoNum type="romanLcPeriod"/>
            </a:pPr>
            <a:r>
              <a:rPr lang="en-US" sz="1800" noProof="0" dirty="0" smtClean="0">
                <a:latin typeface="Calibri" panose="020F0502020204030204" pitchFamily="34" charset="0"/>
                <a:ea typeface="Calibri" panose="020F0502020204030204" pitchFamily="34" charset="0"/>
              </a:rPr>
              <a:t>Check-in</a:t>
            </a:r>
          </a:p>
          <a:p>
            <a:pPr marL="914400" lvl="1" indent="-514350">
              <a:buFont typeface="+mj-lt"/>
              <a:buAutoNum type="romanLcPeriod"/>
            </a:pPr>
            <a:r>
              <a:rPr lang="en-US" sz="1800" noProof="0" dirty="0" smtClean="0">
                <a:latin typeface="Calibri" panose="020F0502020204030204" pitchFamily="34" charset="0"/>
                <a:ea typeface="Calibri" panose="020F0502020204030204" pitchFamily="34" charset="0"/>
              </a:rPr>
              <a:t>Gate</a:t>
            </a:r>
          </a:p>
          <a:p>
            <a:pPr marL="457200" indent="-457200">
              <a:buFont typeface="+mj-lt"/>
              <a:buAutoNum type="alphaLcParenR"/>
            </a:pPr>
            <a:r>
              <a:rPr lang="en-US" sz="2000" noProof="0" dirty="0" smtClean="0"/>
              <a:t>Information at Cargo Acceptance Areas (</a:t>
            </a:r>
            <a:r>
              <a:rPr lang="en-US" sz="2000" noProof="0" dirty="0" smtClean="0">
                <a:solidFill>
                  <a:srgbClr val="FF0000"/>
                </a:solidFill>
              </a:rPr>
              <a:t>CAT.GEN.MPA.200 (g)</a:t>
            </a:r>
            <a:r>
              <a:rPr lang="en-US" sz="2000" noProof="0" dirty="0" smtClean="0"/>
              <a:t>)</a:t>
            </a:r>
          </a:p>
          <a:p>
            <a:pPr marL="0" indent="0">
              <a:buNone/>
            </a:pPr>
            <a:endParaRPr lang="en-US" sz="2000" b="1" noProof="0" dirty="0" smtClean="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138528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17</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17</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17</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5. Classification, Marking and Labeling</a:t>
            </a:r>
            <a:endParaRPr lang="ro-RO" sz="2400" b="1" dirty="0">
              <a:solidFill>
                <a:srgbClr val="003399"/>
              </a:solidFill>
            </a:endParaRPr>
          </a:p>
          <a:p>
            <a:pPr marL="400050" lvl="1" indent="0">
              <a:buNone/>
            </a:pPr>
            <a:r>
              <a:rPr lang="en-US" sz="2000" dirty="0"/>
              <a:t>General presentation of classification, codification (especial for IATA), marking and labeling</a:t>
            </a:r>
          </a:p>
          <a:p>
            <a:pPr marL="0" indent="0">
              <a:buNone/>
            </a:pPr>
            <a:endParaRPr lang="en-US" sz="2400" b="1" noProof="0" dirty="0" smtClean="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4"/>
          <a:stretch>
            <a:fillRect/>
          </a:stretch>
        </p:blipFill>
        <p:spPr>
          <a:xfrm>
            <a:off x="2101578" y="2524294"/>
            <a:ext cx="5331369" cy="3857456"/>
          </a:xfrm>
          <a:prstGeom prst="rect">
            <a:avLst/>
          </a:prstGeom>
        </p:spPr>
      </p:pic>
    </p:spTree>
    <p:extLst>
      <p:ext uri="{BB962C8B-B14F-4D97-AF65-F5344CB8AC3E}">
        <p14:creationId xmlns:p14="http://schemas.microsoft.com/office/powerpoint/2010/main" val="735274422"/>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18</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18</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18</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6. Duties of All Personnel Involved </a:t>
            </a:r>
            <a:r>
              <a:rPr lang="en-US" sz="1800" b="1" noProof="0" dirty="0" smtClean="0">
                <a:solidFill>
                  <a:srgbClr val="003399"/>
                </a:solidFill>
              </a:rPr>
              <a:t>(</a:t>
            </a:r>
            <a:r>
              <a:rPr lang="en-US" sz="1800" b="1" noProof="0" dirty="0" smtClean="0">
                <a:solidFill>
                  <a:srgbClr val="FF0000"/>
                </a:solidFill>
              </a:rPr>
              <a:t>CAT.GEN.MPA.200 (d)</a:t>
            </a:r>
            <a:r>
              <a:rPr lang="en-US" sz="1800" b="1" noProof="0" dirty="0" smtClean="0">
                <a:solidFill>
                  <a:srgbClr val="003399"/>
                </a:solidFill>
              </a:rPr>
              <a:t>)</a:t>
            </a:r>
          </a:p>
          <a:p>
            <a:pPr marL="0" indent="0">
              <a:buNone/>
            </a:pPr>
            <a:r>
              <a:rPr lang="en-US" sz="2000" noProof="0" dirty="0" smtClean="0"/>
              <a:t>Detailed Assignments of Responsibilities:</a:t>
            </a:r>
          </a:p>
          <a:p>
            <a:pPr marL="514350" indent="-514350">
              <a:buFont typeface="+mj-lt"/>
              <a:buAutoNum type="alphaLcParenR"/>
            </a:pPr>
            <a:r>
              <a:rPr lang="en-US" sz="1800" noProof="0" dirty="0" smtClean="0"/>
              <a:t>Cargo Department/ Cargo Sales Agents</a:t>
            </a:r>
          </a:p>
          <a:p>
            <a:pPr marL="514350" indent="-514350">
              <a:buFont typeface="+mj-lt"/>
              <a:buAutoNum type="alphaLcParenR"/>
            </a:pPr>
            <a:r>
              <a:rPr lang="en-US" sz="1800" noProof="0" dirty="0" smtClean="0"/>
              <a:t>Persons receiving or handling general cargo, mail and stores</a:t>
            </a:r>
          </a:p>
          <a:p>
            <a:pPr marL="514350" indent="-514350">
              <a:buFont typeface="+mj-lt"/>
              <a:buAutoNum type="alphaLcParenR"/>
            </a:pPr>
            <a:r>
              <a:rPr lang="en-US" sz="1800" noProof="0" dirty="0" smtClean="0"/>
              <a:t>Persons receiving or handling dangerous goods </a:t>
            </a:r>
          </a:p>
          <a:p>
            <a:pPr marL="514350" indent="-514350">
              <a:buFont typeface="+mj-lt"/>
              <a:buAutoNum type="alphaLcParenR"/>
            </a:pPr>
            <a:r>
              <a:rPr lang="en-US" sz="1800" noProof="0" dirty="0" smtClean="0"/>
              <a:t>Reservations</a:t>
            </a:r>
            <a:endParaRPr lang="en-US" sz="1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r>
              <a:rPr lang="en-US" sz="1800" noProof="0" dirty="0" smtClean="0"/>
              <a:t>Persons handling passengers</a:t>
            </a:r>
            <a:endParaRPr lang="en-US" sz="1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r>
              <a:rPr lang="en-US" sz="1800" noProof="0" dirty="0" smtClean="0"/>
              <a:t>Cabin Crew</a:t>
            </a:r>
            <a:endParaRPr lang="en-US" sz="1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r>
              <a:rPr lang="en-US" sz="1800" noProof="0" dirty="0" smtClean="0"/>
              <a:t>Operations Personnel</a:t>
            </a:r>
            <a:endParaRPr lang="en-US" sz="1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r>
              <a:rPr lang="en-US" sz="1800" noProof="0" dirty="0" smtClean="0"/>
              <a:t>Flight Crew</a:t>
            </a:r>
            <a:endParaRPr lang="en-US" sz="1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r>
              <a:rPr lang="en-US" sz="1800" noProof="0" dirty="0" smtClean="0"/>
              <a:t>Trainers</a:t>
            </a:r>
            <a:endParaRPr lang="en-US" sz="1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r>
              <a:rPr lang="en-US" sz="1800" noProof="0" dirty="0" smtClean="0"/>
              <a:t>Compliance Monitoring Manager, Auditors and Safety Manager</a:t>
            </a:r>
            <a:endParaRPr lang="en-US" sz="1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endParaRPr lang="en-US" sz="2000" noProof="0" dirty="0" smtClean="0">
              <a:ea typeface="Times New Roman" panose="02020603050405020304" pitchFamily="18" charset="0"/>
              <a:cs typeface="Times New Roman" panose="02020603050405020304" pitchFamily="18" charset="0"/>
            </a:endParaRPr>
          </a:p>
          <a:p>
            <a:pPr marL="514350" indent="-514350">
              <a:buFont typeface="+mj-lt"/>
              <a:buAutoNum type="alphaLcParenR"/>
            </a:pPr>
            <a:endParaRPr lang="en-US" sz="44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endParaRPr lang="en-US" sz="36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endParaRPr lang="en-US" sz="2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514350" indent="-514350">
              <a:buFont typeface="+mj-lt"/>
              <a:buAutoNum type="alphaLcParenR"/>
            </a:pPr>
            <a:endParaRPr lang="en-US" sz="2000" b="1" noProof="0" dirty="0">
              <a:latin typeface="Calibri" panose="020F0502020204030204" pitchFamily="34" charset="0"/>
              <a:ea typeface="Calibri" panose="020F0502020204030204" pitchFamily="34" charset="0"/>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9538666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19</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19</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19</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ro-RO" sz="2400" b="1" noProof="0" dirty="0" smtClean="0">
                <a:solidFill>
                  <a:srgbClr val="003399"/>
                </a:solidFill>
              </a:rPr>
              <a:t>7</a:t>
            </a:r>
            <a:r>
              <a:rPr lang="en-US" sz="2400" b="1" noProof="0" dirty="0" smtClean="0">
                <a:solidFill>
                  <a:srgbClr val="003399"/>
                </a:solidFill>
              </a:rPr>
              <a:t>. Documents</a:t>
            </a:r>
          </a:p>
          <a:p>
            <a:pPr marL="457200" indent="-457200">
              <a:buFont typeface="+mj-lt"/>
              <a:buAutoNum type="alphaLcParenR"/>
            </a:pPr>
            <a:r>
              <a:rPr lang="en-US" sz="2400" b="1" noProof="0" dirty="0" smtClean="0"/>
              <a:t>Notification to Captain (NOTOC) (</a:t>
            </a:r>
            <a:r>
              <a:rPr lang="en-US" sz="2400" b="1" noProof="0" dirty="0" smtClean="0">
                <a:solidFill>
                  <a:srgbClr val="FF0000"/>
                </a:solidFill>
              </a:rPr>
              <a:t>SPA.DG.110, AMC SPA.DG.110(a) </a:t>
            </a:r>
            <a:r>
              <a:rPr lang="en-US" sz="2400" b="1" noProof="0" dirty="0" smtClean="0"/>
              <a:t>)</a:t>
            </a:r>
          </a:p>
          <a:p>
            <a:pPr marL="400050" lvl="1" indent="0">
              <a:buNone/>
            </a:pPr>
            <a:r>
              <a:rPr lang="en-US" sz="2000" dirty="0"/>
              <a:t>NOTOC complement in terms of dangerous goods carried by passengers that requires informing the pilot in command</a:t>
            </a:r>
            <a:r>
              <a:rPr lang="en-US" sz="2000" dirty="0" smtClean="0"/>
              <a:t>.</a:t>
            </a:r>
            <a:endParaRPr lang="ro-RO" sz="2000" dirty="0" smtClean="0"/>
          </a:p>
          <a:p>
            <a:pPr marL="400050" lvl="1" indent="0">
              <a:buNone/>
            </a:pPr>
            <a:r>
              <a:rPr lang="en-US" sz="2000" dirty="0"/>
              <a:t>The procedure will be </a:t>
            </a:r>
            <a:r>
              <a:rPr lang="en-US" sz="2000" dirty="0" smtClean="0"/>
              <a:t>detailed</a:t>
            </a:r>
            <a:r>
              <a:rPr lang="ro-RO" sz="2000" dirty="0" smtClean="0"/>
              <a:t>:</a:t>
            </a:r>
            <a:endParaRPr lang="ro-RO" sz="2000" noProof="0" dirty="0" smtClean="0"/>
          </a:p>
          <a:p>
            <a:pPr marL="800100" lvl="1" indent="-400050">
              <a:buFont typeface="+mj-lt"/>
              <a:buAutoNum type="romanLcPeriod"/>
            </a:pPr>
            <a:r>
              <a:rPr lang="en-US" sz="2000" noProof="0" dirty="0" smtClean="0"/>
              <a:t>Item must contain;</a:t>
            </a:r>
          </a:p>
          <a:p>
            <a:pPr marL="800100" lvl="1" indent="-400050">
              <a:buFont typeface="+mj-lt"/>
              <a:buAutoNum type="romanLcPeriod"/>
            </a:pPr>
            <a:r>
              <a:rPr lang="en-US" sz="2000" noProof="0" dirty="0" smtClean="0">
                <a:latin typeface="Arial" panose="020B0604020202020204" pitchFamily="34" charset="0"/>
                <a:ea typeface="Times New Roman" panose="02020603050405020304" pitchFamily="18" charset="0"/>
                <a:cs typeface="Times New Roman" panose="02020603050405020304" pitchFamily="18" charset="0"/>
              </a:rPr>
              <a:t>Forms available used by operator;</a:t>
            </a:r>
          </a:p>
          <a:p>
            <a:pPr marL="800100" lvl="1" indent="-400050">
              <a:buFont typeface="+mj-lt"/>
              <a:buAutoNum type="romanLcPeriod"/>
            </a:pPr>
            <a:r>
              <a:rPr lang="en-US" sz="2000" noProof="0" dirty="0" smtClean="0">
                <a:latin typeface="Arial" panose="020B0604020202020204" pitchFamily="34" charset="0"/>
                <a:ea typeface="Times New Roman" panose="02020603050405020304" pitchFamily="18" charset="0"/>
                <a:cs typeface="Times New Roman" panose="02020603050405020304" pitchFamily="18" charset="0"/>
              </a:rPr>
              <a:t>Availability of NOTOC on the Ground for the Duration of Flight</a:t>
            </a:r>
          </a:p>
          <a:p>
            <a:pPr marL="457200" indent="-457200">
              <a:buFont typeface="+mj-lt"/>
              <a:buAutoNum type="alphaLcParenR"/>
            </a:pPr>
            <a:r>
              <a:rPr lang="en-US" sz="2400" b="1" noProof="0" dirty="0" smtClean="0">
                <a:latin typeface="Calibri" panose="020F0502020204030204" pitchFamily="34" charset="0"/>
                <a:ea typeface="Calibri" panose="020F0502020204030204" pitchFamily="34" charset="0"/>
              </a:rPr>
              <a:t>Retention of Documents (</a:t>
            </a:r>
            <a:r>
              <a:rPr lang="en-US" sz="2400" b="1" noProof="0" dirty="0" smtClean="0">
                <a:solidFill>
                  <a:srgbClr val="FF0000"/>
                </a:solidFill>
                <a:latin typeface="Calibri" panose="020F0502020204030204" pitchFamily="34" charset="0"/>
                <a:ea typeface="Calibri" panose="020F0502020204030204" pitchFamily="34" charset="0"/>
              </a:rPr>
              <a:t>ORO.MLR.115 (b)(4), SPA.DG.110(f)</a:t>
            </a:r>
            <a:r>
              <a:rPr lang="en-US" sz="2400" b="1" noProof="0" dirty="0" smtClean="0">
                <a:latin typeface="Calibri" panose="020F0502020204030204" pitchFamily="34" charset="0"/>
                <a:ea typeface="Calibri" panose="020F0502020204030204" pitchFamily="34" charset="0"/>
              </a:rPr>
              <a:t>)</a:t>
            </a:r>
            <a:endParaRPr lang="en-US" sz="2400" b="1" noProof="0" dirty="0">
              <a:latin typeface="Calibri" panose="020F0502020204030204" pitchFamily="34" charset="0"/>
              <a:ea typeface="Calibri" panose="020F0502020204030204" pitchFamily="34" charset="0"/>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226704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51437" y="1347233"/>
            <a:ext cx="8078200" cy="4986892"/>
          </a:xfrm>
        </p:spPr>
        <p:txBody>
          <a:bodyPr/>
          <a:lstStyle/>
          <a:p>
            <a:pPr marL="0" indent="0">
              <a:buNone/>
            </a:pPr>
            <a:r>
              <a:rPr lang="en-US" sz="2400" b="1" noProof="0" dirty="0" smtClean="0">
                <a:solidFill>
                  <a:srgbClr val="003399"/>
                </a:solidFill>
                <a:effectLst>
                  <a:outerShdw blurRad="38100" dist="38100" dir="2700000" algn="tl">
                    <a:srgbClr val="000000">
                      <a:alpha val="43137"/>
                    </a:srgbClr>
                  </a:outerShdw>
                </a:effectLst>
              </a:rPr>
              <a:t>Chapter 9:</a:t>
            </a:r>
          </a:p>
          <a:p>
            <a:pPr marL="0" indent="0">
              <a:buNone/>
            </a:pPr>
            <a:r>
              <a:rPr lang="en-US" sz="2400" b="1" noProof="0" dirty="0" smtClean="0"/>
              <a:t>9.1 </a:t>
            </a:r>
            <a:r>
              <a:rPr lang="en-US" sz="2400" b="1" u="sng" noProof="0" dirty="0" smtClean="0"/>
              <a:t>Dangerous Goods</a:t>
            </a:r>
          </a:p>
          <a:p>
            <a:pPr marL="457200" indent="-457200">
              <a:buFont typeface="+mj-lt"/>
              <a:buAutoNum type="arabicPeriod"/>
            </a:pPr>
            <a:r>
              <a:rPr lang="en-US" sz="2000" b="1" noProof="0" dirty="0" smtClean="0"/>
              <a:t>General</a:t>
            </a:r>
          </a:p>
          <a:p>
            <a:pPr marL="457200" indent="-457200">
              <a:buFont typeface="+mj-lt"/>
              <a:buAutoNum type="arabicPeriod"/>
            </a:pPr>
            <a:r>
              <a:rPr lang="en-US" sz="2000" b="1" noProof="0" dirty="0" smtClean="0"/>
              <a:t>Policy on the Transport of Dangerous Goods</a:t>
            </a:r>
          </a:p>
          <a:p>
            <a:pPr marL="457200" indent="-457200">
              <a:buFont typeface="+mj-lt"/>
              <a:buAutoNum type="arabicPeriod"/>
            </a:pPr>
            <a:r>
              <a:rPr lang="en-US" sz="2000" b="1" noProof="0" dirty="0" smtClean="0">
                <a:solidFill>
                  <a:schemeClr val="tx1"/>
                </a:solidFill>
              </a:rPr>
              <a:t>Limitation</a:t>
            </a:r>
          </a:p>
          <a:p>
            <a:pPr marL="457200" indent="-457200">
              <a:buFont typeface="+mj-lt"/>
              <a:buAutoNum type="arabicPeriod"/>
            </a:pPr>
            <a:r>
              <a:rPr lang="en-US" sz="2000" b="1" noProof="0" dirty="0" smtClean="0"/>
              <a:t>Provision of Information </a:t>
            </a:r>
          </a:p>
          <a:p>
            <a:pPr marL="457200" indent="-457200">
              <a:buFont typeface="+mj-lt"/>
              <a:buAutoNum type="arabicPeriod"/>
            </a:pPr>
            <a:r>
              <a:rPr lang="en-US" sz="2000" b="1" noProof="0" dirty="0" smtClean="0">
                <a:solidFill>
                  <a:schemeClr val="tx1"/>
                </a:solidFill>
              </a:rPr>
              <a:t>Classification, Marking and Labeling</a:t>
            </a:r>
          </a:p>
          <a:p>
            <a:pPr marL="457200" indent="-457200">
              <a:buFont typeface="+mj-lt"/>
              <a:buAutoNum type="arabicPeriod"/>
            </a:pPr>
            <a:r>
              <a:rPr lang="en-US" sz="2000" b="1" noProof="0" dirty="0" smtClean="0"/>
              <a:t>Duties of All Personnel Involved</a:t>
            </a:r>
          </a:p>
          <a:p>
            <a:pPr marL="457200" indent="-457200">
              <a:buFont typeface="+mj-lt"/>
              <a:buAutoNum type="arabicPeriod"/>
            </a:pPr>
            <a:r>
              <a:rPr lang="en-US" sz="2000" b="1" noProof="0" dirty="0" smtClean="0"/>
              <a:t>Documents</a:t>
            </a:r>
            <a:endParaRPr lang="ro-RO" sz="2000" b="1" noProof="0" dirty="0" smtClean="0"/>
          </a:p>
          <a:p>
            <a:pPr marL="457200" indent="-457200">
              <a:buFont typeface="+mj-lt"/>
              <a:buAutoNum type="arabicPeriod"/>
            </a:pPr>
            <a:r>
              <a:rPr lang="en-US" sz="2000" b="1" dirty="0"/>
              <a:t>Recognition of Undeclared / Hidden Dangerous Goods  </a:t>
            </a:r>
          </a:p>
        </p:txBody>
      </p:sp>
      <p:sp>
        <p:nvSpPr>
          <p:cNvPr id="3" name="TextBox 2"/>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7943931"/>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20</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20</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20</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lgn="just">
              <a:buNone/>
            </a:pPr>
            <a:r>
              <a:rPr lang="ro-RO" sz="2400" b="1" noProof="0" dirty="0" smtClean="0">
                <a:solidFill>
                  <a:srgbClr val="003399"/>
                </a:solidFill>
              </a:rPr>
              <a:t>8</a:t>
            </a:r>
            <a:r>
              <a:rPr lang="en-US" sz="2400" b="1" noProof="0" dirty="0" smtClean="0">
                <a:solidFill>
                  <a:srgbClr val="003399"/>
                </a:solidFill>
              </a:rPr>
              <a:t>. Recognition of Undeclared / Hidden Dangerous Goods (</a:t>
            </a:r>
            <a:r>
              <a:rPr lang="en-US" sz="2400" b="1" noProof="0" dirty="0" smtClean="0">
                <a:solidFill>
                  <a:srgbClr val="FF0000"/>
                </a:solidFill>
              </a:rPr>
              <a:t>CAT.GEN.MPA.200 (e)</a:t>
            </a:r>
            <a:r>
              <a:rPr lang="en-US" sz="2400" b="1" noProof="0" dirty="0" smtClean="0">
                <a:solidFill>
                  <a:srgbClr val="003399"/>
                </a:solidFill>
              </a:rPr>
              <a:t>)</a:t>
            </a:r>
          </a:p>
          <a:p>
            <a:pPr marL="457200" indent="-457200" algn="just">
              <a:buFont typeface="+mj-lt"/>
              <a:buAutoNum type="alphaLcParenR"/>
            </a:pPr>
            <a:r>
              <a:rPr lang="en-US" sz="2000" noProof="0" dirty="0" smtClean="0"/>
              <a:t>List of general description of shipments which can contain hidden dangerous goods</a:t>
            </a:r>
            <a:endParaRPr lang="en-US" sz="2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457200" indent="-457200" algn="just">
              <a:buFont typeface="+mj-lt"/>
              <a:buAutoNum type="alphaLcParenR"/>
            </a:pPr>
            <a:r>
              <a:rPr lang="en-US" sz="2000" noProof="0" dirty="0" smtClean="0"/>
              <a:t>Different kind of recognition of undeclared / hidden dangerous goods</a:t>
            </a:r>
            <a:endParaRPr lang="en-US" sz="2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457200" indent="-457200" algn="just">
              <a:buFont typeface="+mj-lt"/>
              <a:buAutoNum type="alphaLcParenR"/>
            </a:pPr>
            <a:r>
              <a:rPr lang="en-US" sz="2000" noProof="0" dirty="0" smtClean="0"/>
              <a:t>Identification of Dangerous Goods Through X-Ray Screening</a:t>
            </a:r>
            <a:endParaRPr lang="en-US" sz="2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457200" indent="-457200" algn="just">
              <a:buFont typeface="+mj-lt"/>
              <a:buAutoNum type="alphaLcParenR"/>
            </a:pPr>
            <a:r>
              <a:rPr lang="en-US" sz="2000" noProof="0" dirty="0" smtClean="0"/>
              <a:t>Safety Data Sheets</a:t>
            </a:r>
            <a:endParaRPr lang="en-US" sz="2800" noProof="0" dirty="0" smtClean="0">
              <a:latin typeface="Arial" panose="020B0604020202020204" pitchFamily="34" charset="0"/>
              <a:ea typeface="Times New Roman" panose="02020603050405020304" pitchFamily="18" charset="0"/>
              <a:cs typeface="Times New Roman" panose="02020603050405020304" pitchFamily="18" charset="0"/>
            </a:endParaRPr>
          </a:p>
          <a:p>
            <a:pPr marL="457200" indent="-457200" algn="just">
              <a:buFont typeface="+mj-lt"/>
              <a:buAutoNum type="alphaLcParenR"/>
            </a:pPr>
            <a:r>
              <a:rPr lang="en-US" sz="2000" noProof="0" dirty="0" smtClean="0"/>
              <a:t>Consumer Labelling </a:t>
            </a:r>
            <a:endParaRPr lang="ro-RO" sz="2000" noProof="0" dirty="0" smtClean="0"/>
          </a:p>
          <a:p>
            <a:pPr marL="857250" lvl="1" indent="-457200" algn="just">
              <a:buFont typeface="Wingdings" panose="05000000000000000000" pitchFamily="2" charset="2"/>
              <a:buChar char="Ø"/>
            </a:pPr>
            <a:r>
              <a:rPr lang="en-US" sz="1600" noProof="0" dirty="0" smtClean="0"/>
              <a:t>GHS Labels (</a:t>
            </a:r>
            <a:r>
              <a:rPr lang="en-US" sz="1600" noProof="0" dirty="0" smtClean="0">
                <a:solidFill>
                  <a:srgbClr val="FF0000"/>
                </a:solidFill>
              </a:rPr>
              <a:t>ICAO Doc. 9284 ref. 7;1.1.2 Note 1</a:t>
            </a:r>
            <a:r>
              <a:rPr lang="en-US" sz="1600" noProof="0" dirty="0" smtClean="0"/>
              <a:t>, or </a:t>
            </a:r>
            <a:r>
              <a:rPr lang="en-US" sz="1600" noProof="0" dirty="0" smtClean="0">
                <a:solidFill>
                  <a:srgbClr val="FF0000"/>
                </a:solidFill>
              </a:rPr>
              <a:t>IATA DGR 2;2.2.2 Note &amp; Appendix B.4</a:t>
            </a:r>
            <a:r>
              <a:rPr lang="en-US" sz="1600" noProof="0" dirty="0" smtClean="0"/>
              <a:t>)</a:t>
            </a:r>
          </a:p>
          <a:p>
            <a:pPr marL="857250" lvl="1" indent="-457200" algn="just">
              <a:buFont typeface="Wingdings" panose="05000000000000000000" pitchFamily="2" charset="2"/>
              <a:buChar char="Ø"/>
            </a:pPr>
            <a:r>
              <a:rPr lang="en-US" sz="1600" noProof="0" dirty="0" smtClean="0"/>
              <a:t>CHIP Labels</a:t>
            </a:r>
            <a:endParaRPr lang="en-US" sz="1600" noProof="0" dirty="0"/>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619383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21</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21</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21</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lgn="just">
              <a:buNone/>
            </a:pPr>
            <a:r>
              <a:rPr lang="ro-RO" sz="2400" b="1" noProof="0" dirty="0" smtClean="0">
                <a:solidFill>
                  <a:srgbClr val="003399"/>
                </a:solidFill>
              </a:rPr>
              <a:t>8</a:t>
            </a:r>
            <a:r>
              <a:rPr lang="en-US" sz="2400" b="1" noProof="0" dirty="0" smtClean="0">
                <a:solidFill>
                  <a:srgbClr val="003399"/>
                </a:solidFill>
              </a:rPr>
              <a:t>. Recognition of Undeclared / Hidden Dangerous Goods (</a:t>
            </a:r>
            <a:r>
              <a:rPr lang="en-US" sz="2400" b="1" noProof="0" dirty="0" smtClean="0">
                <a:solidFill>
                  <a:srgbClr val="FF0000"/>
                </a:solidFill>
              </a:rPr>
              <a:t>CAT.GEN.MPA.200 (e)</a:t>
            </a:r>
            <a:r>
              <a:rPr lang="en-US" sz="2400" b="1" noProof="0" dirty="0" smtClean="0">
                <a:solidFill>
                  <a:srgbClr val="003399"/>
                </a:solidFill>
              </a:rPr>
              <a:t>)</a:t>
            </a:r>
          </a:p>
          <a:p>
            <a:pPr marL="0" indent="0" algn="just">
              <a:buNone/>
            </a:pPr>
            <a:r>
              <a:rPr lang="ro-RO" sz="2000" noProof="0" dirty="0" smtClean="0"/>
              <a:t>e)  </a:t>
            </a:r>
            <a:r>
              <a:rPr lang="en-US" sz="2000" noProof="0" dirty="0" smtClean="0"/>
              <a:t>Consumer Labelling </a:t>
            </a:r>
            <a:endParaRPr lang="ro-RO" sz="2000" noProof="0" dirty="0" smtClean="0"/>
          </a:p>
          <a:p>
            <a:pPr marL="400050" lvl="1" indent="0" algn="just">
              <a:buNone/>
            </a:pPr>
            <a:endParaRPr lang="en-US" sz="1600" noProof="0" dirty="0"/>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grpSp>
        <p:nvGrpSpPr>
          <p:cNvPr id="9" name="Group 8"/>
          <p:cNvGrpSpPr/>
          <p:nvPr/>
        </p:nvGrpSpPr>
        <p:grpSpPr>
          <a:xfrm>
            <a:off x="1187624" y="3846235"/>
            <a:ext cx="7056784" cy="2235200"/>
            <a:chOff x="1187624" y="3846235"/>
            <a:chExt cx="7056784" cy="2235200"/>
          </a:xfrm>
        </p:grpSpPr>
        <p:grpSp>
          <p:nvGrpSpPr>
            <p:cNvPr id="5" name="Group 4"/>
            <p:cNvGrpSpPr/>
            <p:nvPr/>
          </p:nvGrpSpPr>
          <p:grpSpPr>
            <a:xfrm>
              <a:off x="1187624" y="3846235"/>
              <a:ext cx="1181051" cy="2235200"/>
              <a:chOff x="1753394" y="3846235"/>
              <a:chExt cx="1181051" cy="2235200"/>
            </a:xfrm>
          </p:grpSpPr>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53394" y="3846235"/>
                <a:ext cx="618455" cy="647858"/>
              </a:xfrm>
              <a:prstGeom prst="rect">
                <a:avLst/>
              </a:prstGeom>
            </p:spPr>
          </p:pic>
          <p:pic>
            <p:nvPicPr>
              <p:cNvPr id="16"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53394" y="4639906"/>
                <a:ext cx="618455" cy="647858"/>
              </a:xfrm>
              <a:prstGeom prst="rect">
                <a:avLst/>
              </a:prstGeom>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53394" y="5433577"/>
                <a:ext cx="618455" cy="647858"/>
              </a:xfrm>
              <a:prstGeom prst="rect">
                <a:avLst/>
              </a:prstGeom>
            </p:spPr>
          </p:pic>
          <p:pic>
            <p:nvPicPr>
              <p:cNvPr id="18" name="Picture 17" descr="explosive"/>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05834" y="3937542"/>
                <a:ext cx="428611" cy="440319"/>
              </a:xfrm>
              <a:prstGeom prst="rect">
                <a:avLst/>
              </a:prstGeom>
              <a:noFill/>
              <a:ln w="9525">
                <a:noFill/>
                <a:miter lim="800000"/>
                <a:headEnd/>
                <a:tailEnd/>
              </a:ln>
            </p:spPr>
          </p:pic>
          <p:pic>
            <p:nvPicPr>
              <p:cNvPr id="19" name="Picture 18" descr="highly flammable"/>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05834" y="4731214"/>
                <a:ext cx="428611" cy="440319"/>
              </a:xfrm>
              <a:prstGeom prst="rect">
                <a:avLst/>
              </a:prstGeom>
              <a:noFill/>
              <a:ln w="9525">
                <a:noFill/>
                <a:miter lim="800000"/>
                <a:headEnd/>
                <a:tailEnd/>
              </a:ln>
            </p:spPr>
          </p:pic>
          <p:pic>
            <p:nvPicPr>
              <p:cNvPr id="20" name="Picture 19" descr="oxidisi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505834" y="5531909"/>
                <a:ext cx="428611" cy="440319"/>
              </a:xfrm>
              <a:prstGeom prst="rect">
                <a:avLst/>
              </a:prstGeom>
              <a:noFill/>
              <a:ln w="9525">
                <a:noFill/>
                <a:miter lim="800000"/>
                <a:headEnd/>
                <a:tailEnd/>
              </a:ln>
            </p:spPr>
          </p:pic>
        </p:grpSp>
        <p:grpSp>
          <p:nvGrpSpPr>
            <p:cNvPr id="6" name="Group 5"/>
            <p:cNvGrpSpPr/>
            <p:nvPr/>
          </p:nvGrpSpPr>
          <p:grpSpPr>
            <a:xfrm>
              <a:off x="3181584" y="3846235"/>
              <a:ext cx="1174392" cy="2235200"/>
              <a:chOff x="3111781" y="3846235"/>
              <a:chExt cx="1174392" cy="2235200"/>
            </a:xfrm>
          </p:grpSpPr>
          <p:pic>
            <p:nvPicPr>
              <p:cNvPr id="21" name="Picture 2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11781" y="3846235"/>
                <a:ext cx="618455" cy="647858"/>
              </a:xfrm>
              <a:prstGeom prst="rect">
                <a:avLst/>
              </a:prstGeom>
            </p:spPr>
          </p:pic>
          <p:pic>
            <p:nvPicPr>
              <p:cNvPr id="22" name="Picture 2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111781" y="4639906"/>
                <a:ext cx="618455" cy="647858"/>
              </a:xfrm>
              <a:prstGeom prst="rect">
                <a:avLst/>
              </a:prstGeom>
            </p:spPr>
          </p:pic>
          <p:pic>
            <p:nvPicPr>
              <p:cNvPr id="23" name="Picture 2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11781" y="5433577"/>
                <a:ext cx="618455" cy="647858"/>
              </a:xfrm>
              <a:prstGeom prst="rect">
                <a:avLst/>
              </a:prstGeom>
            </p:spPr>
          </p:pic>
          <p:pic>
            <p:nvPicPr>
              <p:cNvPr id="24" name="Picture 23" descr="corrosive"/>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57562" y="3944566"/>
                <a:ext cx="428611" cy="440319"/>
              </a:xfrm>
              <a:prstGeom prst="rect">
                <a:avLst/>
              </a:prstGeom>
              <a:noFill/>
              <a:ln w="9525">
                <a:noFill/>
                <a:miter lim="800000"/>
                <a:headEnd/>
                <a:tailEnd/>
              </a:ln>
            </p:spPr>
          </p:pic>
          <p:pic>
            <p:nvPicPr>
              <p:cNvPr id="25" name="Picture 24" descr="toxic"/>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844244" y="4738237"/>
                <a:ext cx="428611" cy="440319"/>
              </a:xfrm>
              <a:prstGeom prst="rect">
                <a:avLst/>
              </a:prstGeom>
              <a:noFill/>
              <a:ln w="9525">
                <a:noFill/>
                <a:miter lim="800000"/>
                <a:headEnd/>
                <a:tailEnd/>
              </a:ln>
            </p:spPr>
          </p:pic>
        </p:grpSp>
        <p:grpSp>
          <p:nvGrpSpPr>
            <p:cNvPr id="8" name="Group 7"/>
            <p:cNvGrpSpPr/>
            <p:nvPr/>
          </p:nvGrpSpPr>
          <p:grpSpPr>
            <a:xfrm>
              <a:off x="5139118" y="3937542"/>
              <a:ext cx="1161074" cy="2143893"/>
              <a:chOff x="4470168" y="3937542"/>
              <a:chExt cx="1161074" cy="2143893"/>
            </a:xfrm>
          </p:grpSpPr>
          <p:pic>
            <p:nvPicPr>
              <p:cNvPr id="26" name="Picture 25" descr="carcinogen"/>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202631" y="3937542"/>
                <a:ext cx="428611" cy="440319"/>
              </a:xfrm>
              <a:prstGeom prst="rect">
                <a:avLst/>
              </a:prstGeom>
              <a:noFill/>
              <a:ln w="9525">
                <a:noFill/>
                <a:miter lim="800000"/>
                <a:headEnd/>
                <a:tailEnd/>
              </a:ln>
            </p:spPr>
          </p:pic>
          <p:pic>
            <p:nvPicPr>
              <p:cNvPr id="27" name="Picture 2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470168" y="4639906"/>
                <a:ext cx="618455" cy="647858"/>
              </a:xfrm>
              <a:prstGeom prst="rect">
                <a:avLst/>
              </a:prstGeom>
            </p:spPr>
          </p:pic>
          <p:pic>
            <p:nvPicPr>
              <p:cNvPr id="28" name="Picture 27"/>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470168" y="5433577"/>
                <a:ext cx="618455" cy="647858"/>
              </a:xfrm>
              <a:prstGeom prst="rect">
                <a:avLst/>
              </a:prstGeom>
            </p:spPr>
          </p:pic>
        </p:grpSp>
        <p:grpSp>
          <p:nvGrpSpPr>
            <p:cNvPr id="7" name="Group 6"/>
            <p:cNvGrpSpPr/>
            <p:nvPr/>
          </p:nvGrpSpPr>
          <p:grpSpPr>
            <a:xfrm>
              <a:off x="7063357" y="3846235"/>
              <a:ext cx="1181051" cy="647858"/>
              <a:chOff x="5828555" y="3846235"/>
              <a:chExt cx="1181051" cy="647858"/>
            </a:xfrm>
          </p:grpSpPr>
          <p:pic>
            <p:nvPicPr>
              <p:cNvPr id="29" name="Picture 28"/>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828555" y="3846235"/>
                <a:ext cx="618455" cy="647858"/>
              </a:xfrm>
              <a:prstGeom prst="rect">
                <a:avLst/>
              </a:prstGeom>
            </p:spPr>
          </p:pic>
          <p:pic>
            <p:nvPicPr>
              <p:cNvPr id="30" name="Picture 29" descr="dangerous for the environment"/>
              <p:cNvPicPr>
                <a:picLocks noChangeAspect="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580995" y="3951589"/>
                <a:ext cx="428611" cy="440319"/>
              </a:xfrm>
              <a:prstGeom prst="rect">
                <a:avLst/>
              </a:prstGeom>
              <a:noFill/>
              <a:ln w="9525">
                <a:noFill/>
                <a:miter lim="800000"/>
                <a:headEnd/>
                <a:tailEnd/>
              </a:ln>
            </p:spPr>
          </p:pic>
        </p:grpSp>
      </p:grpSp>
      <p:graphicFrame>
        <p:nvGraphicFramePr>
          <p:cNvPr id="13" name="Table 12"/>
          <p:cNvGraphicFramePr>
            <a:graphicFrameLocks noGrp="1"/>
          </p:cNvGraphicFramePr>
          <p:nvPr>
            <p:extLst>
              <p:ext uri="{D42A27DB-BD31-4B8C-83A1-F6EECF244321}">
                <p14:modId xmlns:p14="http://schemas.microsoft.com/office/powerpoint/2010/main" val="3550143557"/>
              </p:ext>
            </p:extLst>
          </p:nvPr>
        </p:nvGraphicFramePr>
        <p:xfrm>
          <a:off x="1187624" y="3145143"/>
          <a:ext cx="7056786" cy="370840"/>
        </p:xfrm>
        <a:graphic>
          <a:graphicData uri="http://schemas.openxmlformats.org/drawingml/2006/table">
            <a:tbl>
              <a:tblPr firstRow="1" bandRow="1">
                <a:tableStyleId>{F5AB1C69-6EDB-4FF4-983F-18BD219EF322}</a:tableStyleId>
              </a:tblPr>
              <a:tblGrid>
                <a:gridCol w="641526"/>
                <a:gridCol w="641526"/>
                <a:gridCol w="641526"/>
                <a:gridCol w="641526"/>
                <a:gridCol w="641526"/>
                <a:gridCol w="641526"/>
                <a:gridCol w="641526"/>
                <a:gridCol w="641526"/>
                <a:gridCol w="641526"/>
                <a:gridCol w="641526"/>
                <a:gridCol w="641526"/>
              </a:tblGrid>
              <a:tr h="370840">
                <a:tc>
                  <a:txBody>
                    <a:bodyPr/>
                    <a:lstStyle/>
                    <a:p>
                      <a:r>
                        <a:rPr lang="ro-RO" sz="1500" dirty="0" smtClean="0">
                          <a:solidFill>
                            <a:schemeClr val="tx1"/>
                          </a:solidFill>
                        </a:rPr>
                        <a:t>GHS</a:t>
                      </a:r>
                      <a:endParaRPr lang="ro-RO" sz="1500" dirty="0">
                        <a:solidFill>
                          <a:schemeClr val="tx1"/>
                        </a:solidFill>
                      </a:endParaRPr>
                    </a:p>
                  </a:txBody>
                  <a:tcPr/>
                </a:tc>
                <a:tc>
                  <a:txBody>
                    <a:bodyPr/>
                    <a:lstStyle/>
                    <a:p>
                      <a:r>
                        <a:rPr lang="ro-RO" sz="1500" dirty="0" smtClean="0">
                          <a:solidFill>
                            <a:schemeClr val="tx1"/>
                          </a:solidFill>
                        </a:rPr>
                        <a:t>CHIP</a:t>
                      </a:r>
                      <a:endParaRPr lang="ro-RO" sz="1500" dirty="0">
                        <a:solidFill>
                          <a:schemeClr val="tx1"/>
                        </a:solidFill>
                      </a:endParaRPr>
                    </a:p>
                  </a:txBody>
                  <a:tcPr/>
                </a:tc>
                <a:tc>
                  <a:txBody>
                    <a:bodyPr/>
                    <a:lstStyle/>
                    <a:p>
                      <a:endParaRPr lang="ro-RO" sz="1600">
                        <a:solidFill>
                          <a:schemeClr val="tx1"/>
                        </a:solidFill>
                      </a:endParaRPr>
                    </a:p>
                  </a:txBody>
                  <a:tcPr/>
                </a:tc>
                <a:tc>
                  <a:txBody>
                    <a:bodyPr/>
                    <a:lstStyle/>
                    <a:p>
                      <a:r>
                        <a:rPr lang="ro-RO" sz="1500" dirty="0" smtClean="0">
                          <a:solidFill>
                            <a:schemeClr val="tx1"/>
                          </a:solidFill>
                        </a:rPr>
                        <a:t>GHS</a:t>
                      </a:r>
                      <a:endParaRPr lang="ro-RO" sz="1500" dirty="0">
                        <a:solidFill>
                          <a:schemeClr val="tx1"/>
                        </a:solidFill>
                      </a:endParaRPr>
                    </a:p>
                  </a:txBody>
                  <a:tcPr/>
                </a:tc>
                <a:tc>
                  <a:txBody>
                    <a:bodyPr/>
                    <a:lstStyle/>
                    <a:p>
                      <a:r>
                        <a:rPr lang="ro-RO" sz="1500" dirty="0" smtClean="0">
                          <a:solidFill>
                            <a:schemeClr val="tx1"/>
                          </a:solidFill>
                        </a:rPr>
                        <a:t>CHIP</a:t>
                      </a:r>
                      <a:endParaRPr lang="ro-RO" sz="1500" dirty="0">
                        <a:solidFill>
                          <a:schemeClr val="tx1"/>
                        </a:solidFill>
                      </a:endParaRPr>
                    </a:p>
                  </a:txBody>
                  <a:tcPr/>
                </a:tc>
                <a:tc>
                  <a:txBody>
                    <a:bodyPr/>
                    <a:lstStyle/>
                    <a:p>
                      <a:endParaRPr lang="ro-RO" sz="1600">
                        <a:solidFill>
                          <a:schemeClr val="tx1"/>
                        </a:solidFill>
                      </a:endParaRPr>
                    </a:p>
                  </a:txBody>
                  <a:tcPr/>
                </a:tc>
                <a:tc>
                  <a:txBody>
                    <a:bodyPr/>
                    <a:lstStyle/>
                    <a:p>
                      <a:r>
                        <a:rPr lang="ro-RO" sz="1500" dirty="0" smtClean="0">
                          <a:solidFill>
                            <a:schemeClr val="tx1"/>
                          </a:solidFill>
                        </a:rPr>
                        <a:t>GHS</a:t>
                      </a:r>
                      <a:endParaRPr lang="ro-RO" sz="1500" dirty="0">
                        <a:solidFill>
                          <a:schemeClr val="tx1"/>
                        </a:solidFill>
                      </a:endParaRPr>
                    </a:p>
                  </a:txBody>
                  <a:tcPr/>
                </a:tc>
                <a:tc>
                  <a:txBody>
                    <a:bodyPr/>
                    <a:lstStyle/>
                    <a:p>
                      <a:r>
                        <a:rPr lang="ro-RO" sz="1500" dirty="0" smtClean="0">
                          <a:solidFill>
                            <a:schemeClr val="tx1"/>
                          </a:solidFill>
                        </a:rPr>
                        <a:t>CHIP</a:t>
                      </a:r>
                      <a:endParaRPr lang="ro-RO" sz="1500" dirty="0">
                        <a:solidFill>
                          <a:schemeClr val="tx1"/>
                        </a:solidFill>
                      </a:endParaRPr>
                    </a:p>
                  </a:txBody>
                  <a:tcPr/>
                </a:tc>
                <a:tc>
                  <a:txBody>
                    <a:bodyPr/>
                    <a:lstStyle/>
                    <a:p>
                      <a:endParaRPr lang="ro-RO" sz="1600">
                        <a:solidFill>
                          <a:schemeClr val="tx1"/>
                        </a:solidFill>
                      </a:endParaRPr>
                    </a:p>
                  </a:txBody>
                  <a:tcPr/>
                </a:tc>
                <a:tc>
                  <a:txBody>
                    <a:bodyPr/>
                    <a:lstStyle/>
                    <a:p>
                      <a:r>
                        <a:rPr lang="ro-RO" sz="1500" dirty="0" smtClean="0">
                          <a:solidFill>
                            <a:schemeClr val="tx1"/>
                          </a:solidFill>
                        </a:rPr>
                        <a:t>GHS</a:t>
                      </a:r>
                      <a:endParaRPr lang="ro-RO" sz="1500" dirty="0">
                        <a:solidFill>
                          <a:schemeClr val="tx1"/>
                        </a:solidFill>
                      </a:endParaRPr>
                    </a:p>
                  </a:txBody>
                  <a:tcPr/>
                </a:tc>
                <a:tc>
                  <a:txBody>
                    <a:bodyPr/>
                    <a:lstStyle/>
                    <a:p>
                      <a:r>
                        <a:rPr lang="ro-RO" sz="1500" dirty="0" smtClean="0">
                          <a:solidFill>
                            <a:schemeClr val="tx1"/>
                          </a:solidFill>
                        </a:rPr>
                        <a:t>CHIP</a:t>
                      </a:r>
                      <a:endParaRPr lang="ro-RO" sz="1500" dirty="0">
                        <a:solidFill>
                          <a:schemeClr val="tx1"/>
                        </a:solidFill>
                      </a:endParaRPr>
                    </a:p>
                  </a:txBody>
                  <a:tcPr/>
                </a:tc>
              </a:tr>
            </a:tbl>
          </a:graphicData>
        </a:graphic>
      </p:graphicFrame>
    </p:spTree>
    <p:extLst>
      <p:ext uri="{BB962C8B-B14F-4D97-AF65-F5344CB8AC3E}">
        <p14:creationId xmlns:p14="http://schemas.microsoft.com/office/powerpoint/2010/main" val="3943625037"/>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22</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22</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22</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lgn="just">
              <a:buNone/>
            </a:pPr>
            <a:r>
              <a:rPr lang="en-US" sz="2400" b="1" noProof="0" dirty="0" smtClean="0">
                <a:solidFill>
                  <a:srgbClr val="003399"/>
                </a:solidFill>
              </a:rPr>
              <a:t>1. Transport of weapons of war and munitions of war</a:t>
            </a:r>
          </a:p>
          <a:p>
            <a:pPr marL="457200" indent="-457200" algn="just">
              <a:buFont typeface="+mj-lt"/>
              <a:buAutoNum type="alphaLcParenR"/>
            </a:pPr>
            <a:r>
              <a:rPr lang="en-US" sz="2000" noProof="0" dirty="0" smtClean="0"/>
              <a:t>Need for Approval to Transport Weapons </a:t>
            </a:r>
            <a:r>
              <a:rPr lang="en-US" sz="2000" strike="sngStrike" noProof="0" dirty="0" smtClean="0">
                <a:solidFill>
                  <a:schemeClr val="bg1">
                    <a:lumMod val="75000"/>
                  </a:schemeClr>
                </a:solidFill>
              </a:rPr>
              <a:t>and </a:t>
            </a:r>
            <a:r>
              <a:rPr lang="ro-RO" sz="2000" strike="sngStrike" noProof="0" dirty="0" smtClean="0">
                <a:solidFill>
                  <a:schemeClr val="bg1">
                    <a:lumMod val="75000"/>
                  </a:schemeClr>
                </a:solidFill>
              </a:rPr>
              <a:t>amm</a:t>
            </a:r>
            <a:r>
              <a:rPr lang="en-US" sz="2000" strike="sngStrike" noProof="0" dirty="0" err="1" smtClean="0">
                <a:solidFill>
                  <a:schemeClr val="bg1">
                    <a:lumMod val="75000"/>
                  </a:schemeClr>
                </a:solidFill>
              </a:rPr>
              <a:t>unitions</a:t>
            </a:r>
            <a:r>
              <a:rPr lang="en-US" sz="2000" strike="sngStrike" noProof="0" dirty="0" smtClean="0">
                <a:solidFill>
                  <a:schemeClr val="bg1">
                    <a:lumMod val="75000"/>
                  </a:schemeClr>
                </a:solidFill>
              </a:rPr>
              <a:t> </a:t>
            </a:r>
            <a:r>
              <a:rPr lang="en-US" sz="2000" noProof="0" dirty="0" smtClean="0"/>
              <a:t>of War (</a:t>
            </a:r>
            <a:r>
              <a:rPr lang="en-US" sz="2000" noProof="0" dirty="0" smtClean="0">
                <a:solidFill>
                  <a:srgbClr val="FF0000"/>
                </a:solidFill>
              </a:rPr>
              <a:t>CAT.GEN.MPA.155</a:t>
            </a:r>
            <a:r>
              <a:rPr lang="en-US" sz="2000" noProof="0" dirty="0" smtClean="0"/>
              <a:t>)</a:t>
            </a:r>
          </a:p>
          <a:p>
            <a:pPr marL="457200" indent="-457200" algn="just">
              <a:buFont typeface="+mj-lt"/>
              <a:buAutoNum type="alphaLcParenR"/>
            </a:pPr>
            <a:r>
              <a:rPr lang="en-US" sz="2000" noProof="0" dirty="0" smtClean="0"/>
              <a:t>Stowage Requirements for Weapons </a:t>
            </a:r>
            <a:r>
              <a:rPr lang="en-US" sz="2000" strike="sngStrike" noProof="0" dirty="0" smtClean="0">
                <a:solidFill>
                  <a:schemeClr val="bg1">
                    <a:lumMod val="75000"/>
                  </a:schemeClr>
                </a:solidFill>
              </a:rPr>
              <a:t>and </a:t>
            </a:r>
            <a:r>
              <a:rPr lang="ro-RO" sz="2000" strike="sngStrike" dirty="0">
                <a:solidFill>
                  <a:schemeClr val="bg1">
                    <a:lumMod val="75000"/>
                  </a:schemeClr>
                </a:solidFill>
              </a:rPr>
              <a:t>amm</a:t>
            </a:r>
            <a:r>
              <a:rPr lang="en-US" sz="2000" strike="sngStrike" dirty="0" err="1">
                <a:solidFill>
                  <a:schemeClr val="bg1">
                    <a:lumMod val="75000"/>
                  </a:schemeClr>
                </a:solidFill>
              </a:rPr>
              <a:t>unitions</a:t>
            </a:r>
            <a:r>
              <a:rPr lang="en-US" sz="2000" dirty="0"/>
              <a:t> </a:t>
            </a:r>
            <a:r>
              <a:rPr lang="en-US" sz="2000" noProof="0" dirty="0" smtClean="0"/>
              <a:t>of War (</a:t>
            </a:r>
            <a:r>
              <a:rPr lang="en-US" sz="2000" noProof="0" dirty="0" smtClean="0">
                <a:solidFill>
                  <a:srgbClr val="FF0000"/>
                </a:solidFill>
              </a:rPr>
              <a:t>EC Regulation 300/2008</a:t>
            </a:r>
            <a:r>
              <a:rPr lang="en-US" sz="2000" noProof="0" dirty="0" smtClean="0"/>
              <a:t>)</a:t>
            </a:r>
          </a:p>
          <a:p>
            <a:pPr marL="457200" indent="-457200" algn="just">
              <a:buFont typeface="+mj-lt"/>
              <a:buAutoNum type="alphaLcParenR"/>
            </a:pPr>
            <a:r>
              <a:rPr lang="en-US" sz="2000" noProof="0" dirty="0" smtClean="0"/>
              <a:t>Notification of Commander of the Carriage of Weapons </a:t>
            </a:r>
            <a:r>
              <a:rPr lang="en-US" sz="2000" strike="sngStrike" dirty="0">
                <a:solidFill>
                  <a:schemeClr val="bg1">
                    <a:lumMod val="75000"/>
                  </a:schemeClr>
                </a:solidFill>
              </a:rPr>
              <a:t>and </a:t>
            </a:r>
            <a:r>
              <a:rPr lang="ro-RO" sz="2000" strike="sngStrike" dirty="0">
                <a:solidFill>
                  <a:schemeClr val="bg1">
                    <a:lumMod val="75000"/>
                  </a:schemeClr>
                </a:solidFill>
              </a:rPr>
              <a:t>amm</a:t>
            </a:r>
            <a:r>
              <a:rPr lang="en-US" sz="2000" strike="sngStrike" dirty="0" err="1">
                <a:solidFill>
                  <a:schemeClr val="bg1">
                    <a:lumMod val="75000"/>
                  </a:schemeClr>
                </a:solidFill>
              </a:rPr>
              <a:t>unitions</a:t>
            </a:r>
            <a:r>
              <a:rPr lang="en-US" sz="2000" dirty="0"/>
              <a:t> of War (</a:t>
            </a:r>
            <a:r>
              <a:rPr lang="en-US" sz="2000" noProof="0" dirty="0" smtClean="0">
                <a:solidFill>
                  <a:srgbClr val="FF0000"/>
                </a:solidFill>
              </a:rPr>
              <a:t>CAT.GEN.MPA.155</a:t>
            </a:r>
            <a:r>
              <a:rPr lang="en-US" sz="2000" noProof="0" dirty="0" smtClean="0"/>
              <a:t>)</a:t>
            </a:r>
          </a:p>
          <a:p>
            <a:pPr marL="457200" indent="-457200" algn="just">
              <a:buFont typeface="+mj-lt"/>
              <a:buAutoNum type="alphaLcParenR"/>
            </a:pPr>
            <a:r>
              <a:rPr lang="en-US" sz="2000" noProof="0" dirty="0" smtClean="0"/>
              <a:t>Carriage of Sporting </a:t>
            </a:r>
            <a:r>
              <a:rPr lang="en-US" sz="2000" dirty="0" smtClean="0"/>
              <a:t>Weapons</a:t>
            </a:r>
            <a:r>
              <a:rPr lang="ro-RO" sz="2000" dirty="0" smtClean="0"/>
              <a:t> </a:t>
            </a:r>
            <a:r>
              <a:rPr lang="en-US" sz="2000" b="1" u="sng" dirty="0" smtClean="0">
                <a:solidFill>
                  <a:srgbClr val="B877ED"/>
                </a:solidFill>
              </a:rPr>
              <a:t>and Ammunition</a:t>
            </a:r>
            <a:r>
              <a:rPr lang="ro-RO" sz="2000" noProof="0" dirty="0" smtClean="0"/>
              <a:t> </a:t>
            </a:r>
            <a:r>
              <a:rPr lang="en-US" sz="2000" noProof="0" dirty="0" smtClean="0"/>
              <a:t>When Inaccessible to Passengers During Flight (</a:t>
            </a:r>
            <a:r>
              <a:rPr lang="en-US" sz="2000" noProof="0" dirty="0" smtClean="0">
                <a:solidFill>
                  <a:srgbClr val="FF0000"/>
                </a:solidFill>
              </a:rPr>
              <a:t>CAT.GEN.MPA.160</a:t>
            </a:r>
            <a:r>
              <a:rPr lang="en-US" sz="2000" noProof="0" dirty="0" smtClean="0"/>
              <a:t>)</a:t>
            </a:r>
            <a:endParaRPr lang="en-US" sz="2000" noProof="0" dirty="0"/>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a:t>
            </a:r>
            <a:r>
              <a:rPr lang="ro-RO" sz="2800" b="1" dirty="0" smtClean="0">
                <a:solidFill>
                  <a:srgbClr val="003399"/>
                </a:solidFill>
                <a:effectLst>
                  <a:outerShdw blurRad="38100" dist="38100" dir="2700000" algn="tl">
                    <a:srgbClr val="000000">
                      <a:alpha val="43137"/>
                    </a:srgbClr>
                  </a:outerShdw>
                </a:effectLst>
              </a:rPr>
              <a:t>2</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8868623"/>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23</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23</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23</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lgn="just">
              <a:buNone/>
            </a:pPr>
            <a:r>
              <a:rPr lang="en-US" sz="2400" b="1" noProof="0" dirty="0" smtClean="0">
                <a:solidFill>
                  <a:srgbClr val="003399"/>
                </a:solidFill>
              </a:rPr>
              <a:t>Special notification requirements in the event of an accident or occurrence when dangerous goods are being carried or have been offered for air transport without having been prepared and declared in accordance with the ICAO Technical Instructions. (</a:t>
            </a:r>
            <a:r>
              <a:rPr lang="en-US" sz="2400" noProof="0" dirty="0" smtClean="0">
                <a:solidFill>
                  <a:srgbClr val="00B050"/>
                </a:solidFill>
              </a:rPr>
              <a:t>it is necessary links with the paragraph from chapter 9</a:t>
            </a:r>
            <a:r>
              <a:rPr lang="en-US" sz="2400" b="1" noProof="0" dirty="0" smtClean="0">
                <a:solidFill>
                  <a:srgbClr val="003399"/>
                </a:solidFill>
              </a:rPr>
              <a:t>)</a:t>
            </a:r>
          </a:p>
          <a:p>
            <a:pPr marL="457200" indent="-457200" algn="just">
              <a:buFont typeface="+mj-lt"/>
              <a:buAutoNum type="alphaLcParenR"/>
            </a:pPr>
            <a:r>
              <a:rPr lang="en-US" sz="2200" noProof="0" dirty="0" smtClean="0"/>
              <a:t>Information to be provided by the operator in the event of an aircraft accident or serious incident where dangerous goods carried as cargo may be involved </a:t>
            </a:r>
          </a:p>
          <a:p>
            <a:pPr marL="457200" indent="-457200" algn="just">
              <a:buFont typeface="+mj-lt"/>
              <a:buAutoNum type="alphaLcParenR"/>
            </a:pPr>
            <a:r>
              <a:rPr lang="en-US" sz="2200" noProof="0" dirty="0" smtClean="0"/>
              <a:t>Information to be Provided by the Operator in the Event of an Aircraft Incident  (</a:t>
            </a:r>
            <a:r>
              <a:rPr lang="en-US" sz="2200" noProof="0" dirty="0" smtClean="0">
                <a:solidFill>
                  <a:srgbClr val="FF0000"/>
                </a:solidFill>
              </a:rPr>
              <a:t>CAT.GEN.MPA.200(e)</a:t>
            </a:r>
            <a:r>
              <a:rPr lang="en-US" sz="2200" noProof="0" dirty="0" smtClean="0"/>
              <a:t>)</a:t>
            </a: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a:t>
            </a:r>
            <a:r>
              <a:rPr lang="ro-RO" sz="2800" b="1" dirty="0" smtClean="0">
                <a:solidFill>
                  <a:srgbClr val="003399"/>
                </a:solidFill>
                <a:effectLst>
                  <a:outerShdw blurRad="38100" dist="38100" dir="2700000" algn="tl">
                    <a:srgbClr val="000000">
                      <a:alpha val="43137"/>
                    </a:srgbClr>
                  </a:outerShdw>
                </a:effectLst>
              </a:rPr>
              <a:t>11.10</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63657610"/>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24</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24</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24</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457200" indent="-457200" algn="just">
              <a:buFont typeface="+mj-lt"/>
              <a:buAutoNum type="alphaLcParenR" startAt="3"/>
            </a:pPr>
            <a:r>
              <a:rPr lang="en-US" sz="2200" noProof="0" dirty="0" smtClean="0"/>
              <a:t>Dangerous Goods Accident and Incident Reports (</a:t>
            </a:r>
            <a:r>
              <a:rPr lang="en-US" sz="2200" noProof="0" dirty="0" smtClean="0">
                <a:solidFill>
                  <a:srgbClr val="FF0000"/>
                </a:solidFill>
              </a:rPr>
              <a:t>CAT.GEN.MPA.200(e)</a:t>
            </a:r>
            <a:r>
              <a:rPr lang="en-US" sz="2200" noProof="0" dirty="0" smtClean="0"/>
              <a:t>) </a:t>
            </a:r>
          </a:p>
          <a:p>
            <a:pPr marL="914400" lvl="1" indent="-514350" algn="just">
              <a:buFont typeface="+mj-lt"/>
              <a:buAutoNum type="romanLcPeriod"/>
            </a:pPr>
            <a:r>
              <a:rPr lang="en-US" sz="2000" noProof="0" dirty="0" smtClean="0"/>
              <a:t>Definitions of:</a:t>
            </a:r>
          </a:p>
          <a:p>
            <a:pPr marL="1314450" lvl="2" indent="-514350" algn="just">
              <a:buFont typeface="Wingdings" panose="05000000000000000000" pitchFamily="2" charset="2"/>
              <a:buChar char="Ø"/>
            </a:pPr>
            <a:r>
              <a:rPr lang="en-US" sz="1600" noProof="0" dirty="0" smtClean="0"/>
              <a:t>Dangerous goods accident</a:t>
            </a:r>
          </a:p>
          <a:p>
            <a:pPr marL="1314450" lvl="2" indent="-514350" algn="just">
              <a:buFont typeface="Wingdings" panose="05000000000000000000" pitchFamily="2" charset="2"/>
              <a:buChar char="Ø"/>
            </a:pPr>
            <a:r>
              <a:rPr lang="en-US" sz="1600" i="1" noProof="0" dirty="0" smtClean="0"/>
              <a:t>Dangerous goods incident</a:t>
            </a:r>
            <a:endParaRPr lang="en-US" sz="1600" noProof="0" dirty="0" smtClean="0"/>
          </a:p>
          <a:p>
            <a:pPr marL="914400" lvl="1" indent="-514350" algn="just">
              <a:buFont typeface="+mj-lt"/>
              <a:buAutoNum type="romanLcPeriod"/>
            </a:pPr>
            <a:r>
              <a:rPr lang="en-US" sz="2000" noProof="0" dirty="0" smtClean="0"/>
              <a:t>Connection with ICAO Annex 13, ORO.GEN.160, Regulation (EU) No. 376/2014</a:t>
            </a:r>
          </a:p>
          <a:p>
            <a:pPr marL="914400" lvl="1" indent="-514350" algn="just">
              <a:buFont typeface="+mj-lt"/>
              <a:buAutoNum type="romanLcPeriod"/>
            </a:pPr>
            <a:r>
              <a:rPr lang="en-US" sz="2000" noProof="0" dirty="0" smtClean="0"/>
              <a:t>Report Form</a:t>
            </a:r>
          </a:p>
          <a:p>
            <a:pPr marL="457200" indent="-457200" algn="just">
              <a:buFont typeface="+mj-lt"/>
              <a:buAutoNum type="alphaLcParenR" startAt="3"/>
            </a:pPr>
            <a:r>
              <a:rPr lang="en-US" sz="2200" noProof="0" dirty="0" smtClean="0"/>
              <a:t>Removal of Contamination (</a:t>
            </a:r>
            <a:r>
              <a:rPr lang="en-US" sz="2200" noProof="0" dirty="0" smtClean="0">
                <a:solidFill>
                  <a:srgbClr val="FF0000"/>
                </a:solidFill>
              </a:rPr>
              <a:t>SPA.DG.105</a:t>
            </a:r>
            <a:r>
              <a:rPr lang="en-US" sz="2200" noProof="0" dirty="0" smtClean="0"/>
              <a:t>)</a:t>
            </a: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a:t>
            </a:r>
            <a:r>
              <a:rPr lang="ro-RO" sz="2800" b="1" dirty="0" smtClean="0">
                <a:solidFill>
                  <a:srgbClr val="003399"/>
                </a:solidFill>
                <a:effectLst>
                  <a:outerShdw blurRad="38100" dist="38100" dir="2700000" algn="tl">
                    <a:srgbClr val="000000">
                      <a:alpha val="43137"/>
                    </a:srgbClr>
                  </a:outerShdw>
                </a:effectLst>
              </a:rPr>
              <a:t>11.10</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2798133"/>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25</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25</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25</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1. Approval of training programme (</a:t>
            </a:r>
            <a:r>
              <a:rPr lang="en-US" sz="2400" b="1" noProof="0" dirty="0" smtClean="0">
                <a:solidFill>
                  <a:srgbClr val="FF0000"/>
                </a:solidFill>
              </a:rPr>
              <a:t>ORO.GEN.110(j)</a:t>
            </a:r>
            <a:r>
              <a:rPr lang="en-US" sz="2400" b="1" noProof="0" dirty="0" smtClean="0">
                <a:solidFill>
                  <a:srgbClr val="003399"/>
                </a:solidFill>
              </a:rPr>
              <a:t>)</a:t>
            </a:r>
          </a:p>
          <a:p>
            <a:pPr marL="457200" indent="-457200" algn="just">
              <a:buFont typeface="+mj-lt"/>
              <a:buAutoNum type="alphaLcParenR"/>
            </a:pPr>
            <a:r>
              <a:rPr lang="en-US" sz="2000" noProof="0" dirty="0" smtClean="0"/>
              <a:t>Statement on the authorization of training programs in the carriage of dangerous goods by air in accordance with ORO.GEN.110(j).</a:t>
            </a:r>
          </a:p>
          <a:p>
            <a:pPr marL="457200" indent="-457200" algn="just">
              <a:buFont typeface="+mj-lt"/>
              <a:buAutoNum type="alphaLcParenR"/>
            </a:pPr>
            <a:r>
              <a:rPr lang="en-US" sz="2000" noProof="0" dirty="0" smtClean="0"/>
              <a:t>Statement of preparation at the company's internal training center, authorized under PIAC-TABP, or in external training centers (prior to outsourcing the provision of dangerous goods training, operators must establish that the proposed training materials are approved by the Authority).</a:t>
            </a:r>
          </a:p>
          <a:p>
            <a:pPr marL="457200" indent="-457200">
              <a:buFont typeface="+mj-lt"/>
              <a:buAutoNum type="alphaLcParenR"/>
            </a:pPr>
            <a:endParaRPr lang="en-US" sz="2000" noProof="0" dirty="0" smtClean="0"/>
          </a:p>
          <a:p>
            <a:pPr marL="0" indent="0">
              <a:buNone/>
            </a:pPr>
            <a:endParaRPr lang="en-US" sz="2400" b="1" noProof="0" dirty="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OM-D</a:t>
            </a:r>
            <a:r>
              <a:rPr lang="en-US" sz="2800" b="1" dirty="0" smtClean="0">
                <a:solidFill>
                  <a:srgbClr val="003399"/>
                </a:solidFill>
                <a:effectLst>
                  <a:outerShdw blurRad="38100" dist="38100" dir="2700000" algn="tl">
                    <a:srgbClr val="000000">
                      <a:alpha val="43137"/>
                    </a:srgbClr>
                  </a:outerShdw>
                </a:effectLst>
              </a:rPr>
              <a:t> Ch. </a:t>
            </a:r>
            <a:r>
              <a:rPr lang="ro-RO" sz="2800" b="1" dirty="0" smtClean="0">
                <a:solidFill>
                  <a:srgbClr val="003399"/>
                </a:solidFill>
                <a:effectLst>
                  <a:outerShdw blurRad="38100" dist="38100" dir="2700000" algn="tl">
                    <a:srgbClr val="000000">
                      <a:alpha val="43137"/>
                    </a:srgbClr>
                  </a:outerShdw>
                </a:effectLst>
              </a:rPr>
              <a:t>2.4</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1309318"/>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26</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26</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26</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lgn="just">
              <a:buNone/>
            </a:pPr>
            <a:r>
              <a:rPr lang="en-US" sz="2400" b="1" noProof="0" dirty="0" smtClean="0">
                <a:solidFill>
                  <a:srgbClr val="003399"/>
                </a:solidFill>
              </a:rPr>
              <a:t>2. General requirements applicable to dangerous goods training programme</a:t>
            </a:r>
          </a:p>
          <a:p>
            <a:pPr marL="457200" indent="-457200" algn="just">
              <a:buFont typeface="+mj-lt"/>
              <a:buAutoNum type="alphaLcParenR"/>
            </a:pPr>
            <a:r>
              <a:rPr lang="en-US" sz="2400" noProof="0" dirty="0" smtClean="0"/>
              <a:t>Statement on the need initial and recurrent training of all staff involved in direct or indirect activities of transport of dangerous goods;</a:t>
            </a:r>
          </a:p>
          <a:p>
            <a:pPr marL="457200" indent="-457200" algn="just">
              <a:buFont typeface="+mj-lt"/>
              <a:buAutoNum type="alphaLcParenR"/>
            </a:pPr>
            <a:r>
              <a:rPr lang="en-US" sz="2400" noProof="0" dirty="0" smtClean="0"/>
              <a:t>Specifying the validity of courses and where new training can take place;</a:t>
            </a:r>
          </a:p>
          <a:p>
            <a:pPr marL="457200" indent="-457200" algn="just">
              <a:buFont typeface="+mj-lt"/>
              <a:buAutoNum type="alphaLcParenR"/>
            </a:pPr>
            <a:r>
              <a:rPr lang="en-US" sz="2400" noProof="0" dirty="0" smtClean="0"/>
              <a:t>The records of training must be retained by the employer for a minimum period of 36 months;</a:t>
            </a:r>
          </a:p>
          <a:p>
            <a:pPr marL="457200" indent="-457200" algn="just">
              <a:buFont typeface="+mj-lt"/>
              <a:buAutoNum type="alphaLcParenR"/>
            </a:pPr>
            <a:r>
              <a:rPr lang="en-US" sz="2400" noProof="0" dirty="0" smtClean="0"/>
              <a:t>Records must be made available upon request to the employee or the appropriate national authority.</a:t>
            </a:r>
            <a:endParaRPr lang="en-US" sz="2400" noProof="0" dirty="0"/>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OM-D</a:t>
            </a:r>
            <a:r>
              <a:rPr lang="en-US" sz="2800" b="1" dirty="0" smtClean="0">
                <a:solidFill>
                  <a:srgbClr val="003399"/>
                </a:solidFill>
                <a:effectLst>
                  <a:outerShdw blurRad="38100" dist="38100" dir="2700000" algn="tl">
                    <a:srgbClr val="000000">
                      <a:alpha val="43137"/>
                    </a:srgbClr>
                  </a:outerShdw>
                </a:effectLst>
              </a:rPr>
              <a:t> Ch. </a:t>
            </a:r>
            <a:r>
              <a:rPr lang="ro-RO" sz="2800" b="1" dirty="0" smtClean="0">
                <a:solidFill>
                  <a:srgbClr val="003399"/>
                </a:solidFill>
                <a:effectLst>
                  <a:outerShdw blurRad="38100" dist="38100" dir="2700000" algn="tl">
                    <a:srgbClr val="000000">
                      <a:alpha val="43137"/>
                    </a:srgbClr>
                  </a:outerShdw>
                </a:effectLst>
              </a:rPr>
              <a:t>2.4</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42080317"/>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27</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27</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27</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3. Dangerous goods training syllabus</a:t>
            </a:r>
          </a:p>
          <a:p>
            <a:pPr marL="457200" indent="-457200">
              <a:buFont typeface="+mj-lt"/>
              <a:buAutoNum type="alphaLcParenR"/>
            </a:pPr>
            <a:r>
              <a:rPr lang="en-US" sz="2000" noProof="0" dirty="0" smtClean="0"/>
              <a:t>The areas to be covered for various categories of personnel must be listed in a table; the depth of training required for each area is dependent on the responsibilities of the individuals and varies from a general appreciation to in-depth knowledge so that decisions can be taken.</a:t>
            </a:r>
          </a:p>
          <a:p>
            <a:pPr marL="457200" indent="-457200">
              <a:buFont typeface="+mj-lt"/>
              <a:buAutoNum type="alphaLcParenR"/>
            </a:pPr>
            <a:r>
              <a:rPr lang="en-US" sz="2000" noProof="0" dirty="0" smtClean="0"/>
              <a:t>Syllabus should be presented for all categories of staff with responsibility as outlined in Chapter 9 of OM-A</a:t>
            </a:r>
          </a:p>
          <a:p>
            <a:pPr marL="457200" indent="-457200">
              <a:buFont typeface="+mj-lt"/>
              <a:buAutoNum type="alphaLcParenR"/>
            </a:pPr>
            <a:r>
              <a:rPr lang="en-US" sz="2000" noProof="0" dirty="0" smtClean="0"/>
              <a:t>If a staff category is not clearly defined in accordance with ICAO Doc 9284 and IATA-DGR will choose a predefined Cat personnel category so that it covers the duties of staff concerned.</a:t>
            </a:r>
            <a:endParaRPr lang="en-US" sz="2000" noProof="0" dirty="0"/>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OM-D</a:t>
            </a:r>
            <a:r>
              <a:rPr lang="en-US" sz="2800" b="1" dirty="0" smtClean="0">
                <a:solidFill>
                  <a:srgbClr val="003399"/>
                </a:solidFill>
                <a:effectLst>
                  <a:outerShdw blurRad="38100" dist="38100" dir="2700000" algn="tl">
                    <a:srgbClr val="000000">
                      <a:alpha val="43137"/>
                    </a:srgbClr>
                  </a:outerShdw>
                </a:effectLst>
              </a:rPr>
              <a:t> Ch. </a:t>
            </a:r>
            <a:r>
              <a:rPr lang="ro-RO" sz="2800" b="1" dirty="0" smtClean="0">
                <a:solidFill>
                  <a:srgbClr val="003399"/>
                </a:solidFill>
                <a:effectLst>
                  <a:outerShdw blurRad="38100" dist="38100" dir="2700000" algn="tl">
                    <a:srgbClr val="000000">
                      <a:alpha val="43137"/>
                    </a:srgbClr>
                  </a:outerShdw>
                </a:effectLst>
              </a:rPr>
              <a:t>2.4</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99691981"/>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28</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28</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28</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4. Instructor qualifications</a:t>
            </a:r>
          </a:p>
          <a:p>
            <a:pPr marL="457200" indent="-457200" algn="just">
              <a:buFont typeface="+mj-lt"/>
              <a:buAutoNum type="alphaLcParenR"/>
            </a:pPr>
            <a:r>
              <a:rPr lang="en-US" sz="1800" noProof="0" dirty="0" smtClean="0"/>
              <a:t>Instructors of initial and recurrent dangerous goods training programme must have adequate instructional skills and have successfully completed a dangerous goods training programme in the applicable category, or Category 6, prior to delivering such a dangerous goods training programme.</a:t>
            </a:r>
          </a:p>
          <a:p>
            <a:pPr marL="457200" indent="-457200" algn="just">
              <a:buFont typeface="+mj-lt"/>
              <a:buAutoNum type="alphaLcParenR"/>
            </a:pPr>
            <a:r>
              <a:rPr lang="en-US" sz="1800" noProof="0" dirty="0" smtClean="0"/>
              <a:t>Instructors delivering initial and recurrent dangerous goods training programme must at least every 24 months deliver such courses, or in the absence of this attend recurrent training.</a:t>
            </a:r>
          </a:p>
          <a:p>
            <a:pPr marL="457200" indent="-457200" algn="just">
              <a:buFont typeface="+mj-lt"/>
              <a:buAutoNum type="alphaLcParenR"/>
            </a:pPr>
            <a:r>
              <a:rPr lang="en-US" sz="1800" noProof="0" dirty="0" smtClean="0"/>
              <a:t>The above information does not apply to the exclusive use of Computer-Based Training (CBT) and other self-study materials for the delivery of dangerous goods training, i.e. where none of the training is delivered in person. There must, however, exist adequate means to ensure that persons creating and maintaining self-study training materials are competent and their knowledge of the transport of dangerous goods by air remains current.</a:t>
            </a:r>
          </a:p>
          <a:p>
            <a:pPr marL="0" indent="0">
              <a:buNone/>
            </a:pPr>
            <a:endParaRPr lang="en-US" sz="2400" b="1" noProof="0" dirty="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OM-D</a:t>
            </a:r>
            <a:r>
              <a:rPr lang="en-US" sz="2800" b="1" dirty="0" smtClean="0">
                <a:solidFill>
                  <a:srgbClr val="003399"/>
                </a:solidFill>
                <a:effectLst>
                  <a:outerShdw blurRad="38100" dist="38100" dir="2700000" algn="tl">
                    <a:srgbClr val="000000">
                      <a:alpha val="43137"/>
                    </a:srgbClr>
                  </a:outerShdw>
                </a:effectLst>
              </a:rPr>
              <a:t> Ch. </a:t>
            </a:r>
            <a:r>
              <a:rPr lang="ro-RO" sz="2800" b="1" dirty="0" smtClean="0">
                <a:solidFill>
                  <a:srgbClr val="003399"/>
                </a:solidFill>
                <a:effectLst>
                  <a:outerShdw blurRad="38100" dist="38100" dir="2700000" algn="tl">
                    <a:srgbClr val="000000">
                      <a:alpha val="43137"/>
                    </a:srgbClr>
                  </a:outerShdw>
                </a:effectLst>
              </a:rPr>
              <a:t>2.4</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6154001"/>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29</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29</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29</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5. Identification of training and testing materials</a:t>
            </a:r>
          </a:p>
          <a:p>
            <a:pPr marL="457200" indent="-457200">
              <a:buFont typeface="+mj-lt"/>
              <a:buAutoNum type="alphaLcParenR"/>
            </a:pPr>
            <a:r>
              <a:rPr lang="en-US" sz="2000" noProof="0" dirty="0" smtClean="0"/>
              <a:t>All kind of information and materials concerning training, initial or recurrent, for each personnel category</a:t>
            </a:r>
          </a:p>
          <a:p>
            <a:pPr marL="457200" indent="-457200">
              <a:buFont typeface="+mj-lt"/>
              <a:buAutoNum type="alphaLcParenR"/>
            </a:pPr>
            <a:r>
              <a:rPr lang="en-US" sz="2000" noProof="0" dirty="0" smtClean="0"/>
              <a:t>Examples of tests for all kind of courses.</a:t>
            </a:r>
            <a:endParaRPr lang="en-US" sz="2000" noProof="0" dirty="0"/>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OM-D</a:t>
            </a:r>
            <a:r>
              <a:rPr lang="en-US" sz="2800" b="1" dirty="0" smtClean="0">
                <a:solidFill>
                  <a:srgbClr val="003399"/>
                </a:solidFill>
                <a:effectLst>
                  <a:outerShdw blurRad="38100" dist="38100" dir="2700000" algn="tl">
                    <a:srgbClr val="000000">
                      <a:alpha val="43137"/>
                    </a:srgbClr>
                  </a:outerShdw>
                </a:effectLst>
              </a:rPr>
              <a:t> Ch. </a:t>
            </a:r>
            <a:r>
              <a:rPr lang="ro-RO" sz="2800" b="1" dirty="0" smtClean="0">
                <a:solidFill>
                  <a:srgbClr val="003399"/>
                </a:solidFill>
                <a:effectLst>
                  <a:outerShdw blurRad="38100" dist="38100" dir="2700000" algn="tl">
                    <a:srgbClr val="000000">
                      <a:alpha val="43137"/>
                    </a:srgbClr>
                  </a:outerShdw>
                </a:effectLst>
              </a:rPr>
              <a:t>2.4</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5892413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3</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3</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3</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51437" y="1480582"/>
            <a:ext cx="8078200" cy="4612714"/>
          </a:xfrm>
        </p:spPr>
        <p:txBody>
          <a:bodyPr/>
          <a:lstStyle/>
          <a:p>
            <a:pPr marL="0" indent="0">
              <a:buNone/>
            </a:pPr>
            <a:r>
              <a:rPr lang="en-US" sz="2400" b="1" noProof="0" dirty="0" smtClean="0">
                <a:solidFill>
                  <a:srgbClr val="003399"/>
                </a:solidFill>
                <a:effectLst>
                  <a:outerShdw blurRad="38100" dist="38100" dir="2700000" algn="tl">
                    <a:srgbClr val="000000">
                      <a:alpha val="43137"/>
                    </a:srgbClr>
                  </a:outerShdw>
                </a:effectLst>
              </a:rPr>
              <a:t>Chapter 9:</a:t>
            </a:r>
          </a:p>
          <a:p>
            <a:pPr marL="0" indent="0">
              <a:buNone/>
            </a:pPr>
            <a:r>
              <a:rPr lang="en-US" sz="2400" b="1" noProof="0" dirty="0" smtClean="0"/>
              <a:t>9.2  </a:t>
            </a:r>
            <a:r>
              <a:rPr lang="en-US" sz="2400" b="1" u="sng" noProof="0" dirty="0" smtClean="0"/>
              <a:t>CONDITIONS UNDER WHICH WEAPONS, MUNITIONS OF WAR AND SPORTING WEAPONS MAY BE CARRIED</a:t>
            </a:r>
            <a:r>
              <a:rPr lang="en-US" sz="2400" b="1" noProof="0" dirty="0" smtClean="0">
                <a:solidFill>
                  <a:srgbClr val="003399"/>
                </a:solidFill>
              </a:rPr>
              <a:t> </a:t>
            </a:r>
          </a:p>
          <a:p>
            <a:pPr marL="457200" indent="-457200">
              <a:buFont typeface="+mj-lt"/>
              <a:buAutoNum type="arabicPeriod"/>
            </a:pPr>
            <a:r>
              <a:rPr lang="en-US" sz="2000" b="1" noProof="0" dirty="0" smtClean="0"/>
              <a:t>Transport of weapons of war and munitions of war</a:t>
            </a:r>
          </a:p>
          <a:p>
            <a:pPr marL="457200" indent="-457200">
              <a:buFont typeface="+mj-lt"/>
              <a:buAutoNum type="arabicPeriod"/>
            </a:pPr>
            <a:r>
              <a:rPr lang="en-US" sz="2000" b="1" noProof="0" dirty="0" smtClean="0"/>
              <a:t>Carriage of sporting weapons and sporting ammunition</a:t>
            </a:r>
          </a:p>
          <a:p>
            <a:pPr marL="0" indent="0">
              <a:buNone/>
            </a:pPr>
            <a:endParaRPr lang="en-US" sz="2000" b="1" noProof="0" dirty="0" smtClean="0"/>
          </a:p>
          <a:p>
            <a:pPr marL="0" indent="0">
              <a:buNone/>
            </a:pPr>
            <a:r>
              <a:rPr lang="en-US" sz="2400" b="1" noProof="0" dirty="0" smtClean="0">
                <a:solidFill>
                  <a:srgbClr val="003399"/>
                </a:solidFill>
                <a:effectLst>
                  <a:outerShdw blurRad="38100" dist="38100" dir="2700000" algn="tl">
                    <a:srgbClr val="000000">
                      <a:alpha val="43137"/>
                    </a:srgbClr>
                  </a:outerShdw>
                </a:effectLst>
              </a:rPr>
              <a:t>Chapter 11:</a:t>
            </a:r>
          </a:p>
          <a:p>
            <a:pPr marL="0" indent="0">
              <a:buNone/>
            </a:pPr>
            <a:r>
              <a:rPr lang="en-US" sz="2400" b="1" noProof="0" dirty="0" smtClean="0"/>
              <a:t>11.10  </a:t>
            </a:r>
            <a:r>
              <a:rPr lang="en-US" sz="2400" b="1" u="sng" noProof="0" dirty="0" smtClean="0"/>
              <a:t>Special Notification Requirements in the Event of an Accident or Occurrence </a:t>
            </a:r>
            <a:endParaRPr lang="en-US" sz="2400" b="1" u="sng" noProof="0" dirty="0"/>
          </a:p>
        </p:txBody>
      </p:sp>
      <p:sp>
        <p:nvSpPr>
          <p:cNvPr id="14" name="TextBox 13"/>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0477554"/>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634884B2-CA58-4195-98EF-673DDCBAAC64}" type="slidenum">
              <a:rPr lang="ro-RO" altLang="en-US" sz="1200">
                <a:latin typeface="Arial Black" panose="020B0A04020102020204" pitchFamily="34" charset="0"/>
              </a:rPr>
              <a:pPr algn="r" eaLnBrk="1" hangingPunct="1">
                <a:spcBef>
                  <a:spcPct val="0"/>
                </a:spcBef>
                <a:buClrTx/>
                <a:buSzTx/>
                <a:buFontTx/>
                <a:buNone/>
              </a:pPr>
              <a:t>30</a:t>
            </a:fld>
            <a:endParaRPr lang="ro-RO" altLang="en-US" sz="1200">
              <a:latin typeface="Arial Black" panose="020B0A04020102020204" pitchFamily="34" charset="0"/>
            </a:endParaRPr>
          </a:p>
        </p:txBody>
      </p:sp>
      <p:pic>
        <p:nvPicPr>
          <p:cNvPr id="31749" name="Picture 2" descr="http://www.observatorcultural.ro/userfiles/article/intrebari%20on%20line_012813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533400"/>
            <a:ext cx="46291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ChangeArrowheads="1"/>
          </p:cNvSpPr>
          <p:nvPr/>
        </p:nvSpPr>
        <p:spPr bwMode="auto">
          <a:xfrm>
            <a:off x="540321" y="3243173"/>
            <a:ext cx="25195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en-US" altLang="ro-RO" b="1" dirty="0" smtClean="0">
                <a:solidFill>
                  <a:srgbClr val="333399"/>
                </a:solidFill>
              </a:rPr>
              <a:t>Thanks</a:t>
            </a:r>
            <a:r>
              <a:rPr lang="ro-RO" altLang="ro-RO" b="1" dirty="0" smtClean="0">
                <a:solidFill>
                  <a:srgbClr val="333399"/>
                </a:solidFill>
              </a:rPr>
              <a:t>!</a:t>
            </a:r>
            <a:endParaRPr lang="ro-RO" altLang="ro-RO" b="1" dirty="0">
              <a:solidFill>
                <a:srgbClr val="333399"/>
              </a:solidFill>
            </a:endParaRPr>
          </a:p>
        </p:txBody>
      </p:sp>
      <p:sp>
        <p:nvSpPr>
          <p:cNvPr id="8"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Tree>
    <p:extLst>
      <p:ext uri="{BB962C8B-B14F-4D97-AF65-F5344CB8AC3E}">
        <p14:creationId xmlns:p14="http://schemas.microsoft.com/office/powerpoint/2010/main" val="46253417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4</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4</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4</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Chapter 2.4 Training syllabus for transport of dangerous goods</a:t>
            </a:r>
          </a:p>
          <a:p>
            <a:pPr marL="0" indent="0">
              <a:buNone/>
            </a:pPr>
            <a:endParaRPr lang="en-US" sz="2400" b="1" noProof="0" dirty="0" smtClean="0">
              <a:solidFill>
                <a:srgbClr val="003399"/>
              </a:solidFill>
            </a:endParaRPr>
          </a:p>
          <a:p>
            <a:pPr marL="457200" indent="-457200">
              <a:buFont typeface="+mj-lt"/>
              <a:buAutoNum type="arabicPeriod"/>
            </a:pPr>
            <a:r>
              <a:rPr lang="en-US" sz="2000" b="1" noProof="0" dirty="0" smtClean="0"/>
              <a:t>Approval of training programme</a:t>
            </a:r>
          </a:p>
          <a:p>
            <a:pPr marL="457200" indent="-457200">
              <a:buFont typeface="+mj-lt"/>
              <a:buAutoNum type="arabicPeriod"/>
            </a:pPr>
            <a:r>
              <a:rPr lang="en-US" sz="2000" b="1" noProof="0" dirty="0" smtClean="0"/>
              <a:t>General requirements applicable to dangerous goods training programme</a:t>
            </a:r>
          </a:p>
          <a:p>
            <a:pPr marL="457200" indent="-457200">
              <a:buFont typeface="+mj-lt"/>
              <a:buAutoNum type="arabicPeriod"/>
            </a:pPr>
            <a:r>
              <a:rPr lang="en-US" sz="2000" b="1" noProof="0" dirty="0" smtClean="0"/>
              <a:t>Dangerous goods training syllabus</a:t>
            </a:r>
          </a:p>
          <a:p>
            <a:pPr marL="457200" indent="-457200">
              <a:buFont typeface="+mj-lt"/>
              <a:buAutoNum type="arabicPeriod"/>
            </a:pPr>
            <a:r>
              <a:rPr lang="en-US" sz="2000" b="1" noProof="0" dirty="0" smtClean="0"/>
              <a:t>Instructor qualifications</a:t>
            </a:r>
          </a:p>
          <a:p>
            <a:pPr marL="457200" indent="-457200">
              <a:buFont typeface="+mj-lt"/>
              <a:buAutoNum type="arabicPeriod"/>
            </a:pPr>
            <a:r>
              <a:rPr lang="en-US" sz="2000" b="1" noProof="0" dirty="0" smtClean="0"/>
              <a:t>Identification of training and testing materials</a:t>
            </a:r>
          </a:p>
          <a:p>
            <a:pPr marL="0" indent="0">
              <a:buNone/>
            </a:pPr>
            <a:endParaRPr lang="en-US" sz="2000" b="1" noProof="0" dirty="0" smtClean="0"/>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D</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1640371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5</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5</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5</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1. General</a:t>
            </a:r>
          </a:p>
          <a:p>
            <a:pPr marL="0" indent="0">
              <a:buNone/>
            </a:pPr>
            <a:r>
              <a:rPr lang="en-US" sz="2000" noProof="0" dirty="0" smtClean="0"/>
              <a:t>Decision of operator to use the ICAO or IATA regulation</a:t>
            </a:r>
          </a:p>
          <a:p>
            <a:pPr marL="0" indent="0">
              <a:buNone/>
            </a:pPr>
            <a:endParaRPr lang="en-US" sz="2000" b="1" noProof="0" dirty="0" smtClean="0">
              <a:solidFill>
                <a:srgbClr val="003399"/>
              </a:solidFill>
            </a:endParaRPr>
          </a:p>
          <a:p>
            <a:pPr marL="0" indent="0">
              <a:buNone/>
            </a:pPr>
            <a:r>
              <a:rPr lang="en-US" sz="1800" b="1" i="1" noProof="0" dirty="0" smtClean="0">
                <a:solidFill>
                  <a:srgbClr val="003399"/>
                </a:solidFill>
              </a:rPr>
              <a:t>The text from this paragraph must make numerous references to the International Civil Aviation Organization’s Technical Instructions for the Safe Transport of Dangerous Goods by Air (Technical Instructions). Should the Operator have decided to use the IATA Dangerous Goods Regulations in lieu of the ICAO Technical Instructions, references to the ICAO Technical Instructions should be amended accordingly.</a:t>
            </a: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400646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6</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6</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6</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8"/>
            <a:ext cx="8078200" cy="4612714"/>
          </a:xfrm>
        </p:spPr>
        <p:txBody>
          <a:bodyPr/>
          <a:lstStyle/>
          <a:p>
            <a:pPr marL="0" indent="0">
              <a:buNone/>
            </a:pPr>
            <a:r>
              <a:rPr lang="en-US" sz="2400" b="1" noProof="0" dirty="0" smtClean="0">
                <a:solidFill>
                  <a:srgbClr val="003399"/>
                </a:solidFill>
              </a:rPr>
              <a:t>2. Policy on the Transport of Dangerous Goods</a:t>
            </a:r>
          </a:p>
          <a:p>
            <a:pPr marL="457200" indent="-457200">
              <a:buFont typeface="+mj-lt"/>
              <a:buAutoNum type="alphaLcParenR"/>
            </a:pPr>
            <a:r>
              <a:rPr lang="en-US" sz="2000" noProof="0" dirty="0" smtClean="0"/>
              <a:t>Approval for the Transport of Dangerous Goods (</a:t>
            </a:r>
            <a:r>
              <a:rPr lang="en-US" sz="2000" b="1" noProof="0" dirty="0" smtClean="0">
                <a:solidFill>
                  <a:srgbClr val="FF0000"/>
                </a:solidFill>
              </a:rPr>
              <a:t>CAT.GEN.MPA.200, SPA.DG.105</a:t>
            </a:r>
            <a:r>
              <a:rPr lang="en-US" sz="2000" noProof="0" dirty="0" smtClean="0"/>
              <a:t>)</a:t>
            </a:r>
            <a:endParaRPr lang="ro-RO" sz="2000" noProof="0" dirty="0" smtClean="0"/>
          </a:p>
          <a:p>
            <a:pPr marL="0" indent="0">
              <a:buNone/>
            </a:pPr>
            <a:endParaRPr lang="en-US" sz="2000" noProof="0" dirty="0" smtClean="0"/>
          </a:p>
          <a:p>
            <a:pPr marL="857250" lvl="1" indent="-457200">
              <a:spcAft>
                <a:spcPts val="1200"/>
              </a:spcAft>
              <a:buFont typeface="+mj-lt"/>
              <a:buAutoNum type="romanLcPeriod"/>
            </a:pPr>
            <a:r>
              <a:rPr lang="en-US" sz="1800" noProof="0" dirty="0" smtClean="0"/>
              <a:t>General information;</a:t>
            </a:r>
          </a:p>
          <a:p>
            <a:pPr marL="857250" lvl="1" indent="-457200">
              <a:spcAft>
                <a:spcPts val="1200"/>
              </a:spcAft>
              <a:buFont typeface="+mj-lt"/>
              <a:buAutoNum type="romanLcPeriod"/>
            </a:pPr>
            <a:r>
              <a:rPr lang="en-US" sz="1800" noProof="0" dirty="0" smtClean="0"/>
              <a:t>Declaration of operator if it holds, or not, an approval for the transport of dangerous goods by air;</a:t>
            </a:r>
          </a:p>
          <a:p>
            <a:pPr marL="0" indent="0">
              <a:buNone/>
            </a:pPr>
            <a:endParaRPr lang="en-US" sz="2000" b="1" noProof="0" dirty="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3264029"/>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7</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7</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7</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395536" y="1443318"/>
            <a:ext cx="8424936" cy="4938432"/>
          </a:xfrm>
        </p:spPr>
        <p:txBody>
          <a:bodyPr/>
          <a:lstStyle/>
          <a:p>
            <a:pPr marL="0" indent="0">
              <a:buNone/>
            </a:pPr>
            <a:r>
              <a:rPr lang="en-US" sz="2400" b="1" noProof="0" dirty="0" smtClean="0">
                <a:solidFill>
                  <a:srgbClr val="003399"/>
                </a:solidFill>
              </a:rPr>
              <a:t>3. Limitation</a:t>
            </a:r>
          </a:p>
          <a:p>
            <a:pPr marL="0" indent="0">
              <a:buNone/>
            </a:pPr>
            <a:r>
              <a:rPr lang="ro-RO" sz="2000" dirty="0"/>
              <a:t> </a:t>
            </a:r>
            <a:r>
              <a:rPr lang="ro-RO" sz="2000" dirty="0" smtClean="0"/>
              <a:t>    a) </a:t>
            </a:r>
            <a:r>
              <a:rPr lang="en-US" sz="2000" b="1" noProof="0" dirty="0" smtClean="0"/>
              <a:t>General Exceptions </a:t>
            </a:r>
            <a:r>
              <a:rPr lang="en-US" sz="2000" noProof="0" dirty="0" smtClean="0"/>
              <a:t>  </a:t>
            </a:r>
          </a:p>
          <a:p>
            <a:pPr marL="857250" lvl="1" indent="-457200">
              <a:spcAft>
                <a:spcPts val="600"/>
              </a:spcAft>
              <a:buFont typeface="+mj-lt"/>
              <a:buAutoNum type="romanLcPeriod"/>
            </a:pPr>
            <a:r>
              <a:rPr lang="en-US" sz="1600" noProof="0" dirty="0" smtClean="0"/>
              <a:t>Airworthiness and Operational Items (</a:t>
            </a:r>
            <a:r>
              <a:rPr lang="en-US" sz="1600" noProof="0" dirty="0" smtClean="0">
                <a:solidFill>
                  <a:srgbClr val="FF0000"/>
                </a:solidFill>
              </a:rPr>
              <a:t>CAT.GEN.MPA.200 (b)(1)</a:t>
            </a:r>
            <a:r>
              <a:rPr lang="en-US" sz="1600" noProof="0" dirty="0" smtClean="0"/>
              <a:t>);</a:t>
            </a:r>
            <a:endParaRPr lang="en-US" sz="1600" b="1" noProof="0" dirty="0" smtClean="0">
              <a:latin typeface="Calibri" panose="020F0502020204030204" pitchFamily="34" charset="0"/>
              <a:ea typeface="Calibri" panose="020F0502020204030204" pitchFamily="34" charset="0"/>
              <a:cs typeface="Times New Roman" panose="02020603050405020304" pitchFamily="18" charset="0"/>
            </a:endParaRPr>
          </a:p>
          <a:p>
            <a:pPr marL="857250" lvl="1" indent="-457200">
              <a:spcAft>
                <a:spcPts val="600"/>
              </a:spcAft>
              <a:buFont typeface="+mj-lt"/>
              <a:buAutoNum type="romanLcPeriod"/>
            </a:pPr>
            <a:r>
              <a:rPr lang="en-US" sz="1600" noProof="0" dirty="0" smtClean="0"/>
              <a:t>Veterinary Aid (</a:t>
            </a:r>
            <a:r>
              <a:rPr lang="en-US" sz="1600" noProof="0" dirty="0" smtClean="0">
                <a:solidFill>
                  <a:srgbClr val="FF0000"/>
                </a:solidFill>
              </a:rPr>
              <a:t>CAT.GEN.MPA.200 (b)(1)</a:t>
            </a:r>
            <a:r>
              <a:rPr lang="en-US" sz="1600" noProof="0" dirty="0" smtClean="0"/>
              <a:t>);</a:t>
            </a:r>
            <a:endParaRPr lang="en-US" sz="1600" b="1" noProof="0" dirty="0" smtClean="0">
              <a:latin typeface="Calibri" panose="020F0502020204030204" pitchFamily="34" charset="0"/>
              <a:ea typeface="Calibri" panose="020F0502020204030204" pitchFamily="34" charset="0"/>
              <a:cs typeface="Times New Roman" panose="02020603050405020304" pitchFamily="18" charset="0"/>
            </a:endParaRPr>
          </a:p>
          <a:p>
            <a:pPr marL="857250" lvl="1" indent="-457200">
              <a:spcAft>
                <a:spcPts val="600"/>
              </a:spcAft>
              <a:buFont typeface="+mj-lt"/>
              <a:buAutoNum type="romanLcPeriod"/>
            </a:pPr>
            <a:r>
              <a:rPr lang="en-US" sz="1600" noProof="0" dirty="0" smtClean="0"/>
              <a:t>Medical Aid for a Patient (</a:t>
            </a:r>
            <a:r>
              <a:rPr lang="en-US" sz="1600" noProof="0" dirty="0" smtClean="0">
                <a:solidFill>
                  <a:srgbClr val="FF0000"/>
                </a:solidFill>
              </a:rPr>
              <a:t>CAT.GEN.MPA.200 (b)(1)</a:t>
            </a:r>
            <a:r>
              <a:rPr lang="en-US" sz="1600" noProof="0" dirty="0" smtClean="0"/>
              <a:t>);</a:t>
            </a:r>
            <a:endParaRPr lang="en-US" sz="1600" b="1" noProof="0" dirty="0" smtClean="0">
              <a:latin typeface="Calibri" panose="020F0502020204030204" pitchFamily="34" charset="0"/>
              <a:ea typeface="Calibri" panose="020F0502020204030204" pitchFamily="34" charset="0"/>
              <a:cs typeface="Times New Roman" panose="02020603050405020304" pitchFamily="18" charset="0"/>
            </a:endParaRPr>
          </a:p>
          <a:p>
            <a:pPr marL="857250" lvl="1" indent="-457200">
              <a:spcAft>
                <a:spcPts val="600"/>
              </a:spcAft>
              <a:buFont typeface="+mj-lt"/>
              <a:buAutoNum type="romanLcPeriod"/>
            </a:pPr>
            <a:r>
              <a:rPr lang="en-US" sz="1600" noProof="0" dirty="0" smtClean="0"/>
              <a:t>Excess baggage being sent as cargo;</a:t>
            </a:r>
            <a:endParaRPr lang="en-US" sz="1600" b="1" noProof="0" dirty="0" smtClean="0">
              <a:latin typeface="Calibri" panose="020F0502020204030204" pitchFamily="34" charset="0"/>
              <a:ea typeface="Calibri" panose="020F0502020204030204" pitchFamily="34" charset="0"/>
              <a:cs typeface="Times New Roman" panose="02020603050405020304" pitchFamily="18" charset="0"/>
            </a:endParaRPr>
          </a:p>
          <a:p>
            <a:pPr marL="857250" lvl="1" indent="-457200">
              <a:spcAft>
                <a:spcPts val="600"/>
              </a:spcAft>
              <a:buFont typeface="+mj-lt"/>
              <a:buAutoNum type="romanLcPeriod"/>
            </a:pPr>
            <a:r>
              <a:rPr lang="en-US" sz="1600" noProof="0" dirty="0" smtClean="0"/>
              <a:t>Items That May Be Carried by Passengers and Crew (</a:t>
            </a:r>
            <a:r>
              <a:rPr lang="en-US" sz="1600" noProof="0" dirty="0" smtClean="0">
                <a:solidFill>
                  <a:srgbClr val="FF0000"/>
                </a:solidFill>
              </a:rPr>
              <a:t>CAT.GEN.MPA.200 (b)(2)</a:t>
            </a:r>
            <a:r>
              <a:rPr lang="en-US" sz="1600" noProof="0" dirty="0" smtClean="0"/>
              <a:t>).</a:t>
            </a:r>
          </a:p>
          <a:p>
            <a:pPr marL="0" indent="0">
              <a:buNone/>
            </a:pPr>
            <a:endParaRPr lang="en-US" sz="2000" b="1" noProof="0" dirty="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5580789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8</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8</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8</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7"/>
            <a:ext cx="8078200" cy="4938433"/>
          </a:xfrm>
        </p:spPr>
        <p:txBody>
          <a:bodyPr/>
          <a:lstStyle/>
          <a:p>
            <a:pPr marL="0" indent="0">
              <a:buNone/>
            </a:pPr>
            <a:r>
              <a:rPr lang="en-US" sz="1800" b="1" noProof="0" dirty="0" smtClean="0">
                <a:solidFill>
                  <a:srgbClr val="003399"/>
                </a:solidFill>
              </a:rPr>
              <a:t>3. </a:t>
            </a:r>
            <a:r>
              <a:rPr lang="ro-RO" sz="1800" b="1" noProof="0" dirty="0" smtClean="0">
                <a:solidFill>
                  <a:srgbClr val="003399"/>
                </a:solidFill>
              </a:rPr>
              <a:t>a) i</a:t>
            </a:r>
            <a:r>
              <a:rPr lang="en-US" sz="1800" b="1" dirty="0">
                <a:solidFill>
                  <a:srgbClr val="003399"/>
                </a:solidFill>
              </a:rPr>
              <a:t>) Airworthiness and Operational Items </a:t>
            </a:r>
            <a:r>
              <a:rPr lang="en-US" sz="1400" i="1" noProof="0" dirty="0" smtClean="0"/>
              <a:t>	</a:t>
            </a:r>
            <a:endParaRPr lang="ro-RO" sz="1400" i="1" noProof="0" dirty="0" smtClean="0"/>
          </a:p>
          <a:p>
            <a:pPr marL="400050" lvl="1" indent="0">
              <a:buNone/>
            </a:pPr>
            <a:r>
              <a:rPr lang="en-US" sz="1600" i="1" dirty="0"/>
              <a:t>An approval is not required for dangerous goods which are required to be aboard the aircraft such as:</a:t>
            </a:r>
          </a:p>
          <a:p>
            <a:pPr marL="400050" lvl="1" indent="0">
              <a:buNone/>
            </a:pPr>
            <a:r>
              <a:rPr lang="en-US" sz="1600" i="1" dirty="0"/>
              <a:t>a</a:t>
            </a:r>
            <a:r>
              <a:rPr lang="en-US" sz="1600" i="1" dirty="0" smtClean="0"/>
              <a:t>)</a:t>
            </a:r>
            <a:r>
              <a:rPr lang="ro-RO" sz="1600" i="1" dirty="0" smtClean="0"/>
              <a:t> </a:t>
            </a:r>
            <a:r>
              <a:rPr lang="en-US" sz="1600" i="1" dirty="0" smtClean="0"/>
              <a:t>items </a:t>
            </a:r>
            <a:r>
              <a:rPr lang="en-US" sz="1600" i="1" dirty="0"/>
              <a:t>for airworthiness or operating reasons or for the health of passengers or </a:t>
            </a:r>
            <a:r>
              <a:rPr lang="en-US" sz="1600" i="1" dirty="0" smtClean="0"/>
              <a:t>crew;</a:t>
            </a:r>
            <a:endParaRPr lang="en-US" sz="1600" i="1" dirty="0"/>
          </a:p>
          <a:p>
            <a:pPr marL="400050" lvl="1" indent="0">
              <a:buNone/>
            </a:pPr>
            <a:r>
              <a:rPr lang="en-US" sz="1600" i="1" dirty="0"/>
              <a:t>b</a:t>
            </a:r>
            <a:r>
              <a:rPr lang="en-US" sz="1600" i="1" dirty="0" smtClean="0"/>
              <a:t>)</a:t>
            </a:r>
            <a:r>
              <a:rPr lang="ro-RO" sz="1600" i="1" dirty="0" smtClean="0"/>
              <a:t> </a:t>
            </a:r>
            <a:r>
              <a:rPr lang="en-US" sz="1600" i="1" dirty="0" smtClean="0"/>
              <a:t>aerosols</a:t>
            </a:r>
            <a:r>
              <a:rPr lang="en-US" sz="1600" i="1" dirty="0"/>
              <a:t>, alcoholic beverages, perfumes, colognes, liquefied gas lighters and portable electronic devices containing lithium metal or lithium ion cells or batteries </a:t>
            </a:r>
            <a:r>
              <a:rPr lang="en-US" sz="1600" i="1" dirty="0" smtClean="0"/>
              <a:t>carried </a:t>
            </a:r>
            <a:r>
              <a:rPr lang="en-US" sz="1600" i="1" dirty="0"/>
              <a:t>aboard an aircraft by the operator for use or sale on the aircraft during the flight or series of flights, but excluding non-refillable gas lighters and those lighters liable to leak when exposed to reduced pressure; and</a:t>
            </a:r>
          </a:p>
          <a:p>
            <a:pPr marL="400050" lvl="1" indent="0">
              <a:buNone/>
            </a:pPr>
            <a:r>
              <a:rPr lang="en-US" sz="1600" i="1" dirty="0"/>
              <a:t>c)	dry ice intended for use in food and beverage service aboard the aircraft; and</a:t>
            </a:r>
          </a:p>
          <a:p>
            <a:pPr marL="400050" lvl="1" indent="0">
              <a:buNone/>
            </a:pPr>
            <a:r>
              <a:rPr lang="en-US" sz="1600" i="1" dirty="0"/>
              <a:t>d)	electronic devices such as electronic flight bags, personal entertainment devices, credit card readers, containing lithium metal or lithium ion cells or batteries and spare lithium batteries for such devices carried aboard an aircraft by the operator for use on the aircraft during the flight or series of flights, provided that the batteries meet the provisions applicable to the carriage of portable electronic devices containing lithium or lithium ion cells or batteries by </a:t>
            </a:r>
            <a:r>
              <a:rPr lang="en-US" sz="1600" i="1" dirty="0" smtClean="0"/>
              <a:t>passengers. </a:t>
            </a:r>
            <a:r>
              <a:rPr lang="en-US" sz="1600" i="1" dirty="0"/>
              <a:t>Spare lithium batteries must be individually protected so as to prevent short circuits when not in use.</a:t>
            </a:r>
          </a:p>
          <a:p>
            <a:pPr marL="400050" lvl="1" indent="0">
              <a:buNone/>
            </a:pPr>
            <a:r>
              <a:rPr lang="en-US" sz="1600" i="1" dirty="0" smtClean="0"/>
              <a:t>.</a:t>
            </a:r>
            <a:endParaRPr lang="en-US" sz="1600" i="1" dirty="0"/>
          </a:p>
          <a:p>
            <a:pPr marL="0" indent="0">
              <a:buNone/>
            </a:pPr>
            <a:endParaRPr lang="en-US" sz="1600" i="1" noProof="0" dirty="0" smtClean="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71540138"/>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3"/>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fld id="{5F8A1A89-6865-418E-AC73-6EF506623D45}" type="slidenum">
              <a:rPr lang="ro-RO" altLang="ro-RO" sz="1200" smtClean="0">
                <a:latin typeface="Arial Black" pitchFamily="34" charset="0"/>
              </a:rPr>
              <a:pPr eaLnBrk="1" hangingPunct="1">
                <a:spcBef>
                  <a:spcPct val="0"/>
                </a:spcBef>
                <a:buClrTx/>
                <a:buSzTx/>
                <a:buFontTx/>
                <a:buNone/>
              </a:pPr>
              <a:t>9</a:t>
            </a:fld>
            <a:endParaRPr lang="ro-RO" altLang="ro-RO" sz="1200" smtClean="0">
              <a:latin typeface="Arial Black" pitchFamily="34" charset="0"/>
            </a:endParaRPr>
          </a:p>
        </p:txBody>
      </p:sp>
      <p:sp>
        <p:nvSpPr>
          <p:cNvPr id="46083" name="Rectangle 3"/>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A4F4A11E-7519-4C70-A8E0-DF46ECBFDEEF}" type="slidenum">
              <a:rPr lang="ro-RO" altLang="ro-RO" sz="1200">
                <a:latin typeface="Arial Black" pitchFamily="34" charset="0"/>
              </a:rPr>
              <a:pPr algn="r" eaLnBrk="1" hangingPunct="1">
                <a:spcBef>
                  <a:spcPct val="0"/>
                </a:spcBef>
                <a:buClrTx/>
                <a:buSzTx/>
                <a:buFontTx/>
                <a:buNone/>
              </a:pPr>
              <a:t>9</a:t>
            </a:fld>
            <a:endParaRPr lang="ro-RO" altLang="ro-RO" sz="1200">
              <a:latin typeface="Arial Black" pitchFamily="34" charset="0"/>
            </a:endParaRPr>
          </a:p>
        </p:txBody>
      </p:sp>
      <p:sp>
        <p:nvSpPr>
          <p:cNvPr id="46084"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r" eaLnBrk="1" hangingPunct="1">
              <a:spcBef>
                <a:spcPct val="0"/>
              </a:spcBef>
              <a:buClrTx/>
              <a:buSzTx/>
              <a:buFontTx/>
              <a:buNone/>
            </a:pPr>
            <a:fld id="{70554848-438A-42D7-B6E0-1D94C4732B26}" type="slidenum">
              <a:rPr lang="ro-RO" altLang="ro-RO" sz="1200">
                <a:latin typeface="Arial Black" pitchFamily="34" charset="0"/>
              </a:rPr>
              <a:pPr algn="r" eaLnBrk="1" hangingPunct="1">
                <a:spcBef>
                  <a:spcPct val="0"/>
                </a:spcBef>
                <a:buClrTx/>
                <a:buSzTx/>
                <a:buFontTx/>
                <a:buNone/>
              </a:pPr>
              <a:t>9</a:t>
            </a:fld>
            <a:endParaRPr lang="ro-RO" altLang="ro-RO" sz="1200">
              <a:latin typeface="Arial Black" pitchFamily="34" charset="0"/>
            </a:endParaRPr>
          </a:p>
        </p:txBody>
      </p:sp>
      <p:pic>
        <p:nvPicPr>
          <p:cNvPr id="4608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5275" y="188913"/>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Rectangle 3"/>
          <p:cNvSpPr>
            <a:spLocks noChangeArrowheads="1"/>
          </p:cNvSpPr>
          <p:nvPr/>
        </p:nvSpPr>
        <p:spPr bwMode="auto">
          <a:xfrm>
            <a:off x="468313" y="474663"/>
            <a:ext cx="61214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800" dirty="0">
                <a:solidFill>
                  <a:srgbClr val="333399"/>
                </a:solidFill>
              </a:rPr>
              <a:t>ROMANIAN CIVIL AERONAUTICAL  AUTHORITY</a:t>
            </a:r>
          </a:p>
        </p:txBody>
      </p:sp>
      <p:sp>
        <p:nvSpPr>
          <p:cNvPr id="46087" name="Rectangle 4"/>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46088" name="Rectangle 5"/>
          <p:cNvSpPr>
            <a:spLocks noChangeArrowheads="1"/>
          </p:cNvSpPr>
          <p:nvPr/>
        </p:nvSpPr>
        <p:spPr bwMode="auto">
          <a:xfrm>
            <a:off x="4381500" y="3170238"/>
            <a:ext cx="385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eaLnBrk="1" hangingPunct="1"/>
            <a:endParaRPr lang="en-US" altLang="ro-RO" sz="2800"/>
          </a:p>
        </p:txBody>
      </p:sp>
      <p:sp>
        <p:nvSpPr>
          <p:cNvPr id="11" name="Text Box 9"/>
          <p:cNvSpPr txBox="1">
            <a:spLocks noChangeArrowheads="1"/>
          </p:cNvSpPr>
          <p:nvPr/>
        </p:nvSpPr>
        <p:spPr bwMode="auto">
          <a:xfrm>
            <a:off x="1472879" y="638175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cs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cs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cs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cs typeface="Arial" charset="0"/>
              </a:defRPr>
            </a:lvl9pPr>
          </a:lstStyle>
          <a:p>
            <a:pPr algn="ctr" eaLnBrk="1" hangingPunct="1">
              <a:spcBef>
                <a:spcPct val="0"/>
              </a:spcBef>
              <a:buClrTx/>
              <a:buSzTx/>
              <a:buFontTx/>
              <a:buNone/>
            </a:pPr>
            <a:r>
              <a:rPr lang="ro-RO" altLang="ro-RO" sz="1200" dirty="0" smtClean="0"/>
              <a:t>27 iunie 2018</a:t>
            </a:r>
            <a:endParaRPr lang="ro-RO" altLang="ro-RO" sz="1200" dirty="0"/>
          </a:p>
        </p:txBody>
      </p:sp>
      <p:sp>
        <p:nvSpPr>
          <p:cNvPr id="2" name="Content Placeholder 1"/>
          <p:cNvSpPr>
            <a:spLocks noGrp="1"/>
          </p:cNvSpPr>
          <p:nvPr>
            <p:ph idx="1"/>
          </p:nvPr>
        </p:nvSpPr>
        <p:spPr>
          <a:xfrm>
            <a:off x="474761" y="1443317"/>
            <a:ext cx="8078200" cy="4757457"/>
          </a:xfrm>
        </p:spPr>
        <p:txBody>
          <a:bodyPr/>
          <a:lstStyle/>
          <a:p>
            <a:pPr marL="0" indent="0">
              <a:buNone/>
            </a:pPr>
            <a:r>
              <a:rPr lang="en-US" sz="1800" b="1" noProof="0" dirty="0" smtClean="0">
                <a:solidFill>
                  <a:srgbClr val="003399"/>
                </a:solidFill>
              </a:rPr>
              <a:t>3. </a:t>
            </a:r>
            <a:r>
              <a:rPr lang="ro-RO" sz="1800" b="1" noProof="0" dirty="0" smtClean="0">
                <a:solidFill>
                  <a:srgbClr val="003399"/>
                </a:solidFill>
              </a:rPr>
              <a:t>a) ii</a:t>
            </a:r>
            <a:r>
              <a:rPr lang="en-US" sz="1800" b="1" dirty="0">
                <a:solidFill>
                  <a:srgbClr val="003399"/>
                </a:solidFill>
              </a:rPr>
              <a:t>) Veterinary Aid  </a:t>
            </a:r>
            <a:r>
              <a:rPr lang="en-US" sz="1400" i="1" noProof="0" dirty="0" smtClean="0"/>
              <a:t>	</a:t>
            </a:r>
            <a:endParaRPr lang="ro-RO" sz="1400" i="1" noProof="0" dirty="0" smtClean="0"/>
          </a:p>
          <a:p>
            <a:pPr marL="0" indent="0">
              <a:buNone/>
            </a:pPr>
            <a:endParaRPr lang="ro-RO" sz="1400" i="1" noProof="0" dirty="0" smtClean="0"/>
          </a:p>
          <a:p>
            <a:pPr marL="400050" lvl="1" indent="0">
              <a:buNone/>
            </a:pPr>
            <a:r>
              <a:rPr lang="en-US" sz="1600" i="1" dirty="0"/>
              <a:t>An approval is not required for dangerous goods which are carried for use in flight as veterinary aid or as a humane killer for an animal. Such dangerous goods must be stowed and secured during take-off and landing and at all other times when deemed necessary by the pilot-in-command. The dangerous goods must be under the control of trained personnel during the time when they are in use on the aircraft</a:t>
            </a:r>
            <a:r>
              <a:rPr lang="en-US" sz="1600" i="1" dirty="0" smtClean="0"/>
              <a:t>.</a:t>
            </a:r>
            <a:endParaRPr lang="ro-RO" sz="1600" i="1" dirty="0" smtClean="0"/>
          </a:p>
          <a:p>
            <a:pPr marL="400050" lvl="1" indent="0">
              <a:buNone/>
            </a:pPr>
            <a:endParaRPr lang="ro-RO" sz="1600" i="1" dirty="0"/>
          </a:p>
          <a:p>
            <a:pPr marL="400050" lvl="1" indent="0">
              <a:buNone/>
            </a:pPr>
            <a:r>
              <a:rPr lang="en-US" sz="1600" i="1" dirty="0"/>
              <a:t>Dangerous goods may be carried on a flight made by the same aircraft before or after a flight for which they are required as veterinary aid or as a humane killer for an animal, (e.g. training flights and positioning flights prior to or after maintenance), when it is impracticable to load or unload the dangerous goods immediately before or after the flight</a:t>
            </a:r>
          </a:p>
          <a:p>
            <a:pPr marL="0" indent="0">
              <a:buNone/>
            </a:pPr>
            <a:endParaRPr lang="en-US" sz="1600" i="1" noProof="0" dirty="0" smtClean="0">
              <a:solidFill>
                <a:srgbClr val="003399"/>
              </a:solidFill>
            </a:endParaRPr>
          </a:p>
        </p:txBody>
      </p:sp>
      <p:sp>
        <p:nvSpPr>
          <p:cNvPr id="12" name="TextBox 11"/>
          <p:cNvSpPr txBox="1"/>
          <p:nvPr/>
        </p:nvSpPr>
        <p:spPr>
          <a:xfrm>
            <a:off x="486396" y="844550"/>
            <a:ext cx="8061004" cy="523220"/>
          </a:xfrm>
          <a:prstGeom prst="rect">
            <a:avLst/>
          </a:prstGeom>
          <a:noFill/>
        </p:spPr>
        <p:txBody>
          <a:bodyPr wrap="square" rtlCol="0">
            <a:spAutoFit/>
          </a:bodyPr>
          <a:lstStyle/>
          <a:p>
            <a:pPr algn="ctr"/>
            <a:r>
              <a:rPr lang="en-US" sz="2800" b="1" dirty="0" smtClean="0">
                <a:solidFill>
                  <a:srgbClr val="003399"/>
                </a:solidFill>
                <a:effectLst>
                  <a:outerShdw blurRad="38100" dist="38100" dir="2700000" algn="tl">
                    <a:srgbClr val="000000">
                      <a:alpha val="43137"/>
                    </a:srgbClr>
                  </a:outerShdw>
                </a:effectLst>
              </a:rPr>
              <a:t>Operation Manual: </a:t>
            </a:r>
            <a:r>
              <a:rPr lang="ro-RO" sz="2800" b="1" dirty="0" smtClean="0">
                <a:solidFill>
                  <a:srgbClr val="003399"/>
                </a:solidFill>
                <a:effectLst>
                  <a:outerShdw blurRad="38100" dist="38100" dir="2700000" algn="tl">
                    <a:srgbClr val="000000">
                      <a:alpha val="43137"/>
                    </a:srgbClr>
                  </a:outerShdw>
                </a:effectLst>
              </a:rPr>
              <a:t>OM-</a:t>
            </a:r>
            <a:r>
              <a:rPr lang="en-US" sz="2800" b="1" dirty="0" smtClean="0">
                <a:solidFill>
                  <a:srgbClr val="003399"/>
                </a:solidFill>
                <a:effectLst>
                  <a:outerShdw blurRad="38100" dist="38100" dir="2700000" algn="tl">
                    <a:srgbClr val="000000">
                      <a:alpha val="43137"/>
                    </a:srgbClr>
                  </a:outerShdw>
                </a:effectLst>
              </a:rPr>
              <a:t>A Ch. 9.1</a:t>
            </a:r>
            <a:endParaRPr lang="ro-RO" sz="2800" b="1" dirty="0">
              <a:solidFill>
                <a:srgbClr val="0033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218359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7385</TotalTime>
  <Words>2949</Words>
  <Application>Microsoft Office PowerPoint</Application>
  <PresentationFormat>On-screen Show (4:3)</PresentationFormat>
  <Paragraphs>418</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Pixel</vt:lpstr>
      <vt:lpstr>– TRANSPORTUL DE BUNURI PERICULOASE – Prevederi comune  indiferent daca operatorul aerian  DEȚINE sau NU DEȚINE  autorizație de transport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Programul national de siguranta (SSP)</dc:title>
  <dc:creator>claudia</dc:creator>
  <cp:lastModifiedBy>Mihai</cp:lastModifiedBy>
  <cp:revision>541</cp:revision>
  <cp:lastPrinted>2014-03-10T09:13:36Z</cp:lastPrinted>
  <dcterms:created xsi:type="dcterms:W3CDTF">2009-09-21T18:32:05Z</dcterms:created>
  <dcterms:modified xsi:type="dcterms:W3CDTF">2018-06-27T10:30:26Z</dcterms:modified>
</cp:coreProperties>
</file>