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4"/>
  </p:notesMasterIdLst>
  <p:handoutMasterIdLst>
    <p:handoutMasterId r:id="rId15"/>
  </p:handoutMasterIdLst>
  <p:sldIdLst>
    <p:sldId id="426" r:id="rId2"/>
    <p:sldId id="437" r:id="rId3"/>
    <p:sldId id="465" r:id="rId4"/>
    <p:sldId id="466" r:id="rId5"/>
    <p:sldId id="468" r:id="rId6"/>
    <p:sldId id="469" r:id="rId7"/>
    <p:sldId id="470" r:id="rId8"/>
    <p:sldId id="471" r:id="rId9"/>
    <p:sldId id="472" r:id="rId10"/>
    <p:sldId id="473" r:id="rId11"/>
    <p:sldId id="467" r:id="rId12"/>
    <p:sldId id="449" r:id="rId13"/>
  </p:sldIdLst>
  <p:sldSz cx="9144000" cy="6858000" type="screen4x3"/>
  <p:notesSz cx="6805613" cy="9944100"/>
  <p:defaultTextStyle>
    <a:defPPr>
      <a:defRPr lang="ro-R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66"/>
    <a:srgbClr val="8DD98F"/>
    <a:srgbClr val="EB1585"/>
    <a:srgbClr val="CCCCFF"/>
    <a:srgbClr val="FFCC99"/>
    <a:srgbClr val="FF5050"/>
    <a:srgbClr val="0033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33" autoAdjust="0"/>
    <p:restoredTop sz="99421" autoAdjust="0"/>
  </p:normalViewPr>
  <p:slideViewPr>
    <p:cSldViewPr>
      <p:cViewPr>
        <p:scale>
          <a:sx n="75" d="100"/>
          <a:sy n="75" d="100"/>
        </p:scale>
        <p:origin x="-390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200" d="100"/>
          <a:sy n="200" d="100"/>
        </p:scale>
        <p:origin x="-1428" y="108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0A4BE6B-2D25-49AF-9530-26E618BB1D91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124657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3537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noProof="0"/>
              <a:t>Click to edit Master text styles</a:t>
            </a:r>
          </a:p>
          <a:p>
            <a:pPr lvl="1"/>
            <a:r>
              <a:rPr lang="ro-RO" noProof="0"/>
              <a:t>Second level</a:t>
            </a:r>
          </a:p>
          <a:p>
            <a:pPr lvl="2"/>
            <a:r>
              <a:rPr lang="ro-RO" noProof="0"/>
              <a:t>Third level</a:t>
            </a:r>
          </a:p>
          <a:p>
            <a:pPr lvl="3"/>
            <a:r>
              <a:rPr lang="ro-RO" noProof="0"/>
              <a:t>Fourth level</a:t>
            </a:r>
          </a:p>
          <a:p>
            <a:pPr lvl="4"/>
            <a:r>
              <a:rPr lang="ro-RO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A35D5C2-F670-45B0-923F-CAB85599FB0B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1080264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AD1555-8F05-40D9-8A74-A607ADA45F32}" type="slidenum">
              <a:rPr lang="ro-RO" altLang="ro-RO"/>
              <a:pPr>
                <a:spcBef>
                  <a:spcPct val="0"/>
                </a:spcBef>
              </a:pPr>
              <a:t>1</a:t>
            </a:fld>
            <a:endParaRPr lang="ro-RO" altLang="ro-RO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ro-RO">
                <a:latin typeface="Arial" panose="020B0604020202020204" pitchFamily="34" charset="0"/>
                <a:cs typeface="Arial" panose="020B0604020202020204" pitchFamily="34" charset="0"/>
              </a:rPr>
              <a:t>In case of emergency, please use the door you came in because, even that we are at the ground floor, outside the windows is a quite deep ditch.</a:t>
            </a:r>
          </a:p>
          <a:p>
            <a:pPr eaLnBrk="1" hangingPunct="1"/>
            <a:r>
              <a:rPr lang="en-US" altLang="ro-RO">
                <a:latin typeface="Arial" panose="020B0604020202020204" pitchFamily="34" charset="0"/>
                <a:cs typeface="Arial" panose="020B0604020202020204" pitchFamily="34" charset="0"/>
              </a:rPr>
              <a:t>The emergency phone is of course, 112.</a:t>
            </a:r>
          </a:p>
        </p:txBody>
      </p:sp>
    </p:spTree>
    <p:extLst>
      <p:ext uri="{BB962C8B-B14F-4D97-AF65-F5344CB8AC3E}">
        <p14:creationId xmlns:p14="http://schemas.microsoft.com/office/powerpoint/2010/main" val="193534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66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o-RO"/>
              <a:t>Click to edit Master title style</a:t>
            </a:r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o-RO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C2D8F-0432-462C-8D9F-7D3A5D566B69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D60EAE-53D2-4A34-B8DC-9EEFA196C100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4489567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47A5D-65FB-406A-BF3D-194E10782C2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6064F-E5EF-44E9-86B5-65EA78068B0E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7358079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F1C49-CC4D-4743-AA61-ECB2B9566779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0200-2709-4FFF-864E-723217B4D0BE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16719217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o-RO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1E5B6-134E-43B4-8C0C-083732A76463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A3B72-7070-4AA7-8574-4CFF53DB5A39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817738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61735-5D4B-4C22-B856-89531BA37058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5CA96-11AB-4BA2-8F86-F74EE2CA7A9C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69276238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9A58-9595-4B10-9079-72E39D144E72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F7B04-5024-4057-87C1-A63D7FB0BC60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22244722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92082-2837-4DE4-BEB0-289C4CC4B075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A15A5-F0ED-467E-991D-22D2115E1EF4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06214993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D943A-46A4-48E8-B16C-120D24732A8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A6345-36E3-4EF2-9E2B-5C070E0A0D11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5424748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3D06A-564E-4435-9DD2-CCEDE8C9629B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E3D8-979C-4D86-B074-A0BDE8BAA0C6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92977238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D9EEB-F5AD-4726-9797-4CFCC92E092E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251A-0262-4006-B357-364413DB7627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5805413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DBDB8-332C-4732-8BEC-C310ABC5349D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1B20A-4A39-46FD-8CA1-ED99CF6A2F83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56238029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5916-74FD-44BF-A01A-643D1F75C01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22D46-775B-4ED7-984E-869622FD2BFC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8416199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3A780CE-877F-4016-B026-46C3ED35C5AC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Click to edit Master text styles</a:t>
            </a:r>
          </a:p>
          <a:p>
            <a:pPr lvl="1"/>
            <a:r>
              <a:rPr lang="ro-RO" altLang="ro-RO"/>
              <a:t>Second level</a:t>
            </a:r>
          </a:p>
          <a:p>
            <a:pPr lvl="2"/>
            <a:r>
              <a:rPr lang="ro-RO" altLang="ro-RO"/>
              <a:t>Third level</a:t>
            </a:r>
          </a:p>
          <a:p>
            <a:pPr lvl="3"/>
            <a:r>
              <a:rPr lang="ro-RO" altLang="ro-RO"/>
              <a:t>Fourth level</a:t>
            </a:r>
          </a:p>
          <a:p>
            <a:pPr lvl="4"/>
            <a:r>
              <a:rPr lang="ro-RO" altLang="ro-RO"/>
              <a:t>Fifth level</a:t>
            </a:r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E0A583-5842-4DB0-811D-74C0B92E90B0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F66C5E-15CC-485A-9E4C-0F7CD7FEC650}" type="slidenum">
              <a:rPr lang="ro-RO" altLang="ro-RO" sz="10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sp>
        <p:nvSpPr>
          <p:cNvPr id="5123" name="Rectangle 18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E158B68-356C-4B5F-BB81-F8C2834310C8}" type="slidenum">
              <a:rPr lang="ro-RO" altLang="ro-RO" sz="10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sp>
        <p:nvSpPr>
          <p:cNvPr id="5124" name="Rectangle 18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0D168F0-D4D1-4211-B4D1-39C816F265E0}" type="slidenum">
              <a:rPr lang="ro-RO" altLang="ro-RO" sz="10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9050" y="1916113"/>
            <a:ext cx="6265863" cy="2209800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Training inspections</a:t>
            </a:r>
            <a:endParaRPr lang="ro-RO" altLang="ro-RO" sz="2000" b="1" dirty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187450" y="363538"/>
            <a:ext cx="61214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400" dirty="0">
                <a:solidFill>
                  <a:srgbClr val="333399"/>
                </a:solidFill>
              </a:rPr>
              <a:t>ROMANIAN CIVIL AERONAUTICAL  AUTHORITY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475656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pic>
        <p:nvPicPr>
          <p:cNvPr id="10" name="Picture 2" descr="cladire_01"/>
          <p:cNvPicPr>
            <a:picLocks noChangeAspect="1" noChangeArrowheads="1"/>
          </p:cNvPicPr>
          <p:nvPr/>
        </p:nvPicPr>
        <p:blipFill>
          <a:blip r:embed="rId4">
            <a:lum bright="5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8" y="4365104"/>
            <a:ext cx="3143250" cy="203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476672"/>
            <a:ext cx="43286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2000" b="1" dirty="0"/>
              <a:t>T</a:t>
            </a:r>
            <a:r>
              <a:rPr lang="en-US" sz="2000" b="1" dirty="0"/>
              <a:t>raining </a:t>
            </a:r>
            <a:r>
              <a:rPr lang="en-US" sz="2000" b="1" dirty="0" smtClean="0"/>
              <a:t>inspections</a:t>
            </a:r>
            <a:r>
              <a:rPr lang="ro-RO" sz="2000" b="1" dirty="0" smtClean="0"/>
              <a:t> – Cabin crew</a:t>
            </a:r>
            <a:endParaRPr lang="ro-RO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640581" cy="3836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6878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90872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o-RO" sz="2000" dirty="0" smtClean="0"/>
              <a:t>Rezultatele „training inspections” </a:t>
            </a:r>
            <a:r>
              <a:rPr lang="ro-RO" sz="2000" dirty="0"/>
              <a:t>trebuie, de asemenea, să fie reflectate în modelul de supraveghere bazat pe </a:t>
            </a:r>
            <a:r>
              <a:rPr lang="ro-RO" sz="2000" dirty="0" smtClean="0"/>
              <a:t>riscuri. Astfel, </a:t>
            </a:r>
            <a:r>
              <a:rPr lang="ro-RO" sz="2000" dirty="0"/>
              <a:t>criteriile pentru parametrul </a:t>
            </a:r>
            <a:r>
              <a:rPr lang="ro-RO" sz="2000" dirty="0" smtClean="0"/>
              <a:t>„Pregătirea personalului” </a:t>
            </a:r>
            <a:r>
              <a:rPr lang="ro-RO" sz="2000" dirty="0"/>
              <a:t>au fost modificate după cum urmează:</a:t>
            </a:r>
            <a:endParaRPr lang="ro-RO" sz="2000" dirty="0">
              <a:latin typeface="Arial" charset="0"/>
              <a:cs typeface="Arial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476672"/>
            <a:ext cx="2687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2000" b="1" dirty="0"/>
              <a:t>T</a:t>
            </a:r>
            <a:r>
              <a:rPr lang="en-US" sz="2000" b="1" dirty="0"/>
              <a:t>raining inspections</a:t>
            </a:r>
            <a:endParaRPr lang="ro-RO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593465"/>
              </p:ext>
            </p:extLst>
          </p:nvPr>
        </p:nvGraphicFramePr>
        <p:xfrm>
          <a:off x="376412" y="1924383"/>
          <a:ext cx="8342511" cy="4425816"/>
        </p:xfrm>
        <a:graphic>
          <a:graphicData uri="http://schemas.openxmlformats.org/drawingml/2006/table">
            <a:tbl>
              <a:tblPr firstRow="1" firstCol="1" bandRow="1"/>
              <a:tblGrid>
                <a:gridCol w="523072"/>
                <a:gridCol w="2720281"/>
                <a:gridCol w="802956"/>
                <a:gridCol w="4296202"/>
              </a:tblGrid>
              <a:tr h="360911">
                <a:tc gridSpan="4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50" b="1" dirty="0" smtClean="0">
                          <a:effectLst/>
                          <a:latin typeface="Arial"/>
                          <a:ea typeface="Times New Roman"/>
                        </a:rPr>
                        <a:t>3. </a:t>
                      </a:r>
                      <a:r>
                        <a:rPr lang="ro-RO" sz="1050" b="1" dirty="0" smtClean="0">
                          <a:effectLst/>
                          <a:latin typeface="Arial"/>
                          <a:ea typeface="Times New Roman"/>
                        </a:rPr>
                        <a:t>PREGĂTIREA </a:t>
                      </a:r>
                      <a:r>
                        <a:rPr lang="ro-RO" sz="1050" b="1" dirty="0">
                          <a:effectLst/>
                          <a:latin typeface="Arial"/>
                          <a:ea typeface="Times New Roman"/>
                        </a:rPr>
                        <a:t>PERSONALULUI</a:t>
                      </a:r>
                      <a:endParaRPr lang="ro-RO" sz="105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6F0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12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700" b="1">
                          <a:effectLst/>
                          <a:latin typeface="Arial"/>
                          <a:ea typeface="Times New Roman"/>
                        </a:rPr>
                        <a:t>Nr. crt.</a:t>
                      </a:r>
                      <a:endParaRPr lang="ro-RO" sz="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700" b="1">
                          <a:effectLst/>
                          <a:latin typeface="Arial"/>
                          <a:ea typeface="Times New Roman"/>
                        </a:rPr>
                        <a:t>Criteriu</a:t>
                      </a:r>
                      <a:endParaRPr lang="ro-RO" sz="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700" b="1">
                          <a:effectLst/>
                          <a:latin typeface="Arial"/>
                          <a:ea typeface="Times New Roman"/>
                        </a:rPr>
                        <a:t>Calificativ</a:t>
                      </a:r>
                      <a:endParaRPr lang="ro-RO" sz="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700" b="1">
                          <a:effectLst/>
                          <a:latin typeface="Arial"/>
                          <a:ea typeface="Times New Roman"/>
                        </a:rPr>
                        <a:t>Mod de evaluare</a:t>
                      </a:r>
                      <a:endParaRPr lang="ro-RO" sz="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20150">
                <a:tc row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0170" algn="l"/>
                        </a:tabLst>
                      </a:pPr>
                      <a:r>
                        <a:rPr lang="ro-RO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o-RO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pentru membri echipajului de zbor, pregătirea şi verificarea includ toate elementele relevante descrise în ORO.FC</a:t>
                      </a:r>
                      <a:endParaRPr lang="ro-RO" sz="105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o-RO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o-RO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pregătirea şi verificarea nu includ toate elementele relevante descrise în ORO.FC sau</a:t>
                      </a:r>
                      <a:endParaRPr lang="ro-RO" sz="1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o-RO" sz="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pregătirea echipajului de zbor nu a fost efectuată conform programelor si programei de pregătire stabilite în OMD sau</a:t>
                      </a:r>
                      <a:endParaRPr lang="ro-RO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pregătirea echipajului de zbor nu a fost efectuată de către personal calificat pentru subiectul care trebuia acoperit</a:t>
                      </a:r>
                      <a:endParaRPr lang="ro-RO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292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o-RO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o-RO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au fost identificate neconformităţi privind completarea documentaţiei referitoare la pregătirea personalului sau</a:t>
                      </a:r>
                      <a:endParaRPr lang="ro-RO" sz="1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o-RO" sz="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programele și programa de pregătire nu includ elementele obligatorii pentru tipul relevant definite în datele stabilite în conformitate cu Regulamentul (UE) nr. 748/2012 (Operational Suitability Data) sau</a:t>
                      </a:r>
                      <a:endParaRPr lang="ro-RO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o-RO" sz="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diferențele dintre FSTD și aeronavă nu sunt descris și analizate la biefing sau la cursul de pregătire sau</a:t>
                      </a:r>
                      <a:endParaRPr lang="ro-RO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o-RO" sz="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operatorul nu a instituit un sistem pentru a monitoriza în mod adecvat schimbările aduse FSTD și pentru a se asigura că acele schimbări nu afectează caracterul adecvat al programelor de pregătire</a:t>
                      </a:r>
                      <a:endParaRPr lang="ro-RO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26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o-RO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pregătirea şi verificarea includ toate elementele relevante descrise în ORO.FC</a:t>
                      </a:r>
                      <a:r>
                        <a:rPr lang="ro-RO" sz="800" strike="sng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o-RO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212">
                <a:tc rowSpan="3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170" algn="l"/>
                        </a:tabLst>
                      </a:pP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o-RO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o-RO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pentru membri echipajului de cabină,  pregătirea şi verificarea includ toate elementele relevante descrise în Part-CC al Regulamentului (UE) nr. 1178/2011 şi ORO.CC</a:t>
                      </a:r>
                      <a:endParaRPr lang="ro-RO" sz="105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b="1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o-RO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o-RO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pregătirea şi verificarea nu includ toate elementele relevante descrise în Part-CC al Regulamentului (UE) nr. 1178/2011 şi ORO.CC sau</a:t>
                      </a:r>
                      <a:endParaRPr lang="ro-RO" sz="1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o-RO" sz="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cursul de pregătire nu a fost desfăşurat </a:t>
                      </a:r>
                      <a:r>
                        <a:rPr lang="ro-RO" sz="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într-un </a:t>
                      </a:r>
                      <a:r>
                        <a:rPr lang="ro-RO" sz="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mod structurat şi realist sau</a:t>
                      </a:r>
                      <a:endParaRPr lang="ro-RO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o-RO" sz="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cursul de pregătire nu a fot efectuat de personal calificat în mod corespunzător pentru subiectul care trebuia acoperit sau</a:t>
                      </a:r>
                      <a:endParaRPr lang="ro-RO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o-RO" sz="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pregătirea echipajului de cabină nu a fost efectuată conform programelor si programei de pregătire stabilite în OMD</a:t>
                      </a:r>
                      <a:endParaRPr lang="ro-RO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6053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b="1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o-RO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au fost identificate neconformităţi privind completarea documentaţiei referitoare la pregătirea personalului</a:t>
                      </a:r>
                      <a:endParaRPr lang="ro-RO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6053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o-RO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pregătirea şi verificarea includ toate elementele relevante descrise în  Part-CC al Regulamentului (UE) nr. 1178/2011 şi ORO.CC</a:t>
                      </a:r>
                      <a:endParaRPr lang="ro-RO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8969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34884B2-CA58-4195-98EF-673DDCBAAC64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pic>
        <p:nvPicPr>
          <p:cNvPr id="31749" name="Picture 2" descr="http://www.observatorcultural.ro/userfiles/article/intrebari%20on%20line_012813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533400"/>
            <a:ext cx="46291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>
            <a:extLst>
              <a:ext uri="{FF2B5EF4-FFF2-40B4-BE49-F238E27FC236}">
                <a16:creationId xmlns="" xmlns:a16="http://schemas.microsoft.com/office/drawing/2014/main" id="{3720B716-F797-4F0A-BF50-101A1D8F0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pic>
        <p:nvPicPr>
          <p:cNvPr id="1026" name="Picture 2" descr="Image result for easa">
            <a:extLst>
              <a:ext uri="{FF2B5EF4-FFF2-40B4-BE49-F238E27FC236}">
                <a16:creationId xmlns="" xmlns:a16="http://schemas.microsoft.com/office/drawing/2014/main" id="{CC7C3F20-C015-4ED6-9B11-F8008D75D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61" y="2636912"/>
            <a:ext cx="2212015" cy="2168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2699792" y="1628800"/>
            <a:ext cx="6266185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kern="0" dirty="0" smtClean="0"/>
              <a:t>I.a.w. </a:t>
            </a:r>
            <a:r>
              <a:rPr lang="en-US" sz="1600" kern="0" dirty="0"/>
              <a:t>AMC 2 ARO.GEN 305 (b</a:t>
            </a:r>
            <a:r>
              <a:rPr lang="en-US" sz="1600" kern="0" dirty="0" smtClean="0"/>
              <a:t>):</a:t>
            </a:r>
          </a:p>
          <a:p>
            <a:pPr marL="0" indent="0" algn="just">
              <a:buNone/>
            </a:pPr>
            <a:endParaRPr lang="en-US" sz="1600" kern="0" dirty="0"/>
          </a:p>
          <a:p>
            <a:pPr marL="0" indent="0" algn="just">
              <a:buNone/>
            </a:pPr>
            <a:r>
              <a:rPr lang="en-US" sz="1600" kern="0" dirty="0" smtClean="0"/>
              <a:t>“</a:t>
            </a:r>
            <a:r>
              <a:rPr lang="en-US" sz="1600" i="1" kern="0" dirty="0" smtClean="0"/>
              <a:t>The </a:t>
            </a:r>
            <a:r>
              <a:rPr lang="en-US" sz="1600" i="1" kern="0" dirty="0"/>
              <a:t>following types of inspections should be envisaged, as part of the oversight programme:</a:t>
            </a:r>
          </a:p>
          <a:p>
            <a:pPr marL="627063" indent="0" algn="just">
              <a:buNone/>
            </a:pPr>
            <a:r>
              <a:rPr lang="en-US" sz="1600" i="1" kern="0" dirty="0"/>
              <a:t>(1) flight inspection,</a:t>
            </a:r>
          </a:p>
          <a:p>
            <a:pPr marL="627063" indent="0" algn="just">
              <a:buNone/>
            </a:pPr>
            <a:r>
              <a:rPr lang="en-US" sz="1600" i="1" kern="0" dirty="0" smtClean="0"/>
              <a:t>(</a:t>
            </a:r>
            <a:r>
              <a:rPr lang="en-US" sz="1600" i="1" kern="0" dirty="0"/>
              <a:t>2) ground inspection (e.g. documents and records),</a:t>
            </a:r>
          </a:p>
          <a:p>
            <a:pPr marL="627063" indent="0" algn="just">
              <a:buNone/>
            </a:pPr>
            <a:r>
              <a:rPr lang="en-US" sz="1600" b="1" i="1" kern="0" dirty="0"/>
              <a:t>(3) training inspection (e.g. ground, aircraft/FSTD),</a:t>
            </a:r>
          </a:p>
          <a:p>
            <a:pPr marL="627063" indent="0" algn="just">
              <a:buNone/>
            </a:pPr>
            <a:r>
              <a:rPr lang="en-US" sz="1600" i="1" kern="0" dirty="0"/>
              <a:t>(4) ramp inspection.</a:t>
            </a:r>
          </a:p>
          <a:p>
            <a:pPr marL="0" indent="0" algn="just">
              <a:buNone/>
            </a:pPr>
            <a:r>
              <a:rPr lang="en-US" sz="1600" i="1" kern="0" dirty="0"/>
              <a:t>The inspection should be a ‘deep cut’ through the items selected, and all findings should </a:t>
            </a:r>
            <a:r>
              <a:rPr lang="en-US" sz="1600" i="1" kern="0" dirty="0" smtClean="0"/>
              <a:t>be recorded</a:t>
            </a:r>
            <a:r>
              <a:rPr lang="en-US" sz="1600" i="1" kern="0" dirty="0"/>
              <a:t>. Inspectors should review the root cause(s) identified by the organisation for </a:t>
            </a:r>
            <a:r>
              <a:rPr lang="en-US" sz="1600" i="1" kern="0" dirty="0" smtClean="0"/>
              <a:t>each confirmed </a:t>
            </a:r>
            <a:r>
              <a:rPr lang="en-US" sz="1600" i="1" kern="0" dirty="0"/>
              <a:t>finding</a:t>
            </a:r>
            <a:r>
              <a:rPr lang="en-US" sz="1600" kern="0" dirty="0" smtClean="0"/>
              <a:t>.” </a:t>
            </a:r>
          </a:p>
          <a:p>
            <a:pPr marL="0" indent="0" algn="just">
              <a:buNone/>
            </a:pPr>
            <a:endParaRPr lang="en-US" sz="1600" kern="0" dirty="0"/>
          </a:p>
          <a:p>
            <a:pPr marL="0" indent="0" algn="just">
              <a:buNone/>
            </a:pPr>
            <a:r>
              <a:rPr lang="en-US" sz="1600" b="1" kern="0" dirty="0" smtClean="0"/>
              <a:t>This lead to the revision of two RoCAA internal procedures – PI-OP-AUD and PI-OP-CERT.</a:t>
            </a:r>
            <a:endParaRPr lang="en-US" sz="1600" b="1" kern="0" dirty="0"/>
          </a:p>
        </p:txBody>
      </p:sp>
      <p:sp>
        <p:nvSpPr>
          <p:cNvPr id="3" name="Rectangle 2"/>
          <p:cNvSpPr/>
          <p:nvPr/>
        </p:nvSpPr>
        <p:spPr>
          <a:xfrm>
            <a:off x="683568" y="1021834"/>
            <a:ext cx="2687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2000" b="1" dirty="0"/>
              <a:t>T</a:t>
            </a:r>
            <a:r>
              <a:rPr lang="en-US" sz="2000" b="1" dirty="0"/>
              <a:t>raining inspections</a:t>
            </a:r>
            <a:endParaRPr lang="ro-RO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5776" y="1196752"/>
            <a:ext cx="631859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b="1" dirty="0" smtClean="0">
                <a:latin typeface="Arial" charset="0"/>
                <a:cs typeface="Arial" charset="0"/>
              </a:rPr>
              <a:t>ORO.FC.145 &amp; ORO.CC.115</a:t>
            </a:r>
            <a:endParaRPr lang="ro-RO" sz="2000" dirty="0">
              <a:latin typeface="Arial" charset="0"/>
              <a:cs typeface="Arial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o-RO" sz="2000" dirty="0" smtClean="0"/>
              <a:t>La</a:t>
            </a:r>
            <a:r>
              <a:rPr lang="en-US" sz="2000" dirty="0" smtClean="0"/>
              <a:t> </a:t>
            </a:r>
            <a:r>
              <a:rPr lang="ro-RO" sz="2000" dirty="0" smtClean="0"/>
              <a:t>sesiunile de </a:t>
            </a:r>
            <a:r>
              <a:rPr lang="en-US" sz="2000" dirty="0" err="1" smtClean="0"/>
              <a:t>preg</a:t>
            </a:r>
            <a:r>
              <a:rPr lang="ro-RO" sz="2000" dirty="0" smtClean="0"/>
              <a:t>ătire a echipajelor</a:t>
            </a:r>
            <a:r>
              <a:rPr lang="en-US" sz="2000" dirty="0" smtClean="0"/>
              <a:t> </a:t>
            </a:r>
            <a:r>
              <a:rPr lang="ro-RO" sz="2000" dirty="0" smtClean="0"/>
              <a:t>(command course, </a:t>
            </a:r>
            <a:r>
              <a:rPr lang="en-US" sz="2000" kern="0" dirty="0"/>
              <a:t>conversion training, recurrent training, operation on more than one type or variant </a:t>
            </a:r>
            <a:r>
              <a:rPr lang="en-US" sz="2000" kern="0" dirty="0" smtClean="0"/>
              <a:t>training </a:t>
            </a:r>
            <a:r>
              <a:rPr lang="en-US" sz="2000" kern="0" dirty="0" err="1" smtClean="0"/>
              <a:t>etc</a:t>
            </a:r>
            <a:r>
              <a:rPr lang="ro-RO" sz="2000" kern="0" dirty="0" smtClean="0"/>
              <a:t>.) inspectorii AACR vor verifica:</a:t>
            </a:r>
            <a:endParaRPr lang="ro-RO" sz="2000" dirty="0">
              <a:latin typeface="Arial" charset="0"/>
              <a:cs typeface="Arial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pic>
        <p:nvPicPr>
          <p:cNvPr id="1026" name="Picture 2" descr="Image result for easa">
            <a:extLst>
              <a:ext uri="{FF2B5EF4-FFF2-40B4-BE49-F238E27FC236}">
                <a16:creationId xmlns="" xmlns:a16="http://schemas.microsoft.com/office/drawing/2014/main" id="{CC7C3F20-C015-4ED6-9B11-F8008D75D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64" y="1196752"/>
            <a:ext cx="1991695" cy="19528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207678"/>
              </p:ext>
            </p:extLst>
          </p:nvPr>
        </p:nvGraphicFramePr>
        <p:xfrm>
          <a:off x="539552" y="3356992"/>
          <a:ext cx="8136905" cy="2881595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8136905"/>
              </a:tblGrid>
              <a:tr h="336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(a) All the training is conducted:</a:t>
                      </a:r>
                      <a:endParaRPr lang="ro-RO" sz="1800" b="0" dirty="0">
                        <a:solidFill>
                          <a:sysClr val="windowText" lastClr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3516">
                <a:tc>
                  <a:txBody>
                    <a:bodyPr/>
                    <a:lstStyle/>
                    <a:p>
                      <a:pPr marL="250190" algn="just"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(1) in accordance with the training programmes and syllabi established by the operator in </a:t>
                      </a:r>
                      <a:r>
                        <a:rPr lang="ro-RO" sz="1200" dirty="0" smtClean="0">
                          <a:effectLst/>
                        </a:rPr>
                        <a:t>the</a:t>
                      </a:r>
                      <a:r>
                        <a:rPr lang="en-US" sz="1200" dirty="0" smtClean="0">
                          <a:effectLst/>
                        </a:rPr>
                        <a:t> OM</a:t>
                      </a:r>
                      <a:r>
                        <a:rPr lang="ro-RO" sz="1200" dirty="0" smtClean="0">
                          <a:effectLst/>
                        </a:rPr>
                        <a:t>; </a:t>
                      </a:r>
                      <a:r>
                        <a:rPr lang="ro-RO" sz="1200" dirty="0">
                          <a:effectLst/>
                        </a:rPr>
                        <a:t>and</a:t>
                      </a:r>
                      <a:endParaRPr lang="ro-RO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3516">
                <a:tc>
                  <a:txBody>
                    <a:bodyPr/>
                    <a:lstStyle/>
                    <a:p>
                      <a:pPr marL="250190" algn="just"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(2) by appropriately qualified personnel</a:t>
                      </a:r>
                      <a:r>
                        <a:rPr lang="ro-RO" sz="1200" dirty="0" smtClean="0">
                          <a:effectLst/>
                        </a:rPr>
                        <a:t>.</a:t>
                      </a:r>
                      <a:endParaRPr lang="ro-RO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(b) When establishing the training programmes and syllabi, the operator included the relevant elements defined in the mandatory part of the </a:t>
                      </a:r>
                      <a:r>
                        <a:rPr lang="en-US" sz="1200" dirty="0" smtClean="0">
                          <a:effectLst/>
                        </a:rPr>
                        <a:t>OSD </a:t>
                      </a:r>
                      <a:r>
                        <a:rPr lang="ro-RO" sz="1200" dirty="0" smtClean="0">
                          <a:effectLst/>
                        </a:rPr>
                        <a:t>established </a:t>
                      </a:r>
                      <a:r>
                        <a:rPr lang="ro-RO" sz="1200" dirty="0">
                          <a:effectLst/>
                        </a:rPr>
                        <a:t>in accordance with Regulation (EU) No 748/2012.</a:t>
                      </a:r>
                      <a:endParaRPr lang="ro-RO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02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(</a:t>
                      </a:r>
                      <a:r>
                        <a:rPr lang="ro-RO" sz="1200" dirty="0">
                          <a:effectLst/>
                        </a:rPr>
                        <a:t>c) Training and checking programmes, including syllabi and use of individual </a:t>
                      </a:r>
                      <a:r>
                        <a:rPr lang="ro-RO" sz="1200" dirty="0" smtClean="0">
                          <a:effectLst/>
                        </a:rPr>
                        <a:t>FSTDs, </a:t>
                      </a:r>
                      <a:r>
                        <a:rPr lang="ro-RO" sz="1200" dirty="0">
                          <a:effectLst/>
                        </a:rPr>
                        <a:t>are approved by RoCAA.</a:t>
                      </a:r>
                      <a:endParaRPr lang="ro-RO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8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(d) The FSTD replicats the aircraft used by the operator, as far as practicable. Differences between the FSTD and the aircraft are described and addressed through a briefing or training, as appropriate.</a:t>
                      </a:r>
                      <a:endParaRPr lang="ro-RO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8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(e) The operator established a system to adequately monitor changes to the FSTD and to ensure that those changes do not affect the adequacy of the training programmes.</a:t>
                      </a:r>
                      <a:endParaRPr lang="ro-RO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95536" y="476672"/>
            <a:ext cx="2687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2000" b="1" dirty="0"/>
              <a:t>T</a:t>
            </a:r>
            <a:r>
              <a:rPr lang="en-US" sz="2000" b="1" dirty="0"/>
              <a:t>raining inspections</a:t>
            </a: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4361515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652626"/>
            <a:ext cx="44553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2000" b="1" dirty="0"/>
              <a:t>T</a:t>
            </a:r>
            <a:r>
              <a:rPr lang="en-US" sz="2000" b="1" dirty="0"/>
              <a:t>raining </a:t>
            </a:r>
            <a:r>
              <a:rPr lang="en-US" sz="2000" b="1" dirty="0" smtClean="0"/>
              <a:t>inspections</a:t>
            </a:r>
            <a:r>
              <a:rPr lang="ro-RO" sz="2000" b="1" dirty="0" smtClean="0"/>
              <a:t> – Flight crew</a:t>
            </a:r>
            <a:endParaRPr lang="ro-RO" sz="2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36" y="1052736"/>
            <a:ext cx="7848603" cy="511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3948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476672"/>
            <a:ext cx="43286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2000" b="1" dirty="0"/>
              <a:t>T</a:t>
            </a:r>
            <a:r>
              <a:rPr lang="en-US" sz="2000" b="1" dirty="0"/>
              <a:t>raining </a:t>
            </a:r>
            <a:r>
              <a:rPr lang="en-US" sz="2000" b="1" dirty="0" smtClean="0"/>
              <a:t>inspections</a:t>
            </a:r>
            <a:r>
              <a:rPr lang="ro-RO" sz="2000" b="1" dirty="0" smtClean="0"/>
              <a:t> – Cabin crew</a:t>
            </a:r>
            <a:endParaRPr lang="ro-RO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76782"/>
            <a:ext cx="7483674" cy="5631309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7695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476672"/>
            <a:ext cx="43286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2000" b="1" dirty="0"/>
              <a:t>T</a:t>
            </a:r>
            <a:r>
              <a:rPr lang="en-US" sz="2000" b="1" dirty="0"/>
              <a:t>raining </a:t>
            </a:r>
            <a:r>
              <a:rPr lang="en-US" sz="2000" b="1" dirty="0" smtClean="0"/>
              <a:t>inspections</a:t>
            </a:r>
            <a:r>
              <a:rPr lang="ro-RO" sz="2000" b="1" dirty="0" smtClean="0"/>
              <a:t> – Cabin crew</a:t>
            </a:r>
            <a:endParaRPr lang="ro-RO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05" y="1584040"/>
            <a:ext cx="8181195" cy="292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8040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476672"/>
            <a:ext cx="43286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2000" b="1" dirty="0"/>
              <a:t>T</a:t>
            </a:r>
            <a:r>
              <a:rPr lang="en-US" sz="2000" b="1" dirty="0"/>
              <a:t>raining </a:t>
            </a:r>
            <a:r>
              <a:rPr lang="en-US" sz="2000" b="1" dirty="0" smtClean="0"/>
              <a:t>inspections</a:t>
            </a:r>
            <a:r>
              <a:rPr lang="ro-RO" sz="2000" b="1" dirty="0" smtClean="0"/>
              <a:t> – Cabin crew</a:t>
            </a:r>
            <a:endParaRPr lang="ro-RO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28" y="1628800"/>
            <a:ext cx="8226320" cy="3783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5357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476672"/>
            <a:ext cx="43286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2000" b="1" dirty="0"/>
              <a:t>T</a:t>
            </a:r>
            <a:r>
              <a:rPr lang="en-US" sz="2000" b="1" dirty="0"/>
              <a:t>raining </a:t>
            </a:r>
            <a:r>
              <a:rPr lang="en-US" sz="2000" b="1" dirty="0" smtClean="0"/>
              <a:t>inspections</a:t>
            </a:r>
            <a:r>
              <a:rPr lang="ro-RO" sz="2000" b="1" dirty="0" smtClean="0"/>
              <a:t> – Cabin crew</a:t>
            </a:r>
            <a:endParaRPr lang="ro-RO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77" y="1309687"/>
            <a:ext cx="7494447" cy="475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1169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476672"/>
            <a:ext cx="43286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2000" b="1" dirty="0"/>
              <a:t>T</a:t>
            </a:r>
            <a:r>
              <a:rPr lang="en-US" sz="2000" b="1" dirty="0"/>
              <a:t>raining </a:t>
            </a:r>
            <a:r>
              <a:rPr lang="en-US" sz="2000" b="1" dirty="0" smtClean="0"/>
              <a:t>inspections</a:t>
            </a:r>
            <a:r>
              <a:rPr lang="ro-RO" sz="2000" b="1" dirty="0" smtClean="0"/>
              <a:t> – Cabin crew</a:t>
            </a:r>
            <a:endParaRPr lang="ro-RO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98" y="1628800"/>
            <a:ext cx="7416824" cy="220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7547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7471</TotalTime>
  <Words>898</Words>
  <Application>Microsoft Office PowerPoint</Application>
  <PresentationFormat>On-screen Show (4:3)</PresentationFormat>
  <Paragraphs>90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Training inspections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Programul national de siguranta (SSP)</dc:title>
  <dc:creator>claudia</dc:creator>
  <cp:lastModifiedBy>Trentea Silviu</cp:lastModifiedBy>
  <cp:revision>556</cp:revision>
  <cp:lastPrinted>2014-03-10T09:13:36Z</cp:lastPrinted>
  <dcterms:created xsi:type="dcterms:W3CDTF">2009-09-21T18:32:05Z</dcterms:created>
  <dcterms:modified xsi:type="dcterms:W3CDTF">2018-06-27T04:43:42Z</dcterms:modified>
</cp:coreProperties>
</file>