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0"/>
  </p:notesMasterIdLst>
  <p:handoutMasterIdLst>
    <p:handoutMasterId r:id="rId11"/>
  </p:handoutMasterIdLst>
  <p:sldIdLst>
    <p:sldId id="426" r:id="rId2"/>
    <p:sldId id="437" r:id="rId3"/>
    <p:sldId id="438" r:id="rId4"/>
    <p:sldId id="440" r:id="rId5"/>
    <p:sldId id="441" r:id="rId6"/>
    <p:sldId id="450" r:id="rId7"/>
    <p:sldId id="439" r:id="rId8"/>
    <p:sldId id="449" r:id="rId9"/>
  </p:sldIdLst>
  <p:sldSz cx="9144000" cy="6858000" type="screen4x3"/>
  <p:notesSz cx="6805613" cy="9944100"/>
  <p:defaultTextStyle>
    <a:defPPr>
      <a:defRPr lang="ro-R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CC66"/>
    <a:srgbClr val="8DD98F"/>
    <a:srgbClr val="EB1585"/>
    <a:srgbClr val="CCCCFF"/>
    <a:srgbClr val="FFCC99"/>
    <a:srgbClr val="FF5050"/>
    <a:srgbClr val="0033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42" autoAdjust="0"/>
    <p:restoredTop sz="99421" autoAdjust="0"/>
  </p:normalViewPr>
  <p:slideViewPr>
    <p:cSldViewPr>
      <p:cViewPr varScale="1">
        <p:scale>
          <a:sx n="118" d="100"/>
          <a:sy n="118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200" d="100"/>
          <a:sy n="200" d="100"/>
        </p:scale>
        <p:origin x="-1428" y="1080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625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0A4BE6B-2D25-49AF-9530-26E618BB1D91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4124657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o-RO" altLang="ro-RO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o-RO" altLang="ro-R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3537" cy="447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noProof="0"/>
              <a:t>Click to edit Master text styles</a:t>
            </a:r>
          </a:p>
          <a:p>
            <a:pPr lvl="1"/>
            <a:r>
              <a:rPr lang="ro-RO" noProof="0"/>
              <a:t>Second level</a:t>
            </a:r>
          </a:p>
          <a:p>
            <a:pPr lvl="2"/>
            <a:r>
              <a:rPr lang="ro-RO" noProof="0"/>
              <a:t>Third level</a:t>
            </a:r>
          </a:p>
          <a:p>
            <a:pPr lvl="3"/>
            <a:r>
              <a:rPr lang="ro-RO" noProof="0"/>
              <a:t>Fourth level</a:t>
            </a:r>
          </a:p>
          <a:p>
            <a:pPr lvl="4"/>
            <a:r>
              <a:rPr lang="ro-RO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o-RO" altLang="ro-RO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A35D5C2-F670-45B0-923F-CAB85599FB0B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</p:spTree>
    <p:extLst>
      <p:ext uri="{BB962C8B-B14F-4D97-AF65-F5344CB8AC3E}">
        <p14:creationId xmlns:p14="http://schemas.microsoft.com/office/powerpoint/2010/main" val="1080264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AD1555-8F05-40D9-8A74-A607ADA45F32}" type="slidenum">
              <a:rPr lang="ro-RO" altLang="ro-RO"/>
              <a:pPr>
                <a:spcBef>
                  <a:spcPct val="0"/>
                </a:spcBef>
              </a:pPr>
              <a:t>1</a:t>
            </a:fld>
            <a:endParaRPr lang="ro-RO" altLang="ro-RO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ro-RO">
                <a:latin typeface="Arial" panose="020B0604020202020204" pitchFamily="34" charset="0"/>
                <a:cs typeface="Arial" panose="020B0604020202020204" pitchFamily="34" charset="0"/>
              </a:rPr>
              <a:t>In case of emergency, please use the door you came in because, even that we are at the ground floor, outside the windows is a quite deep ditch.</a:t>
            </a:r>
          </a:p>
          <a:p>
            <a:pPr eaLnBrk="1" hangingPunct="1"/>
            <a:r>
              <a:rPr lang="en-US" altLang="ro-RO">
                <a:latin typeface="Arial" panose="020B0604020202020204" pitchFamily="34" charset="0"/>
                <a:cs typeface="Arial" panose="020B0604020202020204" pitchFamily="34" charset="0"/>
              </a:rPr>
              <a:t>The emergency phone is of course, 112.</a:t>
            </a:r>
          </a:p>
        </p:txBody>
      </p:sp>
    </p:spTree>
    <p:extLst>
      <p:ext uri="{BB962C8B-B14F-4D97-AF65-F5344CB8AC3E}">
        <p14:creationId xmlns:p14="http://schemas.microsoft.com/office/powerpoint/2010/main" val="1935349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o-RO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664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o-RO"/>
              <a:t>Click to edit Master title style</a:t>
            </a:r>
          </a:p>
        </p:txBody>
      </p:sp>
      <p:sp>
        <p:nvSpPr>
          <p:cNvPr id="2664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o-RO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C2D8F-0432-462C-8D9F-7D3A5D566B69}" type="datetime1">
              <a:rPr lang="en-US" altLang="ro-RO"/>
              <a:pPr>
                <a:defRPr/>
              </a:pPr>
              <a:t>06/27/2018</a:t>
            </a:fld>
            <a:endParaRPr lang="en-US" altLang="ro-RO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D60EAE-53D2-4A34-B8DC-9EEFA196C100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</p:spTree>
    <p:extLst>
      <p:ext uri="{BB962C8B-B14F-4D97-AF65-F5344CB8AC3E}">
        <p14:creationId xmlns:p14="http://schemas.microsoft.com/office/powerpoint/2010/main" val="44895676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47A5D-65FB-406A-BF3D-194E10782C21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6064F-E5EF-44E9-86B5-65EA78068B0E}" type="datetime1">
              <a:rPr lang="en-US" altLang="ro-RO"/>
              <a:pPr>
                <a:defRPr/>
              </a:pPr>
              <a:t>06/27/2018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73580791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F1C49-CC4D-4743-AA61-ECB2B9566779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50200-2709-4FFF-864E-723217B4D0BE}" type="datetime1">
              <a:rPr lang="en-US" altLang="ro-RO"/>
              <a:pPr>
                <a:defRPr/>
              </a:pPr>
              <a:t>06/27/2018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167192177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o-RO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1E5B6-134E-43B4-8C0C-083732A76463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A3B72-7070-4AA7-8574-4CFF53DB5A39}" type="datetime1">
              <a:rPr lang="en-US" altLang="ro-RO"/>
              <a:pPr>
                <a:defRPr/>
              </a:pPr>
              <a:t>06/27/2018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8177387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61735-5D4B-4C22-B856-89531BA37058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5CA96-11AB-4BA2-8F86-F74EE2CA7A9C}" type="datetime1">
              <a:rPr lang="en-US" altLang="ro-RO"/>
              <a:pPr>
                <a:defRPr/>
              </a:pPr>
              <a:t>06/27/2018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69276238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19A58-9595-4B10-9079-72E39D144E72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F7B04-5024-4057-87C1-A63D7FB0BC60}" type="datetime1">
              <a:rPr lang="en-US" altLang="ro-RO"/>
              <a:pPr>
                <a:defRPr/>
              </a:pPr>
              <a:t>06/27/2018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22244722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92082-2837-4DE4-BEB0-289C4CC4B075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A15A5-F0ED-467E-991D-22D2115E1EF4}" type="datetime1">
              <a:rPr lang="en-US" altLang="ro-RO"/>
              <a:pPr>
                <a:defRPr/>
              </a:pPr>
              <a:t>06/27/2018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406214993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D943A-46A4-48E8-B16C-120D24732A81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A6345-36E3-4EF2-9E2B-5C070E0A0D11}" type="datetime1">
              <a:rPr lang="en-US" altLang="ro-RO"/>
              <a:pPr>
                <a:defRPr/>
              </a:pPr>
              <a:t>06/27/2018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54247484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3D06A-564E-4435-9DD2-CCEDE8C9629B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8E3D8-979C-4D86-B074-A0BDE8BAA0C6}" type="datetime1">
              <a:rPr lang="en-US" altLang="ro-RO"/>
              <a:pPr>
                <a:defRPr/>
              </a:pPr>
              <a:t>06/27/2018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92977238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D9EEB-F5AD-4726-9797-4CFCC92E092E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9251A-0262-4006-B357-364413DB7627}" type="datetime1">
              <a:rPr lang="en-US" altLang="ro-RO"/>
              <a:pPr>
                <a:defRPr/>
              </a:pPr>
              <a:t>06/27/2018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58054135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DBDB8-332C-4732-8BEC-C310ABC5349D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1B20A-4A39-46FD-8CA1-ED99CF6A2F83}" type="datetime1">
              <a:rPr lang="en-US" altLang="ro-RO"/>
              <a:pPr>
                <a:defRPr/>
              </a:pPr>
              <a:t>06/27/2018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56238029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o-R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75916-74FD-44BF-A01A-643D1F75C011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22D46-775B-4ED7-984E-869622FD2BFC}" type="datetime1">
              <a:rPr lang="en-US" altLang="ro-RO"/>
              <a:pPr>
                <a:defRPr/>
              </a:pPr>
              <a:t>06/27/2018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84161995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3A780CE-877F-4016-B026-46C3ED35C5AC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o-RO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o-RO" altLang="ro-RO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altLang="ro-RO"/>
              <a:t>Click to edit Master text styles</a:t>
            </a:r>
          </a:p>
          <a:p>
            <a:pPr lvl="1"/>
            <a:r>
              <a:rPr lang="ro-RO" altLang="ro-RO"/>
              <a:t>Second level</a:t>
            </a:r>
          </a:p>
          <a:p>
            <a:pPr lvl="2"/>
            <a:r>
              <a:rPr lang="ro-RO" altLang="ro-RO"/>
              <a:t>Third level</a:t>
            </a:r>
          </a:p>
          <a:p>
            <a:pPr lvl="3"/>
            <a:r>
              <a:rPr lang="ro-RO" altLang="ro-RO"/>
              <a:t>Fourth level</a:t>
            </a:r>
          </a:p>
          <a:p>
            <a:pPr lvl="4"/>
            <a:r>
              <a:rPr lang="ro-RO" altLang="ro-RO"/>
              <a:t>Fifth level</a:t>
            </a:r>
          </a:p>
        </p:txBody>
      </p: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5E0A583-5842-4DB0-811D-74C0B92E90B0}" type="datetime1">
              <a:rPr lang="en-US" altLang="ro-RO"/>
              <a:pPr>
                <a:defRPr/>
              </a:pPr>
              <a:t>06/27/2018</a:t>
            </a:fld>
            <a:endParaRPr lang="en-US" alt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  <p:sldLayoutId id="2147484067" r:id="rId12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BF66C5E-15CC-485A-9E4C-0F7CD7FEC650}" type="slidenum">
              <a:rPr lang="ro-RO" altLang="ro-RO" sz="10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ro-RO" altLang="ro-RO" sz="1000">
              <a:latin typeface="Arial Black" panose="020B0A04020102020204" pitchFamily="34" charset="0"/>
            </a:endParaRPr>
          </a:p>
        </p:txBody>
      </p:sp>
      <p:sp>
        <p:nvSpPr>
          <p:cNvPr id="5123" name="Rectangle 18"/>
          <p:cNvSpPr txBox="1">
            <a:spLocks noGrp="1"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E158B68-356C-4B5F-BB81-F8C2834310C8}" type="slidenum">
              <a:rPr lang="ro-RO" altLang="ro-RO" sz="10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ro-RO" altLang="ro-RO" sz="1000">
              <a:latin typeface="Arial Black" panose="020B0A04020102020204" pitchFamily="34" charset="0"/>
            </a:endParaRPr>
          </a:p>
        </p:txBody>
      </p:sp>
      <p:sp>
        <p:nvSpPr>
          <p:cNvPr id="5124" name="Rectangle 18"/>
          <p:cNvSpPr txBox="1">
            <a:spLocks noGrp="1"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0D168F0-D4D1-4211-B4D1-39C816F265E0}" type="slidenum">
              <a:rPr lang="ro-RO" altLang="ro-RO" sz="10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ro-RO" altLang="ro-RO" sz="1000">
              <a:latin typeface="Arial Black" panose="020B0A04020102020204" pitchFamily="34" charset="0"/>
            </a:endParaRPr>
          </a:p>
        </p:txBody>
      </p:sp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60350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9050" y="1916113"/>
            <a:ext cx="6265863" cy="2209800"/>
          </a:xfrm>
        </p:spPr>
        <p:txBody>
          <a:bodyPr/>
          <a:lstStyle/>
          <a:p>
            <a:pPr algn="ctr" eaLnBrk="1" hangingPunct="1"/>
            <a:r>
              <a:rPr lang="en-US" sz="3600" b="1" dirty="0" err="1"/>
              <a:t>Managementul</a:t>
            </a:r>
            <a:r>
              <a:rPr lang="en-US" sz="3600" b="1" dirty="0"/>
              <a:t> </a:t>
            </a:r>
            <a:r>
              <a:rPr lang="en-US" sz="3600" b="1" dirty="0" err="1"/>
              <a:t>schimb</a:t>
            </a:r>
            <a:r>
              <a:rPr lang="ro-RO" sz="3600" b="1" dirty="0"/>
              <a:t>ărilor</a:t>
            </a:r>
            <a:endParaRPr lang="ro-RO" altLang="ro-RO" sz="2000" b="1" dirty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1187450" y="363538"/>
            <a:ext cx="61214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400" dirty="0">
                <a:solidFill>
                  <a:srgbClr val="333399"/>
                </a:solidFill>
              </a:rPr>
              <a:t>ROMANIAN CIVIL AERONAUTICAL  AUTHORITY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475656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pic>
        <p:nvPicPr>
          <p:cNvPr id="10" name="Picture 2" descr="cladire_01"/>
          <p:cNvPicPr>
            <a:picLocks noChangeAspect="1" noChangeArrowheads="1"/>
          </p:cNvPicPr>
          <p:nvPr/>
        </p:nvPicPr>
        <p:blipFill>
          <a:blip r:embed="rId4">
            <a:lum bright="5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8" y="4365104"/>
            <a:ext cx="3143250" cy="203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2B0F989-D7C2-4759-936B-BB4AC18F9AE9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="" xmlns:a16="http://schemas.microsoft.com/office/drawing/2014/main" id="{28CDF511-BE2D-43F9-8864-CAB1AE80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7CA32137-A73C-4ED5-BEED-E2B2C4AC7314}"/>
              </a:ext>
            </a:extLst>
          </p:cNvPr>
          <p:cNvSpPr/>
          <p:nvPr/>
        </p:nvSpPr>
        <p:spPr>
          <a:xfrm>
            <a:off x="323528" y="1052736"/>
            <a:ext cx="3168352" cy="3528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000" b="1" dirty="0">
                <a:solidFill>
                  <a:schemeClr val="tx1"/>
                </a:solidFill>
              </a:rPr>
              <a:t>ORO.GEN.200(a)(3)</a:t>
            </a:r>
          </a:p>
          <a:p>
            <a:endParaRPr lang="ro-RO" b="1" dirty="0">
              <a:solidFill>
                <a:schemeClr val="tx1"/>
              </a:solidFill>
            </a:endParaRPr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3AF4A101-ADB5-403C-9E18-802D6F460B7A}"/>
              </a:ext>
            </a:extLst>
          </p:cNvPr>
          <p:cNvSpPr/>
          <p:nvPr/>
        </p:nvSpPr>
        <p:spPr>
          <a:xfrm>
            <a:off x="683568" y="1628800"/>
            <a:ext cx="3384376" cy="43204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SAFETY RISK MANAGEMENT</a:t>
            </a:r>
            <a:endParaRPr lang="ro-RO" b="1" dirty="0"/>
          </a:p>
          <a:p>
            <a:pPr algn="ctr"/>
            <a:endParaRPr lang="ro-RO" b="1" dirty="0"/>
          </a:p>
          <a:p>
            <a:pPr algn="ctr"/>
            <a:r>
              <a:rPr lang="en-US" dirty="0"/>
              <a:t>the identification of </a:t>
            </a:r>
            <a:r>
              <a:rPr lang="en-US" b="1" dirty="0">
                <a:solidFill>
                  <a:srgbClr val="FF0000"/>
                </a:solidFill>
              </a:rPr>
              <a:t>aviation safety hazards </a:t>
            </a:r>
            <a:r>
              <a:rPr lang="en-US" dirty="0"/>
              <a:t>entailed by the activities of the operator, their evaluation and the management of associated risks, including </a:t>
            </a:r>
            <a:r>
              <a:rPr lang="en-US" b="1" dirty="0">
                <a:solidFill>
                  <a:srgbClr val="FF0000"/>
                </a:solidFill>
              </a:rPr>
              <a:t>taking actions to mitigate the risk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verify their effectiveness.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7A033347-1619-450C-BD01-8D2B7E017459}"/>
              </a:ext>
            </a:extLst>
          </p:cNvPr>
          <p:cNvSpPr/>
          <p:nvPr/>
        </p:nvSpPr>
        <p:spPr>
          <a:xfrm>
            <a:off x="5148064" y="1052736"/>
            <a:ext cx="3384376" cy="3528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AMC1 OR</a:t>
            </a:r>
            <a:r>
              <a:rPr lang="ro-RO" b="1" dirty="0">
                <a:solidFill>
                  <a:schemeClr val="tx1"/>
                </a:solidFill>
              </a:rPr>
              <a:t>O</a:t>
            </a:r>
            <a:r>
              <a:rPr lang="en-US" b="1" dirty="0">
                <a:solidFill>
                  <a:schemeClr val="tx1"/>
                </a:solidFill>
              </a:rPr>
              <a:t>.GEN.200(a)(3)</a:t>
            </a:r>
            <a:endParaRPr lang="ro-RO" b="1" dirty="0">
              <a:solidFill>
                <a:schemeClr val="tx1"/>
              </a:solidFill>
            </a:endParaRPr>
          </a:p>
          <a:p>
            <a:pPr algn="ctr"/>
            <a:endParaRPr lang="ro-RO" sz="1600" b="1" dirty="0">
              <a:solidFill>
                <a:schemeClr val="tx1"/>
              </a:solidFill>
            </a:endParaRPr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="" xmlns:a16="http://schemas.microsoft.com/office/drawing/2014/main" id="{5533AB2B-807C-4AA6-8C69-C7D5DAA3D6CB}"/>
              </a:ext>
            </a:extLst>
          </p:cNvPr>
          <p:cNvSpPr/>
          <p:nvPr/>
        </p:nvSpPr>
        <p:spPr>
          <a:xfrm>
            <a:off x="5508104" y="1628800"/>
            <a:ext cx="3528392" cy="43204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MANAGEMENT OF CHANGES</a:t>
            </a:r>
            <a:endParaRPr lang="ro-RO" b="1" dirty="0"/>
          </a:p>
          <a:p>
            <a:pPr algn="ctr"/>
            <a:r>
              <a:rPr lang="en-US" dirty="0"/>
              <a:t> The operator should manage </a:t>
            </a:r>
            <a:r>
              <a:rPr lang="en-US" b="1" dirty="0">
                <a:solidFill>
                  <a:srgbClr val="FF0000"/>
                </a:solidFill>
              </a:rPr>
              <a:t>safety risks related to a change</a:t>
            </a:r>
            <a:r>
              <a:rPr lang="en-US" dirty="0"/>
              <a:t>. The management of change should be a documented process to identify external and internal change that may have an adverse effect on safety. </a:t>
            </a:r>
            <a:r>
              <a:rPr lang="en-US" b="1" dirty="0">
                <a:solidFill>
                  <a:srgbClr val="FF0000"/>
                </a:solidFill>
              </a:rPr>
              <a:t>It should make use of the operator’s existing hazard identification, risk assessment and mitigation processes.</a:t>
            </a:r>
            <a:r>
              <a:rPr lang="en-US" dirty="0"/>
              <a:t> 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="" xmlns:a16="http://schemas.microsoft.com/office/drawing/2014/main" id="{9593013E-9006-4571-9B1C-B9807CC5C496}"/>
              </a:ext>
            </a:extLst>
          </p:cNvPr>
          <p:cNvSpPr/>
          <p:nvPr/>
        </p:nvSpPr>
        <p:spPr>
          <a:xfrm>
            <a:off x="4283968" y="3212976"/>
            <a:ext cx="64807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2B0F989-D7C2-4759-936B-BB4AC18F9AE9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="" xmlns:a16="http://schemas.microsoft.com/office/drawing/2014/main" id="{28CDF511-BE2D-43F9-8864-CAB1AE80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6461DB4C-8475-4EC6-95F2-A6AE0BE16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548680"/>
            <a:ext cx="6265863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 kern="0" dirty="0" err="1">
                <a:latin typeface="+mn-lt"/>
              </a:rPr>
              <a:t>Managementul</a:t>
            </a:r>
            <a:r>
              <a:rPr lang="en-US" sz="1800" b="1" kern="0" dirty="0">
                <a:latin typeface="+mn-lt"/>
              </a:rPr>
              <a:t> </a:t>
            </a:r>
            <a:r>
              <a:rPr lang="en-US" sz="1800" b="1" kern="0" dirty="0" err="1">
                <a:latin typeface="+mn-lt"/>
              </a:rPr>
              <a:t>schimb</a:t>
            </a:r>
            <a:r>
              <a:rPr lang="ro-RO" sz="1800" b="1" kern="0" dirty="0">
                <a:latin typeface="+mn-lt"/>
              </a:rPr>
              <a:t>ărilor</a:t>
            </a:r>
            <a:endParaRPr lang="ro-RO" altLang="ro-RO" sz="1100" b="1" kern="0" dirty="0">
              <a:latin typeface="+mn-lt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="" xmlns:a16="http://schemas.microsoft.com/office/drawing/2014/main" id="{E35DBD1C-60D7-4D79-B753-2F2402716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353" y="1124743"/>
            <a:ext cx="8436447" cy="5076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</a:pPr>
            <a:r>
              <a:rPr lang="ro-RO" altLang="ro-RO" sz="2000" b="1" kern="0" dirty="0">
                <a:latin typeface="+mn-lt"/>
              </a:rPr>
              <a:t>Un sistem de management al siguranței </a:t>
            </a:r>
            <a:r>
              <a:rPr lang="ro-RO" altLang="ro-RO" sz="2000" b="1" u="sng" kern="0" dirty="0">
                <a:latin typeface="+mn-lt"/>
              </a:rPr>
              <a:t>eficient</a:t>
            </a:r>
            <a:r>
              <a:rPr lang="ro-RO" altLang="ro-RO" sz="2000" b="1" kern="0" dirty="0">
                <a:latin typeface="+mn-lt"/>
              </a:rPr>
              <a:t> are următoarele caracteristici</a:t>
            </a:r>
            <a:r>
              <a:rPr lang="ro-RO" altLang="ro-RO" sz="2000" kern="0" dirty="0">
                <a:latin typeface="+mn-lt"/>
              </a:rPr>
              <a:t>:</a:t>
            </a:r>
          </a:p>
          <a:p>
            <a:pPr marL="342900" indent="-342900" algn="just" eaLnBrk="1" hangingPunct="1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ro-RO" sz="2000" kern="0" dirty="0" err="1" smtClean="0">
                <a:latin typeface="+mn-lt"/>
              </a:rPr>
              <a:t>sunt</a:t>
            </a:r>
            <a:r>
              <a:rPr lang="en-US" altLang="ro-RO" sz="2000" kern="0" dirty="0" smtClean="0">
                <a:latin typeface="+mn-lt"/>
              </a:rPr>
              <a:t> </a:t>
            </a:r>
            <a:r>
              <a:rPr lang="ro-RO" altLang="ro-RO" sz="2000" kern="0" dirty="0" smtClean="0">
                <a:latin typeface="+mn-lt"/>
              </a:rPr>
              <a:t>stabili</a:t>
            </a:r>
            <a:r>
              <a:rPr lang="en-US" altLang="ro-RO" sz="2000" kern="0" dirty="0" smtClean="0">
                <a:latin typeface="+mn-lt"/>
              </a:rPr>
              <a:t>t</a:t>
            </a:r>
            <a:r>
              <a:rPr lang="ro-RO" altLang="ro-RO" sz="2000" kern="0" dirty="0" smtClean="0">
                <a:latin typeface="+mn-lt"/>
              </a:rPr>
              <a:t>e </a:t>
            </a:r>
            <a:r>
              <a:rPr lang="ro-RO" altLang="ro-RO" sz="2000" kern="0" dirty="0">
                <a:latin typeface="+mn-lt"/>
              </a:rPr>
              <a:t>responsabilități pentru personalul cheie referitoare la identificarea pericolelor și managementul riscurilor;</a:t>
            </a:r>
          </a:p>
          <a:p>
            <a:pPr marL="342900" indent="-342900" algn="just" eaLnBrk="1" hangingPunct="1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ro-RO" sz="2000" kern="0" dirty="0" err="1">
                <a:latin typeface="+mn-lt"/>
              </a:rPr>
              <a:t>e</a:t>
            </a:r>
            <a:r>
              <a:rPr lang="en-US" altLang="ro-RO" sz="2000" kern="0" dirty="0" err="1" smtClean="0">
                <a:latin typeface="+mn-lt"/>
              </a:rPr>
              <a:t>ste</a:t>
            </a:r>
            <a:r>
              <a:rPr lang="en-US" altLang="ro-RO" sz="2000" kern="0" dirty="0" smtClean="0">
                <a:latin typeface="+mn-lt"/>
              </a:rPr>
              <a:t> </a:t>
            </a:r>
            <a:r>
              <a:rPr lang="en-US" altLang="ro-RO" sz="2000" kern="0" dirty="0" err="1" smtClean="0">
                <a:latin typeface="+mn-lt"/>
              </a:rPr>
              <a:t>consemnat</a:t>
            </a:r>
            <a:r>
              <a:rPr lang="ro-RO" altLang="ro-RO" sz="2000" kern="0" dirty="0" smtClean="0">
                <a:latin typeface="+mn-lt"/>
              </a:rPr>
              <a:t> procesul </a:t>
            </a:r>
            <a:r>
              <a:rPr lang="ro-RO" altLang="ro-RO" sz="2000" kern="0" dirty="0">
                <a:latin typeface="+mn-lt"/>
              </a:rPr>
              <a:t>de evaluare a riscurilor (alegerea operatorului) care să includă:</a:t>
            </a:r>
          </a:p>
          <a:p>
            <a:pPr marL="9144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o-RO" altLang="ro-RO" sz="2000" kern="0" dirty="0">
                <a:latin typeface="+mn-lt"/>
              </a:rPr>
              <a:t>analiza riscurilor (probabilitate și severitate);</a:t>
            </a:r>
          </a:p>
          <a:p>
            <a:pPr marL="9144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o-RO" altLang="ro-RO" sz="2000" kern="0" dirty="0">
                <a:latin typeface="+mn-lt"/>
              </a:rPr>
              <a:t>evaluarea riscurilor (risk index = tolerabilitatea);</a:t>
            </a:r>
          </a:p>
          <a:p>
            <a:pPr marL="9144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o-RO" altLang="ro-RO" sz="2000" kern="0" dirty="0">
                <a:latin typeface="+mn-lt"/>
              </a:rPr>
              <a:t>controlul acțiunilor de reducere a riscurilor (identificare, implementare, eficiență);</a:t>
            </a:r>
          </a:p>
          <a:p>
            <a:pPr marL="342900" indent="-342900" algn="just" eaLnBrk="1" hangingPunct="1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ro-RO" sz="2000" kern="0" dirty="0" err="1" smtClean="0">
                <a:latin typeface="+mn-lt"/>
              </a:rPr>
              <a:t>sunt</a:t>
            </a:r>
            <a:r>
              <a:rPr lang="en-US" altLang="ro-RO" sz="2000" kern="0" dirty="0" smtClean="0">
                <a:latin typeface="+mn-lt"/>
              </a:rPr>
              <a:t> </a:t>
            </a:r>
            <a:r>
              <a:rPr lang="ro-RO" altLang="ro-RO" sz="2000" kern="0" dirty="0" smtClean="0">
                <a:latin typeface="+mn-lt"/>
              </a:rPr>
              <a:t>prioritiza</a:t>
            </a:r>
            <a:r>
              <a:rPr lang="en-US" altLang="ro-RO" sz="2000" kern="0" dirty="0" smtClean="0">
                <a:latin typeface="+mn-lt"/>
              </a:rPr>
              <a:t>t</a:t>
            </a:r>
            <a:r>
              <a:rPr lang="ro-RO" altLang="ro-RO" sz="2000" kern="0" dirty="0" smtClean="0">
                <a:latin typeface="+mn-lt"/>
              </a:rPr>
              <a:t>e riscuril</a:t>
            </a:r>
            <a:r>
              <a:rPr lang="en-US" altLang="ro-RO" sz="2000" kern="0" dirty="0" smtClean="0">
                <a:latin typeface="+mn-lt"/>
              </a:rPr>
              <a:t>e</a:t>
            </a:r>
            <a:r>
              <a:rPr lang="ro-RO" altLang="ro-RO" sz="2000" kern="0" dirty="0" smtClean="0">
                <a:latin typeface="+mn-lt"/>
              </a:rPr>
              <a:t> </a:t>
            </a:r>
            <a:r>
              <a:rPr lang="ro-RO" altLang="ro-RO" sz="2000" kern="0" dirty="0">
                <a:latin typeface="+mn-lt"/>
              </a:rPr>
              <a:t>(risk register, hazard log etc.);</a:t>
            </a:r>
          </a:p>
          <a:p>
            <a:pPr marL="342900" indent="-342900" algn="just" eaLnBrk="1" hangingPunct="1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ro-RO" sz="2000" kern="0" dirty="0" err="1" smtClean="0">
                <a:latin typeface="+mn-lt"/>
              </a:rPr>
              <a:t>operatorul</a:t>
            </a:r>
            <a:r>
              <a:rPr lang="en-US" altLang="ro-RO" sz="2000" kern="0" dirty="0" smtClean="0">
                <a:latin typeface="+mn-lt"/>
              </a:rPr>
              <a:t> </a:t>
            </a:r>
            <a:r>
              <a:rPr lang="en-US" altLang="ro-RO" sz="2000" kern="0" dirty="0" err="1" smtClean="0">
                <a:latin typeface="+mn-lt"/>
              </a:rPr>
              <a:t>aerian</a:t>
            </a:r>
            <a:r>
              <a:rPr lang="en-US" altLang="ro-RO" sz="2000" kern="0" dirty="0" smtClean="0">
                <a:latin typeface="+mn-lt"/>
              </a:rPr>
              <a:t> are </a:t>
            </a:r>
            <a:r>
              <a:rPr lang="ro-RO" altLang="ro-RO" sz="2000" kern="0" dirty="0" smtClean="0">
                <a:latin typeface="+mn-lt"/>
              </a:rPr>
              <a:t>personal </a:t>
            </a:r>
            <a:r>
              <a:rPr lang="ro-RO" altLang="ro-RO" sz="2000" kern="0" dirty="0">
                <a:latin typeface="+mn-lt"/>
              </a:rPr>
              <a:t>competent (un singur curs self-study s-a dovedit a nu fi suficient); </a:t>
            </a:r>
          </a:p>
          <a:p>
            <a:pPr marL="342900" indent="-342900" algn="just" eaLnBrk="1" hangingPunct="1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o-RO" altLang="ro-RO" sz="2000" kern="0" dirty="0" smtClean="0">
                <a:latin typeface="+mn-lt"/>
              </a:rPr>
              <a:t>acțiunil</a:t>
            </a:r>
            <a:r>
              <a:rPr lang="en-US" altLang="ro-RO" sz="2000" kern="0" dirty="0" smtClean="0">
                <a:latin typeface="+mn-lt"/>
              </a:rPr>
              <a:t>e</a:t>
            </a:r>
            <a:r>
              <a:rPr lang="ro-RO" altLang="ro-RO" sz="2000" kern="0" dirty="0" smtClean="0">
                <a:latin typeface="+mn-lt"/>
              </a:rPr>
              <a:t> </a:t>
            </a:r>
            <a:r>
              <a:rPr lang="ro-RO" altLang="ro-RO" sz="2000" kern="0" dirty="0">
                <a:latin typeface="+mn-lt"/>
              </a:rPr>
              <a:t>de reducere a riscurilor </a:t>
            </a:r>
            <a:r>
              <a:rPr lang="en-US" altLang="ro-RO" sz="2000" kern="0" dirty="0" err="1" smtClean="0">
                <a:latin typeface="+mn-lt"/>
              </a:rPr>
              <a:t>sunt</a:t>
            </a:r>
            <a:r>
              <a:rPr lang="en-US" altLang="ro-RO" sz="2000" kern="0" dirty="0" smtClean="0">
                <a:latin typeface="+mn-lt"/>
              </a:rPr>
              <a:t> </a:t>
            </a:r>
            <a:r>
              <a:rPr lang="en-US" altLang="ro-RO" sz="2000" kern="0" dirty="0" err="1" smtClean="0">
                <a:latin typeface="+mn-lt"/>
              </a:rPr>
              <a:t>acceptate</a:t>
            </a:r>
            <a:r>
              <a:rPr lang="en-US" altLang="ro-RO" sz="2000" kern="0" dirty="0" smtClean="0">
                <a:latin typeface="+mn-lt"/>
              </a:rPr>
              <a:t> </a:t>
            </a:r>
            <a:r>
              <a:rPr lang="ro-RO" altLang="ro-RO" sz="2000" kern="0" dirty="0" smtClean="0">
                <a:latin typeface="+mn-lt"/>
              </a:rPr>
              <a:t>de </a:t>
            </a:r>
            <a:r>
              <a:rPr lang="ro-RO" altLang="ro-RO" sz="2000" kern="0" dirty="0">
                <a:latin typeface="+mn-lt"/>
              </a:rPr>
              <a:t>către top management.</a:t>
            </a:r>
          </a:p>
        </p:txBody>
      </p:sp>
    </p:spTree>
    <p:extLst>
      <p:ext uri="{BB962C8B-B14F-4D97-AF65-F5344CB8AC3E}">
        <p14:creationId xmlns:p14="http://schemas.microsoft.com/office/powerpoint/2010/main" val="221025770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2B0F989-D7C2-4759-936B-BB4AC18F9AE9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="" xmlns:a16="http://schemas.microsoft.com/office/drawing/2014/main" id="{28CDF511-BE2D-43F9-8864-CAB1AE80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6461DB4C-8475-4EC6-95F2-A6AE0BE16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836712"/>
            <a:ext cx="732142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u="sng" kern="0" dirty="0" err="1">
                <a:latin typeface="+mn-lt"/>
              </a:rPr>
              <a:t>Managementul</a:t>
            </a:r>
            <a:r>
              <a:rPr lang="en-US" sz="2400" b="1" u="sng" kern="0" dirty="0">
                <a:latin typeface="+mn-lt"/>
              </a:rPr>
              <a:t> </a:t>
            </a:r>
            <a:r>
              <a:rPr lang="en-US" sz="2400" b="1" u="sng" kern="0" dirty="0" err="1">
                <a:latin typeface="+mn-lt"/>
              </a:rPr>
              <a:t>schimb</a:t>
            </a:r>
            <a:r>
              <a:rPr lang="ro-RO" sz="2400" b="1" u="sng" kern="0" dirty="0">
                <a:latin typeface="+mn-lt"/>
              </a:rPr>
              <a:t>ărilor – acțiuni necesare</a:t>
            </a:r>
            <a:endParaRPr lang="ro-RO" altLang="ro-RO" sz="1400" b="1" u="sng" kern="0" dirty="0">
              <a:latin typeface="+mn-lt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="" xmlns:a16="http://schemas.microsoft.com/office/drawing/2014/main" id="{E35DBD1C-60D7-4D79-B753-2F2402716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353" y="1641376"/>
            <a:ext cx="8436447" cy="416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</a:pPr>
            <a:endParaRPr lang="ro-RO" altLang="ro-RO" sz="2000" kern="0" dirty="0">
              <a:latin typeface="+mn-lt"/>
            </a:endParaRPr>
          </a:p>
          <a:p>
            <a:pPr marL="342900" indent="-342900" algn="just" eaLnBrk="1" hangingPunct="1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o-RO" altLang="ro-RO" sz="2000" kern="0" dirty="0">
                <a:latin typeface="+mn-lt"/>
              </a:rPr>
              <a:t>dezvoltarea unui proces formal de management al schimbărilor care permite:</a:t>
            </a:r>
          </a:p>
          <a:p>
            <a:pPr marL="9144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o-RO" altLang="ro-RO" sz="2000" kern="0" dirty="0">
                <a:latin typeface="+mn-lt"/>
              </a:rPr>
              <a:t>identificare tipurilor schimbărilor care necesită a fi manageriate;</a:t>
            </a:r>
          </a:p>
          <a:p>
            <a:pPr marL="9144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o-RO" altLang="ro-RO" sz="2000" kern="0" dirty="0">
                <a:latin typeface="+mn-lt"/>
              </a:rPr>
              <a:t>evaluarea schimbărilor în ceea ce privește impactul pe care acestea îl au asupra sistemului de management (cum afectează o schimbare capabilitatea operatorului aerian de a desfășura operațiunile certificate);</a:t>
            </a:r>
          </a:p>
          <a:p>
            <a:pPr marL="342900" indent="-342900" algn="just" eaLnBrk="1" hangingPunct="1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o-RO" altLang="ro-RO" sz="2000" kern="0" dirty="0">
                <a:latin typeface="+mn-lt"/>
              </a:rPr>
              <a:t>acțiunile întreprinse pentru evaluarea schimbărilor sunt documentate și se urmărește implementarea acetora;</a:t>
            </a:r>
          </a:p>
          <a:p>
            <a:pPr algn="just" eaLnBrk="1" hangingPunct="1">
              <a:spcBef>
                <a:spcPts val="600"/>
              </a:spcBef>
            </a:pPr>
            <a:endParaRPr lang="ro-RO" altLang="ro-RO" sz="200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889479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2B0F989-D7C2-4759-936B-BB4AC18F9AE9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="" xmlns:a16="http://schemas.microsoft.com/office/drawing/2014/main" id="{28CDF511-BE2D-43F9-8864-CAB1AE80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="" xmlns:a16="http://schemas.microsoft.com/office/drawing/2014/main" id="{E35DBD1C-60D7-4D79-B753-2F2402716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353" y="1268760"/>
            <a:ext cx="8436447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</a:pPr>
            <a:r>
              <a:rPr lang="ro-RO" altLang="ro-RO" sz="2000" b="1" kern="0" dirty="0">
                <a:latin typeface="+mn-lt"/>
              </a:rPr>
              <a:t>Exemple de schimbări care necesită evaluare</a:t>
            </a:r>
            <a:r>
              <a:rPr lang="ro-RO" altLang="ro-RO" sz="2000" kern="0" dirty="0">
                <a:latin typeface="+mn-lt"/>
              </a:rPr>
              <a:t>: </a:t>
            </a:r>
          </a:p>
          <a:p>
            <a:pPr marL="342900" indent="-342900" algn="just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o-RO" altLang="ro-RO" sz="2000" kern="0" dirty="0">
                <a:latin typeface="+mn-lt"/>
              </a:rPr>
              <a:t>interne: </a:t>
            </a:r>
          </a:p>
          <a:p>
            <a:pPr marL="9144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vi-VN" altLang="ro-RO" sz="2000" kern="0" dirty="0" smtClean="0">
                <a:latin typeface="+mn-lt"/>
              </a:rPr>
              <a:t>schimbări</a:t>
            </a:r>
            <a:r>
              <a:rPr lang="ro-RO" altLang="ro-RO" sz="2000" kern="0" dirty="0" smtClean="0">
                <a:latin typeface="+mn-lt"/>
              </a:rPr>
              <a:t> în structura organizatorică (PH, reorganizare etc.);</a:t>
            </a:r>
            <a:endParaRPr lang="ro-RO" altLang="ro-RO" sz="2000" kern="0" dirty="0">
              <a:latin typeface="+mn-lt"/>
            </a:endParaRPr>
          </a:p>
          <a:p>
            <a:pPr marL="9144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vi-VN" altLang="ro-RO" sz="2000" kern="0" dirty="0" smtClean="0">
                <a:latin typeface="+mn-lt"/>
              </a:rPr>
              <a:t>schimbări</a:t>
            </a:r>
            <a:r>
              <a:rPr lang="ro-RO" altLang="ro-RO" sz="2000" kern="0" dirty="0" smtClean="0">
                <a:latin typeface="+mn-lt"/>
              </a:rPr>
              <a:t> în flotă;</a:t>
            </a:r>
            <a:endParaRPr lang="ro-RO" altLang="ro-RO" sz="2000" kern="0" dirty="0">
              <a:latin typeface="+mn-lt"/>
            </a:endParaRPr>
          </a:p>
          <a:p>
            <a:pPr marL="9144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vi-VN" altLang="ro-RO" sz="2000" kern="0" dirty="0" smtClean="0">
                <a:latin typeface="+mn-lt"/>
              </a:rPr>
              <a:t>adăugarea</a:t>
            </a:r>
            <a:r>
              <a:rPr lang="ro-RO" altLang="ro-RO" sz="2000" kern="0" dirty="0" smtClean="0">
                <a:latin typeface="+mn-lt"/>
              </a:rPr>
              <a:t> de noi rute;</a:t>
            </a:r>
          </a:p>
          <a:p>
            <a:pPr marL="9144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o-RO" altLang="ro-RO" sz="2000" kern="0" dirty="0" smtClean="0">
                <a:latin typeface="+mn-lt"/>
              </a:rPr>
              <a:t>contractarea unui nou serviciu;</a:t>
            </a:r>
          </a:p>
          <a:p>
            <a:pPr marL="9144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o-RO" altLang="ro-RO" sz="2000" kern="0" dirty="0" smtClean="0">
                <a:latin typeface="+mn-lt"/>
              </a:rPr>
              <a:t>folosirea unui nou program software pentru FTL;</a:t>
            </a:r>
          </a:p>
          <a:p>
            <a:pPr marL="9144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o-RO" altLang="ro-RO" sz="2000" kern="0" dirty="0" smtClean="0">
                <a:latin typeface="+mn-lt"/>
              </a:rPr>
              <a:t>solicitarea unei noi aprobări specifice;</a:t>
            </a:r>
          </a:p>
          <a:p>
            <a:pPr marL="9144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o-RO" altLang="ro-RO" sz="2000" kern="0" dirty="0" smtClean="0">
                <a:latin typeface="+mn-lt"/>
              </a:rPr>
              <a:t>solicitarea utilizării EFB;</a:t>
            </a:r>
          </a:p>
          <a:p>
            <a:pPr marL="9144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o-RO" altLang="ro-RO" sz="2000" kern="0" dirty="0" smtClean="0">
                <a:latin typeface="+mn-lt"/>
              </a:rPr>
              <a:t>etc.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="" xmlns:a16="http://schemas.microsoft.com/office/drawing/2014/main" id="{4154BD13-1BF5-428A-BBDE-3E6B042BA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548680"/>
            <a:ext cx="6265863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 kern="0" dirty="0" err="1">
                <a:latin typeface="+mn-lt"/>
              </a:rPr>
              <a:t>Managementul</a:t>
            </a:r>
            <a:r>
              <a:rPr lang="en-US" sz="1800" b="1" kern="0" dirty="0">
                <a:latin typeface="+mn-lt"/>
              </a:rPr>
              <a:t> </a:t>
            </a:r>
            <a:r>
              <a:rPr lang="en-US" sz="1800" b="1" kern="0" dirty="0" err="1">
                <a:latin typeface="+mn-lt"/>
              </a:rPr>
              <a:t>schimb</a:t>
            </a:r>
            <a:r>
              <a:rPr lang="ro-RO" sz="1800" b="1" kern="0" dirty="0">
                <a:latin typeface="+mn-lt"/>
              </a:rPr>
              <a:t>ărilor</a:t>
            </a:r>
            <a:endParaRPr lang="ro-RO" altLang="ro-RO" sz="1100" b="1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953789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2B0F989-D7C2-4759-936B-BB4AC18F9AE9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="" xmlns:a16="http://schemas.microsoft.com/office/drawing/2014/main" id="{28CDF511-BE2D-43F9-8864-CAB1AE80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="" xmlns:a16="http://schemas.microsoft.com/office/drawing/2014/main" id="{E35DBD1C-60D7-4D79-B753-2F2402716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353" y="1268760"/>
            <a:ext cx="8436447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</a:pPr>
            <a:r>
              <a:rPr lang="ro-RO" altLang="ro-RO" sz="2000" b="1" kern="0" dirty="0">
                <a:latin typeface="+mn-lt"/>
              </a:rPr>
              <a:t>Exemple de schimbări care necesită evaluare</a:t>
            </a:r>
            <a:r>
              <a:rPr lang="ro-RO" altLang="ro-RO" sz="2000" kern="0" dirty="0">
                <a:latin typeface="+mn-lt"/>
              </a:rPr>
              <a:t>: </a:t>
            </a:r>
          </a:p>
          <a:p>
            <a:pPr marL="342900" indent="-342900" algn="just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o-RO" altLang="ro-RO" sz="2000" kern="0" dirty="0" smtClean="0">
                <a:latin typeface="+mn-lt"/>
              </a:rPr>
              <a:t>externe:</a:t>
            </a:r>
            <a:endParaRPr lang="ro-RO" altLang="ro-RO" sz="2000" kern="0" dirty="0">
              <a:latin typeface="+mn-lt"/>
            </a:endParaRPr>
          </a:p>
          <a:p>
            <a:pPr marL="108585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o-RO" altLang="ro-RO" sz="2000" kern="0" dirty="0" smtClean="0">
                <a:latin typeface="+mn-lt"/>
              </a:rPr>
              <a:t>schimbări în cadrul legislativ;</a:t>
            </a:r>
          </a:p>
          <a:p>
            <a:pPr marL="108585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o-RO" altLang="ro-RO" sz="2000" kern="0" dirty="0" smtClean="0">
                <a:latin typeface="+mn-lt"/>
              </a:rPr>
              <a:t>SIB, CZIB</a:t>
            </a:r>
            <a:r>
              <a:rPr lang="ro-RO" altLang="ro-RO" sz="2000" kern="0" dirty="0" smtClean="0">
                <a:latin typeface="+mn-lt"/>
              </a:rPr>
              <a:t>;</a:t>
            </a:r>
            <a:endParaRPr lang="en-US" altLang="ro-RO" sz="2000" kern="0" dirty="0" smtClean="0">
              <a:latin typeface="+mn-lt"/>
            </a:endParaRPr>
          </a:p>
          <a:p>
            <a:pPr marL="108585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ro-RO" sz="2000" kern="0" dirty="0" smtClean="0">
                <a:latin typeface="+mn-lt"/>
              </a:rPr>
              <a:t>OSD;</a:t>
            </a:r>
            <a:endParaRPr lang="ro-RO" altLang="ro-RO" sz="2000" kern="0" dirty="0" smtClean="0">
              <a:latin typeface="+mn-lt"/>
            </a:endParaRPr>
          </a:p>
          <a:p>
            <a:pPr marL="108585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o-RO" altLang="ro-RO" sz="2000" kern="0" dirty="0" smtClean="0">
                <a:latin typeface="+mn-lt"/>
              </a:rPr>
              <a:t>emiterea de documente de siguranţă de către AACR;</a:t>
            </a:r>
            <a:endParaRPr lang="ro-RO" altLang="ro-RO" sz="2000" kern="0" dirty="0">
              <a:latin typeface="+mn-lt"/>
            </a:endParaRPr>
          </a:p>
          <a:p>
            <a:pPr marL="108585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o-RO" altLang="ro-RO" sz="2000" kern="0" dirty="0">
                <a:latin typeface="+mn-lt"/>
              </a:rPr>
              <a:t>dreptul de control privind consumul de alcool și/sau droguri pentru </a:t>
            </a:r>
            <a:r>
              <a:rPr lang="ro-RO" altLang="ro-RO" sz="2000" kern="0" dirty="0" smtClean="0">
                <a:latin typeface="+mn-lt"/>
              </a:rPr>
              <a:t>echipaje în Germania, </a:t>
            </a:r>
            <a:r>
              <a:rPr lang="en-US" sz="2000" dirty="0"/>
              <a:t>Italia, </a:t>
            </a:r>
            <a:r>
              <a:rPr lang="en-US" sz="2000" dirty="0" err="1"/>
              <a:t>Olanda</a:t>
            </a:r>
            <a:r>
              <a:rPr lang="en-US" sz="2000" dirty="0"/>
              <a:t>, </a:t>
            </a:r>
            <a:r>
              <a:rPr lang="en-US" sz="2000" dirty="0" err="1"/>
              <a:t>Suedia</a:t>
            </a:r>
            <a:r>
              <a:rPr lang="en-US" sz="2000" dirty="0"/>
              <a:t>, Fran</a:t>
            </a:r>
            <a:r>
              <a:rPr lang="ro-RO" sz="2000" dirty="0"/>
              <a:t>ț</a:t>
            </a:r>
            <a:r>
              <a:rPr lang="en-US" sz="2000" dirty="0" smtClean="0"/>
              <a:t>a</a:t>
            </a:r>
            <a:r>
              <a:rPr lang="ro-RO" sz="2000" dirty="0" smtClean="0"/>
              <a:t>;</a:t>
            </a:r>
            <a:endParaRPr lang="ro-RO" altLang="ro-RO" sz="2000" kern="0" dirty="0" smtClean="0">
              <a:latin typeface="+mn-lt"/>
            </a:endParaRPr>
          </a:p>
          <a:p>
            <a:pPr marL="108585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o-RO" altLang="ro-RO" sz="2000" kern="0" dirty="0" smtClean="0">
                <a:latin typeface="+mn-lt"/>
              </a:rPr>
              <a:t>modificări </a:t>
            </a:r>
            <a:r>
              <a:rPr lang="ro-RO" altLang="ro-RO" sz="2000" kern="0" dirty="0">
                <a:latin typeface="+mn-lt"/>
              </a:rPr>
              <a:t>în AIP al unei ţări în care operatorul efectuează </a:t>
            </a:r>
            <a:r>
              <a:rPr lang="ro-RO" altLang="ro-RO" sz="2000" kern="0" dirty="0" smtClean="0">
                <a:latin typeface="+mn-lt"/>
              </a:rPr>
              <a:t>CAT;</a:t>
            </a:r>
          </a:p>
          <a:p>
            <a:pPr marL="108585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o-RO" altLang="ro-RO" sz="2000" kern="0" dirty="0">
              <a:latin typeface="+mn-lt"/>
            </a:endParaRPr>
          </a:p>
          <a:p>
            <a:pPr marL="108585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o-RO" altLang="ro-RO" sz="2000" kern="0" dirty="0">
              <a:latin typeface="+mn-lt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="" xmlns:a16="http://schemas.microsoft.com/office/drawing/2014/main" id="{4154BD13-1BF5-428A-BBDE-3E6B042BA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548680"/>
            <a:ext cx="6265863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 kern="0" dirty="0" err="1">
                <a:latin typeface="+mn-lt"/>
              </a:rPr>
              <a:t>Managementul</a:t>
            </a:r>
            <a:r>
              <a:rPr lang="en-US" sz="1800" b="1" kern="0" dirty="0">
                <a:latin typeface="+mn-lt"/>
              </a:rPr>
              <a:t> </a:t>
            </a:r>
            <a:r>
              <a:rPr lang="en-US" sz="1800" b="1" kern="0" dirty="0" err="1">
                <a:latin typeface="+mn-lt"/>
              </a:rPr>
              <a:t>schimb</a:t>
            </a:r>
            <a:r>
              <a:rPr lang="ro-RO" sz="1800" b="1" kern="0" dirty="0">
                <a:latin typeface="+mn-lt"/>
              </a:rPr>
              <a:t>ărilor</a:t>
            </a:r>
            <a:endParaRPr lang="ro-RO" altLang="ro-RO" sz="1100" b="1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97130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2B0F989-D7C2-4759-936B-BB4AC18F9AE9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="" xmlns:a16="http://schemas.microsoft.com/office/drawing/2014/main" id="{28CDF511-BE2D-43F9-8864-CAB1AE80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6461DB4C-8475-4EC6-95F2-A6AE0BE16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548680"/>
            <a:ext cx="6265863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 kern="0" dirty="0" err="1">
                <a:latin typeface="+mn-lt"/>
              </a:rPr>
              <a:t>Managementul</a:t>
            </a:r>
            <a:r>
              <a:rPr lang="en-US" sz="1800" b="1" kern="0" dirty="0">
                <a:latin typeface="+mn-lt"/>
              </a:rPr>
              <a:t> </a:t>
            </a:r>
            <a:r>
              <a:rPr lang="en-US" sz="1800" b="1" kern="0" dirty="0" err="1">
                <a:latin typeface="+mn-lt"/>
              </a:rPr>
              <a:t>schimb</a:t>
            </a:r>
            <a:r>
              <a:rPr lang="ro-RO" sz="1800" b="1" kern="0" dirty="0">
                <a:latin typeface="+mn-lt"/>
              </a:rPr>
              <a:t>ărilor</a:t>
            </a:r>
            <a:endParaRPr lang="ro-RO" altLang="ro-RO" sz="1100" b="1" kern="0" dirty="0">
              <a:latin typeface="+mn-lt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="" xmlns:a16="http://schemas.microsoft.com/office/drawing/2014/main" id="{E35DBD1C-60D7-4D79-B753-2F2402716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353" y="1124743"/>
            <a:ext cx="8436447" cy="5076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</a:pPr>
            <a:r>
              <a:rPr lang="ro-RO" altLang="ro-RO" sz="2000" b="1" kern="0" dirty="0">
                <a:latin typeface="+mn-lt"/>
              </a:rPr>
              <a:t>Ce urmărim în cadrul inspecțiilor pentru evaluarea SMS</a:t>
            </a:r>
            <a:r>
              <a:rPr lang="ro-RO" altLang="ro-RO" sz="2000" kern="0" dirty="0" smtClean="0">
                <a:latin typeface="+mn-lt"/>
              </a:rPr>
              <a:t>:</a:t>
            </a:r>
          </a:p>
          <a:p>
            <a:pPr algn="just" eaLnBrk="1" hangingPunct="1">
              <a:spcBef>
                <a:spcPts val="600"/>
              </a:spcBef>
            </a:pPr>
            <a:endParaRPr lang="ro-RO" altLang="ro-RO" sz="2000" kern="0" dirty="0">
              <a:latin typeface="+mn-lt"/>
            </a:endParaRPr>
          </a:p>
          <a:p>
            <a:pPr marL="342900" indent="-342900" algn="just" eaLnBrk="1" hangingPunct="1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o-RO" altLang="ro-RO" sz="2000" kern="0" dirty="0" smtClean="0">
                <a:latin typeface="+mn-lt"/>
              </a:rPr>
              <a:t>existenţa </a:t>
            </a:r>
            <a:r>
              <a:rPr lang="ro-RO" altLang="ro-RO" sz="2000" kern="0" dirty="0">
                <a:latin typeface="+mn-lt"/>
              </a:rPr>
              <a:t>unui registru de risc (exiatența SPI și a țintelor ar fi bonus ...), potrivit dimensiunii operatorului aerian, în care sunt stabilite priorități;</a:t>
            </a:r>
          </a:p>
          <a:p>
            <a:pPr marL="342900" indent="-342900" algn="just" eaLnBrk="1" hangingPunct="1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o-RO" altLang="ro-RO" sz="2000" kern="0" dirty="0">
                <a:latin typeface="+mn-lt"/>
              </a:rPr>
              <a:t>Selectăm o măsură de reducere a riscului și urmărim implementarea acesteia (mod de stabilire, responsabilitate, termene limită, evaluarea eficacității);</a:t>
            </a:r>
          </a:p>
          <a:p>
            <a:pPr marL="342900" indent="-342900" algn="just" eaLnBrk="1" hangingPunct="1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o-RO" altLang="ro-RO" sz="2000" kern="0" dirty="0">
                <a:latin typeface="+mn-lt"/>
              </a:rPr>
              <a:t>Dacă a avut loc o modificare semnificativă care afectează capacitatea de operare, se verifică reacția SMS și punerea în aplicare a procesului de management al riscurilor</a:t>
            </a:r>
          </a:p>
        </p:txBody>
      </p:sp>
    </p:spTree>
    <p:extLst>
      <p:ext uri="{BB962C8B-B14F-4D97-AF65-F5344CB8AC3E}">
        <p14:creationId xmlns:p14="http://schemas.microsoft.com/office/powerpoint/2010/main" val="183304355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34884B2-CA58-4195-98EF-673DDCBAAC64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pic>
        <p:nvPicPr>
          <p:cNvPr id="31749" name="Picture 2" descr="http://www.observatorcultural.ro/userfiles/article/intrebari%20on%20line_012813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50" y="533400"/>
            <a:ext cx="462915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9">
            <a:extLst>
              <a:ext uri="{FF2B5EF4-FFF2-40B4-BE49-F238E27FC236}">
                <a16:creationId xmlns="" xmlns:a16="http://schemas.microsoft.com/office/drawing/2014/main" id="{3720B716-F797-4F0A-BF50-101A1D8F0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26390166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7101</TotalTime>
  <Words>643</Words>
  <Application>Microsoft Office PowerPoint</Application>
  <PresentationFormat>On-screen Show (4:3)</PresentationFormat>
  <Paragraphs>90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Managementul schimbărilor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Programul national de siguranta (SSP)</dc:title>
  <dc:creator>claudia</dc:creator>
  <cp:lastModifiedBy>Mihai</cp:lastModifiedBy>
  <cp:revision>537</cp:revision>
  <cp:lastPrinted>2014-03-10T09:13:36Z</cp:lastPrinted>
  <dcterms:created xsi:type="dcterms:W3CDTF">2009-09-21T18:32:05Z</dcterms:created>
  <dcterms:modified xsi:type="dcterms:W3CDTF">2018-06-27T06:43:13Z</dcterms:modified>
</cp:coreProperties>
</file>