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0"/>
  </p:notesMasterIdLst>
  <p:handoutMasterIdLst>
    <p:handoutMasterId r:id="rId11"/>
  </p:handoutMasterIdLst>
  <p:sldIdLst>
    <p:sldId id="426" r:id="rId2"/>
    <p:sldId id="441" r:id="rId3"/>
    <p:sldId id="442" r:id="rId4"/>
    <p:sldId id="443" r:id="rId5"/>
    <p:sldId id="444" r:id="rId6"/>
    <p:sldId id="445" r:id="rId7"/>
    <p:sldId id="446" r:id="rId8"/>
    <p:sldId id="440" r:id="rId9"/>
  </p:sldIdLst>
  <p:sldSz cx="9144000" cy="6858000" type="screen4x3"/>
  <p:notesSz cx="6805613" cy="9944100"/>
  <p:defaultTextStyle>
    <a:defPPr>
      <a:defRPr lang="ro-R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66"/>
    <a:srgbClr val="8DD98F"/>
    <a:srgbClr val="EB1585"/>
    <a:srgbClr val="CCCCFF"/>
    <a:srgbClr val="FFCC99"/>
    <a:srgbClr val="FF5050"/>
    <a:srgbClr val="0033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3" autoAdjust="0"/>
    <p:restoredTop sz="99421" autoAdjust="0"/>
  </p:normalViewPr>
  <p:slideViewPr>
    <p:cSldViewPr>
      <p:cViewPr varScale="1">
        <p:scale>
          <a:sx n="118" d="100"/>
          <a:sy n="11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200" d="100"/>
          <a:sy n="200" d="100"/>
        </p:scale>
        <p:origin x="-1428" y="108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0A4BE6B-2D25-49AF-9530-26E618BB1D91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124657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 altLang="ro-RO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 altLang="ro-R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3537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noProof="0"/>
              <a:t>Click to edit Master text styles</a:t>
            </a:r>
          </a:p>
          <a:p>
            <a:pPr lvl="1"/>
            <a:r>
              <a:rPr lang="ro-RO" noProof="0"/>
              <a:t>Second level</a:t>
            </a:r>
          </a:p>
          <a:p>
            <a:pPr lvl="2"/>
            <a:r>
              <a:rPr lang="ro-RO" noProof="0"/>
              <a:t>Third level</a:t>
            </a:r>
          </a:p>
          <a:p>
            <a:pPr lvl="3"/>
            <a:r>
              <a:rPr lang="ro-RO" noProof="0"/>
              <a:t>Fourth level</a:t>
            </a:r>
          </a:p>
          <a:p>
            <a:pPr lvl="4"/>
            <a:r>
              <a:rPr lang="ro-RO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 altLang="ro-RO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A35D5C2-F670-45B0-923F-CAB85599FB0B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1080264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AD1555-8F05-40D9-8A74-A607ADA45F32}" type="slidenum">
              <a:rPr lang="ro-RO" altLang="ro-RO"/>
              <a:pPr>
                <a:spcBef>
                  <a:spcPct val="0"/>
                </a:spcBef>
              </a:pPr>
              <a:t>1</a:t>
            </a:fld>
            <a:endParaRPr lang="ro-RO" altLang="ro-RO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ro-RO">
                <a:latin typeface="Arial" panose="020B0604020202020204" pitchFamily="34" charset="0"/>
                <a:cs typeface="Arial" panose="020B0604020202020204" pitchFamily="34" charset="0"/>
              </a:rPr>
              <a:t>In case of emergency, please use the door you came in because, even that we are at the ground floor, outside the windows is a quite deep ditch.</a:t>
            </a:r>
          </a:p>
          <a:p>
            <a:pPr eaLnBrk="1" hangingPunct="1"/>
            <a:r>
              <a:rPr lang="en-US" altLang="ro-RO">
                <a:latin typeface="Arial" panose="020B0604020202020204" pitchFamily="34" charset="0"/>
                <a:cs typeface="Arial" panose="020B0604020202020204" pitchFamily="34" charset="0"/>
              </a:rPr>
              <a:t>The emergency phone is of course, 112.</a:t>
            </a:r>
          </a:p>
        </p:txBody>
      </p:sp>
    </p:spTree>
    <p:extLst>
      <p:ext uri="{BB962C8B-B14F-4D97-AF65-F5344CB8AC3E}">
        <p14:creationId xmlns:p14="http://schemas.microsoft.com/office/powerpoint/2010/main" val="193534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66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o-RO"/>
              <a:t>Click to edit Master title style</a:t>
            </a:r>
          </a:p>
        </p:txBody>
      </p:sp>
      <p:sp>
        <p:nvSpPr>
          <p:cNvPr id="266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o-RO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C2D8F-0432-462C-8D9F-7D3A5D566B69}" type="datetime1">
              <a:rPr lang="en-US" altLang="ro-RO"/>
              <a:pPr>
                <a:defRPr/>
              </a:pPr>
              <a:t>06/26/2018</a:t>
            </a:fld>
            <a:endParaRPr lang="en-US" altLang="ro-RO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D60EAE-53D2-4A34-B8DC-9EEFA196C100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44895676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47A5D-65FB-406A-BF3D-194E10782C2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6064F-E5EF-44E9-86B5-65EA78068B0E}" type="datetime1">
              <a:rPr lang="en-US" altLang="ro-RO"/>
              <a:pPr>
                <a:defRPr/>
              </a:pPr>
              <a:t>06/26/2018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7358079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F1C49-CC4D-4743-AA61-ECB2B9566779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50200-2709-4FFF-864E-723217B4D0BE}" type="datetime1">
              <a:rPr lang="en-US" altLang="ro-RO"/>
              <a:pPr>
                <a:defRPr/>
              </a:pPr>
              <a:t>06/26/2018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16719217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o-RO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1E5B6-134E-43B4-8C0C-083732A76463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A3B72-7070-4AA7-8574-4CFF53DB5A39}" type="datetime1">
              <a:rPr lang="en-US" altLang="ro-RO"/>
              <a:pPr>
                <a:defRPr/>
              </a:pPr>
              <a:t>06/26/2018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8177387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61735-5D4B-4C22-B856-89531BA37058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5CA96-11AB-4BA2-8F86-F74EE2CA7A9C}" type="datetime1">
              <a:rPr lang="en-US" altLang="ro-RO"/>
              <a:pPr>
                <a:defRPr/>
              </a:pPr>
              <a:t>06/26/2018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69276238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9A58-9595-4B10-9079-72E39D144E72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F7B04-5024-4057-87C1-A63D7FB0BC60}" type="datetime1">
              <a:rPr lang="en-US" altLang="ro-RO"/>
              <a:pPr>
                <a:defRPr/>
              </a:pPr>
              <a:t>06/26/2018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22244722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92082-2837-4DE4-BEB0-289C4CC4B075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A15A5-F0ED-467E-991D-22D2115E1EF4}" type="datetime1">
              <a:rPr lang="en-US" altLang="ro-RO"/>
              <a:pPr>
                <a:defRPr/>
              </a:pPr>
              <a:t>06/26/2018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06214993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D943A-46A4-48E8-B16C-120D24732A8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A6345-36E3-4EF2-9E2B-5C070E0A0D11}" type="datetime1">
              <a:rPr lang="en-US" altLang="ro-RO"/>
              <a:pPr>
                <a:defRPr/>
              </a:pPr>
              <a:t>06/26/2018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54247484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3D06A-564E-4435-9DD2-CCEDE8C9629B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8E3D8-979C-4D86-B074-A0BDE8BAA0C6}" type="datetime1">
              <a:rPr lang="en-US" altLang="ro-RO"/>
              <a:pPr>
                <a:defRPr/>
              </a:pPr>
              <a:t>06/26/2018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92977238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D9EEB-F5AD-4726-9797-4CFCC92E092E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9251A-0262-4006-B357-364413DB7627}" type="datetime1">
              <a:rPr lang="en-US" altLang="ro-RO"/>
              <a:pPr>
                <a:defRPr/>
              </a:pPr>
              <a:t>06/26/2018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5805413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DBDB8-332C-4732-8BEC-C310ABC5349D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1B20A-4A39-46FD-8CA1-ED99CF6A2F83}" type="datetime1">
              <a:rPr lang="en-US" altLang="ro-RO"/>
              <a:pPr>
                <a:defRPr/>
              </a:pPr>
              <a:t>06/26/2018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56238029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75916-74FD-44BF-A01A-643D1F75C01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22D46-775B-4ED7-984E-869622FD2BFC}" type="datetime1">
              <a:rPr lang="en-US" altLang="ro-RO"/>
              <a:pPr>
                <a:defRPr/>
              </a:pPr>
              <a:t>06/26/2018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8416199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3A780CE-877F-4016-B026-46C3ED35C5AC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ro-RO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ro-RO"/>
              <a:t>Click to edit Master text styles</a:t>
            </a:r>
          </a:p>
          <a:p>
            <a:pPr lvl="1"/>
            <a:r>
              <a:rPr lang="ro-RO" altLang="ro-RO"/>
              <a:t>Second level</a:t>
            </a:r>
          </a:p>
          <a:p>
            <a:pPr lvl="2"/>
            <a:r>
              <a:rPr lang="ro-RO" altLang="ro-RO"/>
              <a:t>Third level</a:t>
            </a:r>
          </a:p>
          <a:p>
            <a:pPr lvl="3"/>
            <a:r>
              <a:rPr lang="ro-RO" altLang="ro-RO"/>
              <a:t>Fourth level</a:t>
            </a:r>
          </a:p>
          <a:p>
            <a:pPr lvl="4"/>
            <a:r>
              <a:rPr lang="ro-RO" altLang="ro-RO"/>
              <a:t>Fifth level</a:t>
            </a:r>
          </a:p>
        </p:txBody>
      </p: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5E0A583-5842-4DB0-811D-74C0B92E90B0}" type="datetime1">
              <a:rPr lang="en-US" altLang="ro-RO"/>
              <a:pPr>
                <a:defRPr/>
              </a:pPr>
              <a:t>06/26/2018</a:t>
            </a:fld>
            <a:endParaRPr lang="en-US" alt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F66C5E-15CC-485A-9E4C-0F7CD7FEC650}" type="slidenum">
              <a:rPr lang="ro-RO" altLang="ro-RO" sz="10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o-RO" altLang="ro-RO" sz="1000">
              <a:latin typeface="Arial Black" panose="020B0A04020102020204" pitchFamily="34" charset="0"/>
            </a:endParaRPr>
          </a:p>
        </p:txBody>
      </p:sp>
      <p:sp>
        <p:nvSpPr>
          <p:cNvPr id="5123" name="Rectangle 18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E158B68-356C-4B5F-BB81-F8C2834310C8}" type="slidenum">
              <a:rPr lang="ro-RO" altLang="ro-RO" sz="10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o-RO" altLang="ro-RO" sz="1000">
              <a:latin typeface="Arial Black" panose="020B0A04020102020204" pitchFamily="34" charset="0"/>
            </a:endParaRPr>
          </a:p>
        </p:txBody>
      </p:sp>
      <p:sp>
        <p:nvSpPr>
          <p:cNvPr id="5124" name="Rectangle 18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0D168F0-D4D1-4211-B4D1-39C816F265E0}" type="slidenum">
              <a:rPr lang="ro-RO" altLang="ro-RO" sz="10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o-RO" altLang="ro-RO" sz="1000">
              <a:latin typeface="Arial Black" panose="020B0A04020102020204" pitchFamily="34" charset="0"/>
            </a:endParaRP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0350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9050" y="1916113"/>
            <a:ext cx="6265863" cy="2209800"/>
          </a:xfrm>
        </p:spPr>
        <p:txBody>
          <a:bodyPr/>
          <a:lstStyle/>
          <a:p>
            <a:pPr algn="ctr" eaLnBrk="1" hangingPunct="1"/>
            <a:r>
              <a:rPr lang="ro-RO" sz="3600" b="1" dirty="0" smtClean="0"/>
              <a:t>Elaborarea şi acceptarea unui plan de măsuri corective</a:t>
            </a:r>
            <a:endParaRPr lang="ro-RO" altLang="ro-RO" sz="2000" b="1" dirty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1187450" y="363538"/>
            <a:ext cx="61214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400" dirty="0">
                <a:solidFill>
                  <a:srgbClr val="333399"/>
                </a:solidFill>
              </a:rPr>
              <a:t>ROMANIAN CIVIL AERONAUTICAL  AUTHORITY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475656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pic>
        <p:nvPicPr>
          <p:cNvPr id="10" name="Picture 2" descr="cladire_01"/>
          <p:cNvPicPr>
            <a:picLocks noChangeAspect="1" noChangeArrowheads="1"/>
          </p:cNvPicPr>
          <p:nvPr/>
        </p:nvPicPr>
        <p:blipFill>
          <a:blip r:embed="rId4">
            <a:lum bright="5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8" y="4365104"/>
            <a:ext cx="3143250" cy="203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3778" y="1628800"/>
            <a:ext cx="8090321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o-RO" sz="2000" b="1" dirty="0" smtClean="0">
                <a:latin typeface="Arial" charset="0"/>
                <a:cs typeface="Arial" charset="0"/>
              </a:rPr>
              <a:t>Regulamentul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smtClean="0">
                <a:latin typeface="Arial" charset="0"/>
                <a:cs typeface="Arial" charset="0"/>
              </a:rPr>
              <a:t>(</a:t>
            </a:r>
            <a:r>
              <a:rPr lang="ro-RO" sz="2000" b="1" dirty="0" smtClean="0">
                <a:latin typeface="Arial" charset="0"/>
                <a:cs typeface="Arial" charset="0"/>
              </a:rPr>
              <a:t>UE</a:t>
            </a:r>
            <a:r>
              <a:rPr lang="en-US" sz="2000" b="1" dirty="0" smtClean="0">
                <a:latin typeface="Arial" charset="0"/>
                <a:cs typeface="Arial" charset="0"/>
              </a:rPr>
              <a:t>) </a:t>
            </a:r>
            <a:r>
              <a:rPr lang="en-US" sz="2000" b="1" dirty="0">
                <a:latin typeface="Arial" charset="0"/>
                <a:cs typeface="Arial" charset="0"/>
              </a:rPr>
              <a:t>nr. </a:t>
            </a:r>
            <a:r>
              <a:rPr lang="en-US" sz="2000" b="1" dirty="0" smtClean="0">
                <a:latin typeface="Arial" charset="0"/>
                <a:cs typeface="Arial" charset="0"/>
              </a:rPr>
              <a:t>965/2012</a:t>
            </a:r>
            <a:endParaRPr lang="en-US" sz="2000" b="1" dirty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o-RO" dirty="0" smtClean="0">
                <a:latin typeface="Arial" charset="0"/>
                <a:cs typeface="Arial" charset="0"/>
              </a:rPr>
              <a:t>Autoritatea </a:t>
            </a:r>
            <a:r>
              <a:rPr lang="ro-RO" dirty="0" smtClean="0">
                <a:latin typeface="Arial" charset="0"/>
                <a:cs typeface="Arial" charset="0"/>
              </a:rPr>
              <a:t>aeronautică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  <a:endParaRPr lang="ro-RO" dirty="0" smtClean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o-RO" sz="1400" i="1" dirty="0">
                <a:latin typeface="Arial" charset="0"/>
                <a:cs typeface="Arial" charset="0"/>
              </a:rPr>
              <a:t>(</a:t>
            </a:r>
            <a:r>
              <a:rPr lang="ro-RO" sz="1400" i="1" dirty="0" smtClean="0">
                <a:latin typeface="Arial" charset="0"/>
                <a:cs typeface="Arial" charset="0"/>
              </a:rPr>
              <a:t>ARO.GEN.300 și </a:t>
            </a:r>
            <a:r>
              <a:rPr lang="en-US" sz="1400" i="1" dirty="0">
                <a:latin typeface="Arial" charset="0"/>
                <a:cs typeface="Arial" charset="0"/>
              </a:rPr>
              <a:t>ARO.GEN.350</a:t>
            </a:r>
            <a:r>
              <a:rPr lang="ro-RO" sz="1400" i="1" dirty="0" smtClean="0">
                <a:latin typeface="Arial" charset="0"/>
                <a:cs typeface="Arial" charset="0"/>
              </a:rPr>
              <a:t>)</a:t>
            </a:r>
            <a:endParaRPr lang="en-US" sz="1400" dirty="0" smtClean="0">
              <a:latin typeface="Arial" charset="0"/>
              <a:cs typeface="Arial" charset="0"/>
            </a:endParaRPr>
          </a:p>
          <a:p>
            <a:pPr marL="342900" indent="-34290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o-RO" dirty="0" smtClean="0">
                <a:latin typeface="Arial" charset="0"/>
                <a:cs typeface="Arial" charset="0"/>
              </a:rPr>
              <a:t>Trebuie să verifice conformarea organizațiilor și a operațiunilor desfășurate cu cerințele aplicabile;</a:t>
            </a:r>
            <a:endParaRPr lang="ro-RO" sz="1400" i="1" dirty="0" smtClean="0">
              <a:latin typeface="Arial" charset="0"/>
              <a:cs typeface="Arial" charset="0"/>
            </a:endParaRPr>
          </a:p>
          <a:p>
            <a:pPr marL="342900" indent="-34290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o-RO" dirty="0" smtClean="0">
                <a:latin typeface="Arial" charset="0"/>
                <a:cs typeface="Arial" charset="0"/>
              </a:rPr>
              <a:t>Trebuie să emită rapoarte de audit, ca rezultat al acestor verificări, rapoarte care conțin și </a:t>
            </a:r>
            <a:r>
              <a:rPr lang="ro-RO" dirty="0" smtClean="0">
                <a:latin typeface="Arial" charset="0"/>
                <a:cs typeface="Arial" charset="0"/>
              </a:rPr>
              <a:t>neconformitățile constatate;</a:t>
            </a:r>
            <a:endParaRPr lang="ro-RO" sz="1400" i="1" dirty="0" smtClean="0">
              <a:latin typeface="Arial" charset="0"/>
              <a:cs typeface="Arial" charset="0"/>
            </a:endParaRPr>
          </a:p>
          <a:p>
            <a:pPr marL="342900" indent="-34290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o-RO" dirty="0" smtClean="0">
                <a:latin typeface="Arial" charset="0"/>
                <a:cs typeface="Arial" charset="0"/>
              </a:rPr>
              <a:t>Trebuie să dispună de un sistem pentru analiza neconformităților sub raportul semnificației lor în materie de siguranță prin clasificarea acestora ca neconformități de nivel 1 sau 2;</a:t>
            </a:r>
            <a:endParaRPr lang="ro-RO" sz="1400" i="1" dirty="0" smtClean="0">
              <a:latin typeface="Arial" charset="0"/>
              <a:cs typeface="Arial" charset="0"/>
            </a:endParaRPr>
          </a:p>
          <a:p>
            <a:pPr marL="342900" indent="-34290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o-RO" dirty="0" smtClean="0">
                <a:latin typeface="Arial" charset="0"/>
                <a:cs typeface="Arial" charset="0"/>
              </a:rPr>
              <a:t>Pentru neconformitățile de nivel 2, acordă organizației un termen pentru implementarea acțiunii corective;</a:t>
            </a:r>
            <a:endParaRPr lang="ro-RO" sz="1400" dirty="0" smtClean="0">
              <a:latin typeface="Arial" charset="0"/>
              <a:cs typeface="Arial" charset="0"/>
            </a:endParaRPr>
          </a:p>
          <a:p>
            <a:pPr marL="342900" indent="-34290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o-RO" b="1" dirty="0" smtClean="0">
                <a:latin typeface="Arial" charset="0"/>
                <a:cs typeface="Arial" charset="0"/>
              </a:rPr>
              <a:t>Evaluează acțiunile corective și planul de implementare propus </a:t>
            </a:r>
            <a:r>
              <a:rPr lang="ro-RO" dirty="0" smtClean="0">
                <a:latin typeface="Arial" charset="0"/>
                <a:cs typeface="Arial" charset="0"/>
              </a:rPr>
              <a:t>de organizație și, daca se concluzionează că acestea sunt suficiente pentru a soluționa neconformitatea, </a:t>
            </a:r>
            <a:r>
              <a:rPr lang="ro-RO" b="1" dirty="0" smtClean="0">
                <a:latin typeface="Arial" charset="0"/>
                <a:cs typeface="Arial" charset="0"/>
              </a:rPr>
              <a:t>le acceptă</a:t>
            </a:r>
            <a:r>
              <a:rPr lang="ro-RO" dirty="0" smtClean="0">
                <a:latin typeface="Arial" charset="0"/>
                <a:cs typeface="Arial" charset="0"/>
              </a:rPr>
              <a:t>.</a:t>
            </a:r>
            <a:endParaRPr lang="en-US" sz="1400" i="1" dirty="0">
              <a:latin typeface="Arial" charset="0"/>
              <a:cs typeface="Arial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44500" y="579438"/>
            <a:ext cx="8229600" cy="8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1" dirty="0" smtClean="0"/>
              <a:t>Elaborarea şi acceptarea unui</a:t>
            </a:r>
            <a:endParaRPr lang="en-US" altLang="en-US" b="1" dirty="0" smtClean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smtClean="0"/>
              <a:t>p</a:t>
            </a:r>
            <a:r>
              <a:rPr lang="ro-RO" altLang="en-US" b="1" dirty="0" smtClean="0"/>
              <a:t>lan</a:t>
            </a:r>
            <a:r>
              <a:rPr lang="en-US" altLang="en-US" b="1" dirty="0" smtClean="0"/>
              <a:t> </a:t>
            </a:r>
            <a:r>
              <a:rPr lang="ro-RO" altLang="en-US" b="1" dirty="0" smtClean="0"/>
              <a:t>de măsuri corective</a:t>
            </a:r>
            <a:endParaRPr lang="ro-RO" altLang="en-US" sz="1200" b="1" dirty="0"/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xmlns="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551715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3778" y="1628800"/>
            <a:ext cx="8090321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o-RO" sz="2000" b="1" dirty="0" smtClean="0">
                <a:latin typeface="Arial" charset="0"/>
                <a:cs typeface="Arial" charset="0"/>
              </a:rPr>
              <a:t>Regulamentul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smtClean="0">
                <a:latin typeface="Arial" charset="0"/>
                <a:cs typeface="Arial" charset="0"/>
              </a:rPr>
              <a:t>(</a:t>
            </a:r>
            <a:r>
              <a:rPr lang="ro-RO" sz="2000" b="1" dirty="0" smtClean="0">
                <a:latin typeface="Arial" charset="0"/>
                <a:cs typeface="Arial" charset="0"/>
              </a:rPr>
              <a:t>UE</a:t>
            </a:r>
            <a:r>
              <a:rPr lang="en-US" sz="2000" b="1" dirty="0" smtClean="0">
                <a:latin typeface="Arial" charset="0"/>
                <a:cs typeface="Arial" charset="0"/>
              </a:rPr>
              <a:t>) </a:t>
            </a:r>
            <a:r>
              <a:rPr lang="en-US" sz="2000" b="1" dirty="0">
                <a:latin typeface="Arial" charset="0"/>
                <a:cs typeface="Arial" charset="0"/>
              </a:rPr>
              <a:t>nr. </a:t>
            </a:r>
            <a:r>
              <a:rPr lang="en-US" sz="2000" b="1" dirty="0" smtClean="0">
                <a:latin typeface="Arial" charset="0"/>
                <a:cs typeface="Arial" charset="0"/>
              </a:rPr>
              <a:t>965/2012</a:t>
            </a:r>
            <a:endParaRPr lang="en-US" sz="2000" b="1" dirty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ro-RO" dirty="0" smtClean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o-RO" dirty="0" smtClean="0">
                <a:latin typeface="Arial" charset="0"/>
                <a:cs typeface="Arial" charset="0"/>
              </a:rPr>
              <a:t>Organizația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  <a:endParaRPr lang="ro-RO" dirty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o-RO" sz="1400" i="1" dirty="0" smtClean="0">
                <a:latin typeface="Arial" charset="0"/>
                <a:cs typeface="Arial" charset="0"/>
              </a:rPr>
              <a:t>(</a:t>
            </a:r>
            <a:r>
              <a:rPr lang="ro-RO" sz="1400" i="1" dirty="0">
                <a:latin typeface="Arial" charset="0"/>
                <a:cs typeface="Arial" charset="0"/>
              </a:rPr>
              <a:t>ORO.GEN.150</a:t>
            </a:r>
            <a:r>
              <a:rPr lang="ro-RO" sz="1400" i="1" dirty="0" smtClean="0">
                <a:latin typeface="Arial" charset="0"/>
                <a:cs typeface="Arial" charset="0"/>
              </a:rPr>
              <a:t>)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marL="342900" indent="-34290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o-RO" b="1" dirty="0" smtClean="0">
                <a:latin typeface="Arial" charset="0"/>
                <a:cs typeface="Arial" charset="0"/>
              </a:rPr>
              <a:t>Determină cauza </a:t>
            </a:r>
            <a:r>
              <a:rPr lang="ro-RO" dirty="0" smtClean="0">
                <a:latin typeface="Arial" charset="0"/>
                <a:cs typeface="Arial" charset="0"/>
              </a:rPr>
              <a:t>care stă la baza neconformității/lor;</a:t>
            </a:r>
          </a:p>
          <a:p>
            <a:pPr marL="342900" indent="-34290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endParaRPr lang="ro-RO" i="1" dirty="0" smtClean="0">
              <a:latin typeface="Arial" charset="0"/>
              <a:cs typeface="Arial" charset="0"/>
            </a:endParaRPr>
          </a:p>
          <a:p>
            <a:pPr marL="342900" indent="-34290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o-RO" dirty="0" smtClean="0">
                <a:latin typeface="Arial" charset="0"/>
                <a:cs typeface="Arial" charset="0"/>
              </a:rPr>
              <a:t>Definește un </a:t>
            </a:r>
            <a:r>
              <a:rPr lang="ro-RO" b="1" dirty="0" smtClean="0">
                <a:latin typeface="Arial" charset="0"/>
                <a:cs typeface="Arial" charset="0"/>
              </a:rPr>
              <a:t>plan de acțiuni corective</a:t>
            </a:r>
            <a:r>
              <a:rPr lang="ro-RO" dirty="0" smtClean="0">
                <a:latin typeface="Arial" charset="0"/>
                <a:cs typeface="Arial" charset="0"/>
              </a:rPr>
              <a:t>;</a:t>
            </a:r>
          </a:p>
          <a:p>
            <a:pPr marL="342900" indent="-34290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endParaRPr lang="ro-RO" dirty="0" smtClean="0">
              <a:latin typeface="Arial" charset="0"/>
              <a:cs typeface="Arial" charset="0"/>
            </a:endParaRPr>
          </a:p>
          <a:p>
            <a:pPr marL="342900" indent="-34290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o-RO" b="1" dirty="0" smtClean="0">
                <a:latin typeface="Arial" charset="0"/>
                <a:cs typeface="Arial" charset="0"/>
              </a:rPr>
              <a:t>Demonstrează implementarea </a:t>
            </a:r>
            <a:r>
              <a:rPr lang="ro-RO" dirty="0" smtClean="0">
                <a:latin typeface="Arial" charset="0"/>
                <a:cs typeface="Arial" charset="0"/>
              </a:rPr>
              <a:t>acțiunilor corective la termenele acceptate.</a:t>
            </a:r>
          </a:p>
          <a:p>
            <a:pPr marL="342900" indent="-34290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ro-RO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o-RO" sz="1400" dirty="0">
                <a:latin typeface="Arial" charset="0"/>
                <a:cs typeface="Arial" charset="0"/>
              </a:rPr>
              <a:t>(</a:t>
            </a:r>
            <a:r>
              <a:rPr lang="ro-RO" sz="1400" dirty="0" smtClean="0">
                <a:latin typeface="Arial" charset="0"/>
                <a:cs typeface="Arial" charset="0"/>
              </a:rPr>
              <a:t>în această ordine)</a:t>
            </a:r>
            <a:endParaRPr lang="en-US" sz="1400" dirty="0">
              <a:latin typeface="Arial" charset="0"/>
              <a:cs typeface="Arial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44500" y="579438"/>
            <a:ext cx="8229600" cy="8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1" dirty="0" smtClean="0"/>
              <a:t>Elaborarea şi acceptarea unui</a:t>
            </a:r>
            <a:endParaRPr lang="en-US" altLang="en-US" b="1" dirty="0" smtClean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smtClean="0"/>
              <a:t>p</a:t>
            </a:r>
            <a:r>
              <a:rPr lang="ro-RO" altLang="en-US" b="1" dirty="0" smtClean="0"/>
              <a:t>lan</a:t>
            </a:r>
            <a:r>
              <a:rPr lang="en-US" altLang="en-US" b="1" dirty="0" smtClean="0"/>
              <a:t> </a:t>
            </a:r>
            <a:r>
              <a:rPr lang="ro-RO" altLang="en-US" b="1" dirty="0" smtClean="0"/>
              <a:t>de măsuri corective</a:t>
            </a:r>
            <a:endParaRPr lang="ro-RO" altLang="en-US" sz="1200" b="1" dirty="0"/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xmlns="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1619910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3778" y="1628800"/>
            <a:ext cx="8090321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o-RO" sz="2000" b="1" dirty="0" smtClean="0">
                <a:latin typeface="Arial" charset="0"/>
                <a:cs typeface="Arial" charset="0"/>
              </a:rPr>
              <a:t>Regulamentul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smtClean="0">
                <a:latin typeface="Arial" charset="0"/>
                <a:cs typeface="Arial" charset="0"/>
              </a:rPr>
              <a:t>(</a:t>
            </a:r>
            <a:r>
              <a:rPr lang="ro-RO" sz="2000" b="1" dirty="0" smtClean="0">
                <a:latin typeface="Arial" charset="0"/>
                <a:cs typeface="Arial" charset="0"/>
              </a:rPr>
              <a:t>UE</a:t>
            </a:r>
            <a:r>
              <a:rPr lang="en-US" sz="2000" b="1" dirty="0" smtClean="0">
                <a:latin typeface="Arial" charset="0"/>
                <a:cs typeface="Arial" charset="0"/>
              </a:rPr>
              <a:t>) </a:t>
            </a:r>
            <a:r>
              <a:rPr lang="en-US" sz="2000" b="1" dirty="0">
                <a:latin typeface="Arial" charset="0"/>
                <a:cs typeface="Arial" charset="0"/>
              </a:rPr>
              <a:t>nr. </a:t>
            </a:r>
            <a:r>
              <a:rPr lang="en-US" sz="2000" b="1" dirty="0" smtClean="0">
                <a:latin typeface="Arial" charset="0"/>
                <a:cs typeface="Arial" charset="0"/>
              </a:rPr>
              <a:t>965/2012</a:t>
            </a:r>
            <a:endParaRPr lang="en-US" sz="2000" b="1" dirty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o-RO" b="1" i="1" dirty="0" smtClean="0">
                <a:latin typeface="Arial" charset="0"/>
                <a:cs typeface="Arial" charset="0"/>
              </a:rPr>
              <a:t>Neconformitatea</a:t>
            </a:r>
            <a:r>
              <a:rPr lang="ro-RO" dirty="0" smtClean="0">
                <a:latin typeface="Arial" charset="0"/>
                <a:cs typeface="Arial" charset="0"/>
              </a:rPr>
              <a:t>: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o-RO" dirty="0" smtClean="0">
                <a:latin typeface="Arial" charset="0"/>
                <a:cs typeface="Arial" charset="0"/>
              </a:rPr>
              <a:t>Conține referința la cerința de implementare față de care este constatată (niciodată referințe la AMC);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o-RO" dirty="0" smtClean="0">
                <a:latin typeface="Arial" charset="0"/>
                <a:cs typeface="Arial" charset="0"/>
              </a:rPr>
              <a:t>Este clasificată sub </a:t>
            </a:r>
            <a:r>
              <a:rPr lang="ro-RO" dirty="0">
                <a:latin typeface="Arial" charset="0"/>
                <a:cs typeface="Arial" charset="0"/>
              </a:rPr>
              <a:t>raportul semnificației </a:t>
            </a:r>
            <a:r>
              <a:rPr lang="ro-RO" dirty="0" smtClean="0">
                <a:latin typeface="Arial" charset="0"/>
                <a:cs typeface="Arial" charset="0"/>
              </a:rPr>
              <a:t>în </a:t>
            </a:r>
            <a:r>
              <a:rPr lang="ro-RO" dirty="0">
                <a:latin typeface="Arial" charset="0"/>
                <a:cs typeface="Arial" charset="0"/>
              </a:rPr>
              <a:t>materie de </a:t>
            </a:r>
            <a:r>
              <a:rPr lang="ro-RO" dirty="0" smtClean="0">
                <a:latin typeface="Arial" charset="0"/>
                <a:cs typeface="Arial" charset="0"/>
              </a:rPr>
              <a:t>siguranță</a:t>
            </a:r>
            <a:r>
              <a:rPr lang="ro-RO" dirty="0">
                <a:latin typeface="Arial" charset="0"/>
                <a:cs typeface="Arial" charset="0"/>
              </a:rPr>
              <a:t>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o-RO" dirty="0" smtClean="0">
                <a:latin typeface="Arial" charset="0"/>
                <a:cs typeface="Arial" charset="0"/>
              </a:rPr>
              <a:t>În vederea stabilirii </a:t>
            </a:r>
            <a:r>
              <a:rPr lang="ro-RO" b="1" i="1" dirty="0" smtClean="0">
                <a:latin typeface="Arial" charset="0"/>
                <a:cs typeface="Arial" charset="0"/>
              </a:rPr>
              <a:t>c</a:t>
            </a:r>
            <a:r>
              <a:rPr lang="ro-RO" b="1" i="1" dirty="0" smtClean="0">
                <a:latin typeface="Arial" charset="0"/>
                <a:cs typeface="Arial" charset="0"/>
              </a:rPr>
              <a:t>auzei</a:t>
            </a:r>
            <a:r>
              <a:rPr lang="ro-RO" dirty="0" smtClean="0">
                <a:latin typeface="Arial" charset="0"/>
                <a:cs typeface="Arial" charset="0"/>
              </a:rPr>
              <a:t> care stă la baza neconformității: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o-RO" dirty="0" smtClean="0">
                <a:latin typeface="Arial" charset="0"/>
                <a:cs typeface="Arial" charset="0"/>
              </a:rPr>
              <a:t>Trebuie identificați toți factorii care au dus la apariția neconformității;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o-RO" dirty="0" smtClean="0">
                <a:latin typeface="Arial" charset="0"/>
                <a:cs typeface="Arial" charset="0"/>
              </a:rPr>
              <a:t>Trebuie implicate </a:t>
            </a:r>
            <a:r>
              <a:rPr lang="ro-RO" b="1" dirty="0" smtClean="0">
                <a:latin typeface="Arial" charset="0"/>
                <a:cs typeface="Arial" charset="0"/>
              </a:rPr>
              <a:t>toate departamentele</a:t>
            </a:r>
            <a:r>
              <a:rPr lang="ro-RO" dirty="0" smtClean="0">
                <a:latin typeface="Arial" charset="0"/>
                <a:cs typeface="Arial" charset="0"/>
              </a:rPr>
              <a:t> cu atribuții directe și conexe subiectului neconformității.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o-RO" b="1" i="1" dirty="0" smtClean="0">
                <a:latin typeface="Arial" charset="0"/>
                <a:cs typeface="Arial" charset="0"/>
              </a:rPr>
              <a:t>Acțiunea corectivă</a:t>
            </a:r>
            <a:r>
              <a:rPr lang="ro-RO" dirty="0" smtClean="0">
                <a:latin typeface="Arial" charset="0"/>
                <a:cs typeface="Arial" charset="0"/>
              </a:rPr>
              <a:t>: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o-RO" b="1" dirty="0" smtClean="0">
                <a:latin typeface="Arial" charset="0"/>
                <a:cs typeface="Arial" charset="0"/>
              </a:rPr>
              <a:t>Trebuie să adreseze cauza </a:t>
            </a:r>
            <a:r>
              <a:rPr lang="ro-RO" dirty="0" smtClean="0">
                <a:latin typeface="Arial" charset="0"/>
                <a:cs typeface="Arial" charset="0"/>
              </a:rPr>
              <a:t>care a stat la baza neconformității pentru a evita reapariția acesteia;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o-RO" dirty="0" smtClean="0">
                <a:latin typeface="Arial" charset="0"/>
                <a:cs typeface="Arial" charset="0"/>
              </a:rPr>
              <a:t>Implică schimbarea comportamentelor, acțiunilor, inacțiunilor </a:t>
            </a:r>
            <a:r>
              <a:rPr lang="ro-RO" dirty="0">
                <a:latin typeface="Arial" charset="0"/>
                <a:cs typeface="Arial" charset="0"/>
              </a:rPr>
              <a:t>sau </a:t>
            </a:r>
            <a:r>
              <a:rPr lang="ro-RO" dirty="0" smtClean="0">
                <a:latin typeface="Arial" charset="0"/>
                <a:cs typeface="Arial" charset="0"/>
              </a:rPr>
              <a:t>condițiilor rezultate din analiza cauzei.</a:t>
            </a:r>
            <a:endParaRPr lang="ro-RO" dirty="0" smtClean="0">
              <a:latin typeface="Arial" charset="0"/>
              <a:cs typeface="Arial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44500" y="579438"/>
            <a:ext cx="8229600" cy="8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1" dirty="0" smtClean="0"/>
              <a:t>Elaborarea şi acceptarea unui</a:t>
            </a:r>
            <a:endParaRPr lang="en-US" altLang="en-US" b="1" dirty="0" smtClean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smtClean="0"/>
              <a:t>p</a:t>
            </a:r>
            <a:r>
              <a:rPr lang="ro-RO" altLang="en-US" b="1" dirty="0" smtClean="0"/>
              <a:t>lan</a:t>
            </a:r>
            <a:r>
              <a:rPr lang="en-US" altLang="en-US" b="1" dirty="0" smtClean="0"/>
              <a:t> </a:t>
            </a:r>
            <a:r>
              <a:rPr lang="ro-RO" altLang="en-US" b="1" dirty="0" smtClean="0"/>
              <a:t>de măsuri corective</a:t>
            </a:r>
            <a:endParaRPr lang="ro-RO" altLang="en-US" sz="1200" b="1" dirty="0"/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xmlns="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7373095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3778" y="1628800"/>
            <a:ext cx="80903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o-RO" sz="2000" b="1" dirty="0" smtClean="0">
                <a:latin typeface="Arial" charset="0"/>
                <a:cs typeface="Arial" charset="0"/>
              </a:rPr>
              <a:t>Regulamentul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smtClean="0">
                <a:latin typeface="Arial" charset="0"/>
                <a:cs typeface="Arial" charset="0"/>
              </a:rPr>
              <a:t>(</a:t>
            </a:r>
            <a:r>
              <a:rPr lang="ro-RO" sz="2000" b="1" dirty="0" smtClean="0">
                <a:latin typeface="Arial" charset="0"/>
                <a:cs typeface="Arial" charset="0"/>
              </a:rPr>
              <a:t>UE</a:t>
            </a:r>
            <a:r>
              <a:rPr lang="en-US" sz="2000" b="1" dirty="0" smtClean="0">
                <a:latin typeface="Arial" charset="0"/>
                <a:cs typeface="Arial" charset="0"/>
              </a:rPr>
              <a:t>) </a:t>
            </a:r>
            <a:r>
              <a:rPr lang="en-US" sz="2000" b="1" dirty="0">
                <a:latin typeface="Arial" charset="0"/>
                <a:cs typeface="Arial" charset="0"/>
              </a:rPr>
              <a:t>nr. </a:t>
            </a:r>
            <a:r>
              <a:rPr lang="en-US" sz="2000" b="1" dirty="0" smtClean="0">
                <a:latin typeface="Arial" charset="0"/>
                <a:cs typeface="Arial" charset="0"/>
              </a:rPr>
              <a:t>965/2012</a:t>
            </a:r>
            <a:endParaRPr lang="en-US" sz="2000" b="1" dirty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ro-RO" sz="2000" b="1" dirty="0" smtClean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ro-RO" sz="2000" b="1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ro-RO" sz="2000" b="1" dirty="0" smtClean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o-RO" sz="2000" b="1" dirty="0" smtClean="0">
                <a:latin typeface="Arial" charset="0"/>
                <a:cs typeface="Arial" charset="0"/>
              </a:rPr>
              <a:t>Identificarea </a:t>
            </a:r>
            <a:r>
              <a:rPr lang="ro-RO" sz="2000" b="1" dirty="0">
                <a:latin typeface="Arial" charset="0"/>
                <a:cs typeface="Arial" charset="0"/>
              </a:rPr>
              <a:t>necorespunzătoare a cauzei </a:t>
            </a:r>
            <a:r>
              <a:rPr lang="ro-RO" sz="2000" dirty="0">
                <a:latin typeface="Arial" charset="0"/>
                <a:cs typeface="Arial" charset="0"/>
              </a:rPr>
              <a:t>care stă la baza neconformității</a:t>
            </a:r>
            <a:r>
              <a:rPr lang="ro-RO" sz="2000" b="1" dirty="0">
                <a:latin typeface="Arial" charset="0"/>
                <a:cs typeface="Arial" charset="0"/>
              </a:rPr>
              <a:t> </a:t>
            </a:r>
            <a:r>
              <a:rPr lang="ro-RO" sz="2000" b="1" dirty="0" smtClean="0">
                <a:latin typeface="Arial" charset="0"/>
                <a:cs typeface="Arial" charset="0"/>
              </a:rPr>
              <a:t>duce </a:t>
            </a:r>
            <a:r>
              <a:rPr lang="ro-RO" sz="2000" b="1" dirty="0">
                <a:latin typeface="Arial" charset="0"/>
                <a:cs typeface="Arial" charset="0"/>
              </a:rPr>
              <a:t>la imposibilitatea acceptării </a:t>
            </a:r>
            <a:r>
              <a:rPr lang="ro-RO" sz="2000" dirty="0" smtClean="0">
                <a:latin typeface="Arial" charset="0"/>
                <a:cs typeface="Arial" charset="0"/>
              </a:rPr>
              <a:t>de către Autoritate a</a:t>
            </a:r>
            <a:r>
              <a:rPr lang="ro-RO" sz="2000" b="1" dirty="0" smtClean="0">
                <a:latin typeface="Arial" charset="0"/>
                <a:cs typeface="Arial" charset="0"/>
              </a:rPr>
              <a:t> planului </a:t>
            </a:r>
            <a:r>
              <a:rPr lang="ro-RO" sz="2000" b="1" dirty="0">
                <a:latin typeface="Arial" charset="0"/>
                <a:cs typeface="Arial" charset="0"/>
              </a:rPr>
              <a:t>de acțiuni corective.</a:t>
            </a:r>
            <a:endParaRPr lang="ro-RO" sz="2000" b="1" dirty="0" smtClean="0">
              <a:latin typeface="Arial" charset="0"/>
              <a:cs typeface="Arial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44500" y="579438"/>
            <a:ext cx="8229600" cy="8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1" dirty="0" smtClean="0"/>
              <a:t>Elaborarea şi acceptarea unui</a:t>
            </a:r>
            <a:endParaRPr lang="en-US" altLang="en-US" b="1" dirty="0" smtClean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smtClean="0"/>
              <a:t>p</a:t>
            </a:r>
            <a:r>
              <a:rPr lang="ro-RO" altLang="en-US" b="1" dirty="0" smtClean="0"/>
              <a:t>lan</a:t>
            </a:r>
            <a:r>
              <a:rPr lang="en-US" altLang="en-US" b="1" dirty="0" smtClean="0"/>
              <a:t> </a:t>
            </a:r>
            <a:r>
              <a:rPr lang="ro-RO" altLang="en-US" b="1" dirty="0" smtClean="0"/>
              <a:t>de măsuri corective</a:t>
            </a:r>
            <a:endParaRPr lang="ro-RO" altLang="en-US" sz="1200" b="1" dirty="0"/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xmlns="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336082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3778" y="1628800"/>
            <a:ext cx="8090321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o-RO" sz="2000" b="1" dirty="0" smtClean="0">
                <a:latin typeface="Arial" charset="0"/>
                <a:cs typeface="Arial" charset="0"/>
              </a:rPr>
              <a:t>Regulamentul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smtClean="0">
                <a:latin typeface="Arial" charset="0"/>
                <a:cs typeface="Arial" charset="0"/>
              </a:rPr>
              <a:t>(</a:t>
            </a:r>
            <a:r>
              <a:rPr lang="ro-RO" sz="2000" b="1" dirty="0" smtClean="0">
                <a:latin typeface="Arial" charset="0"/>
                <a:cs typeface="Arial" charset="0"/>
              </a:rPr>
              <a:t>UE</a:t>
            </a:r>
            <a:r>
              <a:rPr lang="en-US" sz="2000" b="1" dirty="0" smtClean="0">
                <a:latin typeface="Arial" charset="0"/>
                <a:cs typeface="Arial" charset="0"/>
              </a:rPr>
              <a:t>) </a:t>
            </a:r>
            <a:r>
              <a:rPr lang="en-US" sz="2000" b="1" dirty="0">
                <a:latin typeface="Arial" charset="0"/>
                <a:cs typeface="Arial" charset="0"/>
              </a:rPr>
              <a:t>nr. </a:t>
            </a:r>
            <a:r>
              <a:rPr lang="en-US" sz="2000" b="1" dirty="0" smtClean="0">
                <a:latin typeface="Arial" charset="0"/>
                <a:cs typeface="Arial" charset="0"/>
              </a:rPr>
              <a:t>965/2012</a:t>
            </a:r>
            <a:endParaRPr lang="ro-RO" sz="2000" b="1" dirty="0" smtClean="0">
              <a:latin typeface="Arial" charset="0"/>
              <a:cs typeface="Arial" charset="0"/>
            </a:endParaRPr>
          </a:p>
          <a:p>
            <a:endParaRPr lang="ro-RO" sz="1400" b="1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Aft>
                <a:spcPts val="300"/>
              </a:spcAft>
            </a:pPr>
            <a:r>
              <a:rPr lang="ro-RO" sz="1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Neconformitatea:</a:t>
            </a:r>
            <a:r>
              <a:rPr lang="ro-RO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o-RO" sz="1400" dirty="0" smtClean="0"/>
              <a:t>Conținutul manualului de operațiuni și al MEL nu este personalizat, reprezentând transpunerea directă a cerințelor, respectiv MMEL</a:t>
            </a:r>
            <a:r>
              <a:rPr lang="pt-BR" sz="1400" dirty="0" smtClean="0"/>
              <a:t>.</a:t>
            </a:r>
            <a:endParaRPr lang="ro-RO" sz="1400" dirty="0" smtClean="0"/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ro-RO" sz="1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Cauzele care stau la baza neconformității:</a:t>
            </a:r>
          </a:p>
          <a:p>
            <a:pPr marL="342900" indent="-342900" algn="just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ro-RO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Responsabilul cu monitorizarea conformării nu a fost implicat în analiza și avizarea conținutului acestor documente;</a:t>
            </a:r>
          </a:p>
          <a:p>
            <a:pPr marL="342900" indent="-342900" algn="just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ro-RO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Nu sunt stabiliți în </a:t>
            </a:r>
            <a:r>
              <a:rPr lang="ro-RO" sz="1400" dirty="0">
                <a:solidFill>
                  <a:srgbClr val="000000"/>
                </a:solidFill>
                <a:latin typeface="Arial" charset="0"/>
                <a:cs typeface="Arial" charset="0"/>
              </a:rPr>
              <a:t>cadrul organizației </a:t>
            </a:r>
            <a:r>
              <a:rPr lang="ro-RO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responsabilii cu gestionarea diferitelor părți/capitole ale manualului de operațiuni;</a:t>
            </a:r>
          </a:p>
          <a:p>
            <a:pPr marL="342900" indent="-342900" algn="just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ro-RO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Presiuni comerciale.</a:t>
            </a: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ro-RO" sz="1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Acțiuni corective:</a:t>
            </a:r>
          </a:p>
          <a:p>
            <a:pPr marL="342900" indent="-342900" algn="just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ro-RO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Modificarea atribuțiilor responsabilului cu monitorizarea conformării pentru implicarea acestuia în analiza </a:t>
            </a:r>
            <a:r>
              <a:rPr lang="ro-RO" sz="1400" dirty="0">
                <a:solidFill>
                  <a:srgbClr val="000000"/>
                </a:solidFill>
                <a:latin typeface="Arial" charset="0"/>
                <a:cs typeface="Arial" charset="0"/>
              </a:rPr>
              <a:t>și avizarea conținutului </a:t>
            </a:r>
            <a:r>
              <a:rPr lang="ro-RO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manualelor și procedurilor elaborate; pregătirea internă a întregului personal managerial cu privire la aceste modificări;</a:t>
            </a:r>
          </a:p>
          <a:p>
            <a:pPr marL="342900" indent="-342900" algn="just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ro-RO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Definirea responsabililor cu gestionarea diferitelor părți/capitole ale manualului de operațiuni; efectuarea pregătirii acestora în vederea conștientizării noilor atribuții/responsabilități;</a:t>
            </a:r>
          </a:p>
          <a:p>
            <a:pPr marL="342900" indent="-342900" algn="just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ro-RO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(Re)definirea interfeței/procedurii/politicilor comercial-operațional și implicarea departamentului comercial în activitățile de pregătire de siguranță odată cu personalul operațional al organizației; reîmprospătarea de către managerul responsabil a politicii de siguranță pe care și-a asumat-o prin manualul de operațiuni.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44500" y="579438"/>
            <a:ext cx="8229600" cy="8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1" dirty="0" smtClean="0"/>
              <a:t>Elaborarea şi acceptarea unui</a:t>
            </a:r>
            <a:endParaRPr lang="en-US" altLang="en-US" b="1" dirty="0" smtClean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smtClean="0"/>
              <a:t>p</a:t>
            </a:r>
            <a:r>
              <a:rPr lang="ro-RO" altLang="en-US" b="1" dirty="0" smtClean="0"/>
              <a:t>lan</a:t>
            </a:r>
            <a:r>
              <a:rPr lang="en-US" altLang="en-US" b="1" dirty="0" smtClean="0"/>
              <a:t> </a:t>
            </a:r>
            <a:r>
              <a:rPr lang="ro-RO" altLang="en-US" b="1" dirty="0" smtClean="0"/>
              <a:t>de măsuri corective</a:t>
            </a:r>
            <a:endParaRPr lang="ro-RO" altLang="en-US" sz="1200" b="1" dirty="0"/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xmlns="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004082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3778" y="1628800"/>
            <a:ext cx="8090321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o-RO" sz="2000" b="1" dirty="0" smtClean="0">
                <a:latin typeface="Arial" charset="0"/>
                <a:cs typeface="Arial" charset="0"/>
              </a:rPr>
              <a:t>Regulamentul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smtClean="0">
                <a:latin typeface="Arial" charset="0"/>
                <a:cs typeface="Arial" charset="0"/>
              </a:rPr>
              <a:t>(</a:t>
            </a:r>
            <a:r>
              <a:rPr lang="ro-RO" sz="2000" b="1" dirty="0" smtClean="0">
                <a:latin typeface="Arial" charset="0"/>
                <a:cs typeface="Arial" charset="0"/>
              </a:rPr>
              <a:t>UE</a:t>
            </a:r>
            <a:r>
              <a:rPr lang="en-US" sz="2000" b="1" dirty="0" smtClean="0">
                <a:latin typeface="Arial" charset="0"/>
                <a:cs typeface="Arial" charset="0"/>
              </a:rPr>
              <a:t>) </a:t>
            </a:r>
            <a:r>
              <a:rPr lang="en-US" sz="2000" b="1" dirty="0">
                <a:latin typeface="Arial" charset="0"/>
                <a:cs typeface="Arial" charset="0"/>
              </a:rPr>
              <a:t>nr. </a:t>
            </a:r>
            <a:r>
              <a:rPr lang="en-US" sz="2000" b="1" dirty="0" smtClean="0">
                <a:latin typeface="Arial" charset="0"/>
                <a:cs typeface="Arial" charset="0"/>
              </a:rPr>
              <a:t>965/2012</a:t>
            </a:r>
            <a:endParaRPr lang="ro-RO" sz="2000" b="1" dirty="0" smtClean="0">
              <a:latin typeface="Arial" charset="0"/>
              <a:cs typeface="Arial" charset="0"/>
            </a:endParaRPr>
          </a:p>
          <a:p>
            <a:pPr algn="ctr">
              <a:spcAft>
                <a:spcPts val="300"/>
              </a:spcAft>
            </a:pPr>
            <a:endParaRPr lang="ro-RO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spcAft>
                <a:spcPts val="300"/>
              </a:spcAft>
            </a:pPr>
            <a:r>
              <a:rPr lang="ro-RO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Planul de acțiuni corective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44500" y="579438"/>
            <a:ext cx="8229600" cy="8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1" dirty="0" smtClean="0"/>
              <a:t>Elaborarea şi acceptarea unui</a:t>
            </a:r>
            <a:endParaRPr lang="en-US" altLang="en-US" b="1" dirty="0" smtClean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smtClean="0"/>
              <a:t>p</a:t>
            </a:r>
            <a:r>
              <a:rPr lang="ro-RO" altLang="en-US" b="1" dirty="0" smtClean="0"/>
              <a:t>lan</a:t>
            </a:r>
            <a:r>
              <a:rPr lang="en-US" altLang="en-US" b="1" dirty="0" smtClean="0"/>
              <a:t> </a:t>
            </a:r>
            <a:r>
              <a:rPr lang="ro-RO" altLang="en-US" b="1" dirty="0" smtClean="0"/>
              <a:t>de măsuri corective</a:t>
            </a:r>
            <a:endParaRPr lang="ro-RO" altLang="en-US" sz="1200" b="1" dirty="0"/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xmlns="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990467"/>
              </p:ext>
            </p:extLst>
          </p:nvPr>
        </p:nvGraphicFramePr>
        <p:xfrm>
          <a:off x="274824" y="2780928"/>
          <a:ext cx="8568951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4350"/>
                <a:gridCol w="1358630"/>
                <a:gridCol w="818427"/>
                <a:gridCol w="1867214"/>
                <a:gridCol w="1315919"/>
                <a:gridCol w="1385156"/>
                <a:gridCol w="13192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Nr.</a:t>
                      </a:r>
                    </a:p>
                    <a:p>
                      <a:pPr algn="ctr"/>
                      <a:r>
                        <a:rPr lang="ro-RO" sz="1200" dirty="0" smtClean="0"/>
                        <a:t>crt.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Neconformitate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Corecție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Cauza(ele) care stă(stau) la baza neconformității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Acțiune(i) corectivă(e)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Termen(e) implementare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Responsabil(i)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1.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2.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83778" y="4797152"/>
            <a:ext cx="809032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o-RO" sz="1600" dirty="0" smtClean="0">
                <a:latin typeface="Arial" charset="0"/>
                <a:cs typeface="Arial" charset="0"/>
              </a:rPr>
              <a:t>Avizat de responsabilul cu monitorizarea conformării;</a:t>
            </a:r>
          </a:p>
          <a:p>
            <a:pPr marL="285750" indent="-28575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o-RO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Asumat de către toți responsabilii cu implementarea acțiunilor corective; și/sau</a:t>
            </a:r>
          </a:p>
          <a:p>
            <a:pPr marL="285750" indent="-28575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o-RO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Aprobat de managerul responsabil al organizației.</a:t>
            </a:r>
          </a:p>
        </p:txBody>
      </p:sp>
    </p:spTree>
    <p:extLst>
      <p:ext uri="{BB962C8B-B14F-4D97-AF65-F5344CB8AC3E}">
        <p14:creationId xmlns:p14="http://schemas.microsoft.com/office/powerpoint/2010/main" val="12012852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34884B2-CA58-4195-98EF-673DDCBAAC64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pic>
        <p:nvPicPr>
          <p:cNvPr id="31749" name="Picture 2" descr="http://www.observatorcultural.ro/userfiles/article/intrebari%20on%20line_012813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533400"/>
            <a:ext cx="46291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>
            <a:extLst>
              <a:ext uri="{FF2B5EF4-FFF2-40B4-BE49-F238E27FC236}">
                <a16:creationId xmlns:a16="http://schemas.microsoft.com/office/drawing/2014/main" xmlns="" id="{3720B716-F797-4F0A-BF50-101A1D8F0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730768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7506</TotalTime>
  <Words>715</Words>
  <Application>Microsoft Office PowerPoint</Application>
  <PresentationFormat>On-screen Show (4:3)</PresentationFormat>
  <Paragraphs>98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Elaborarea şi acceptarea unui plan de măsuri corective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Programul national de siguranta (SSP)</dc:title>
  <dc:creator>claudia</dc:creator>
  <cp:lastModifiedBy>Mihai</cp:lastModifiedBy>
  <cp:revision>570</cp:revision>
  <cp:lastPrinted>2014-03-10T09:13:36Z</cp:lastPrinted>
  <dcterms:created xsi:type="dcterms:W3CDTF">2009-09-21T18:32:05Z</dcterms:created>
  <dcterms:modified xsi:type="dcterms:W3CDTF">2018-06-26T22:22:50Z</dcterms:modified>
</cp:coreProperties>
</file>