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8"/>
  </p:notesMasterIdLst>
  <p:handoutMasterIdLst>
    <p:handoutMasterId r:id="rId19"/>
  </p:handoutMasterIdLst>
  <p:sldIdLst>
    <p:sldId id="426" r:id="rId2"/>
    <p:sldId id="437" r:id="rId3"/>
    <p:sldId id="465" r:id="rId4"/>
    <p:sldId id="439" r:id="rId5"/>
    <p:sldId id="466" r:id="rId6"/>
    <p:sldId id="450" r:id="rId7"/>
    <p:sldId id="467" r:id="rId8"/>
    <p:sldId id="468" r:id="rId9"/>
    <p:sldId id="469" r:id="rId10"/>
    <p:sldId id="470" r:id="rId11"/>
    <p:sldId id="471" r:id="rId12"/>
    <p:sldId id="472" r:id="rId13"/>
    <p:sldId id="473" r:id="rId14"/>
    <p:sldId id="474" r:id="rId15"/>
    <p:sldId id="464" r:id="rId16"/>
    <p:sldId id="449" r:id="rId17"/>
  </p:sldIdLst>
  <p:sldSz cx="9144000" cy="6858000" type="screen4x3"/>
  <p:notesSz cx="6805613" cy="9944100"/>
  <p:defaultTextStyle>
    <a:defPPr>
      <a:defRPr lang="ro-R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66"/>
    <a:srgbClr val="8DD98F"/>
    <a:srgbClr val="EB1585"/>
    <a:srgbClr val="CCCCFF"/>
    <a:srgbClr val="FFCC99"/>
    <a:srgbClr val="FF5050"/>
    <a:srgbClr val="0033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3" autoAdjust="0"/>
    <p:restoredTop sz="99421" autoAdjust="0"/>
  </p:normalViewPr>
  <p:slideViewPr>
    <p:cSldViewPr>
      <p:cViewPr varScale="1">
        <p:scale>
          <a:sx n="85" d="100"/>
          <a:sy n="85" d="100"/>
        </p:scale>
        <p:origin x="-9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200" d="100"/>
          <a:sy n="200" d="100"/>
        </p:scale>
        <p:origin x="-1428" y="108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80732206225453"/>
          <c:y val="3.1291326053377581E-2"/>
          <c:w val="0.74487311867308859"/>
          <c:h val="0.63749099562414213"/>
        </c:manualLayout>
      </c:layout>
      <c:lineChart>
        <c:grouping val="standard"/>
        <c:varyColors val="0"/>
        <c:ser>
          <c:idx val="0"/>
          <c:order val="0"/>
          <c:tx>
            <c:strRef>
              <c:f>Sheet1!$E$8</c:f>
              <c:strCache>
                <c:ptCount val="1"/>
                <c:pt idx="0">
                  <c:v>2015</c:v>
                </c:pt>
              </c:strCache>
            </c:strRef>
          </c:tx>
          <c:spPr>
            <a:ln w="38100">
              <a:solidFill>
                <a:schemeClr val="bg2">
                  <a:lumMod val="40000"/>
                  <a:lumOff val="60000"/>
                </a:schemeClr>
              </a:solidFill>
            </a:ln>
          </c:spPr>
          <c:marker>
            <c:symbol val="none"/>
          </c:marker>
          <c:dLbls>
            <c:dLbl>
              <c:idx val="7"/>
              <c:layout>
                <c:manualLayout>
                  <c:x val="-1.383288567065533E-2"/>
                  <c:y val="-2.8219086768136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Sheet1!$D$9:$D$17</c:f>
              <c:strCache>
                <c:ptCount val="9"/>
                <c:pt idx="0">
                  <c:v>organizare şi infrastructură</c:v>
                </c:pt>
                <c:pt idx="1">
                  <c:v>manuale</c:v>
                </c:pt>
                <c:pt idx="2">
                  <c:v>pregătirea personalului</c:v>
                </c:pt>
                <c:pt idx="3">
                  <c:v>înregistrări</c:v>
                </c:pt>
                <c:pt idx="4">
                  <c:v>acceptarea/planificarea la zbor</c:v>
                </c:pt>
                <c:pt idx="5">
                  <c:v>transportul bunurilor periculoase</c:v>
                </c:pt>
                <c:pt idx="6">
                  <c:v>sistemul de management</c:v>
                </c:pt>
                <c:pt idx="7">
                  <c:v>inspecţii în zbor</c:v>
                </c:pt>
                <c:pt idx="8">
                  <c:v>inspecţii la platformă</c:v>
                </c:pt>
              </c:strCache>
            </c:strRef>
          </c:cat>
          <c:val>
            <c:numRef>
              <c:f>Sheet1!$E$9:$E$17</c:f>
              <c:numCache>
                <c:formatCode>General</c:formatCode>
                <c:ptCount val="9"/>
                <c:pt idx="0">
                  <c:v>12</c:v>
                </c:pt>
                <c:pt idx="1">
                  <c:v>20</c:v>
                </c:pt>
                <c:pt idx="2">
                  <c:v>12</c:v>
                </c:pt>
                <c:pt idx="3">
                  <c:v>17</c:v>
                </c:pt>
                <c:pt idx="4">
                  <c:v>5</c:v>
                </c:pt>
                <c:pt idx="5">
                  <c:v>2</c:v>
                </c:pt>
                <c:pt idx="6">
                  <c:v>35</c:v>
                </c:pt>
                <c:pt idx="7">
                  <c:v>39</c:v>
                </c:pt>
                <c:pt idx="8">
                  <c:v>25</c:v>
                </c:pt>
              </c:numCache>
            </c:numRef>
          </c:val>
          <c:smooth val="0"/>
        </c:ser>
        <c:ser>
          <c:idx val="1"/>
          <c:order val="1"/>
          <c:tx>
            <c:v>2016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Sheet1!$F$9:$F$17</c:f>
              <c:numCache>
                <c:formatCode>General</c:formatCode>
                <c:ptCount val="9"/>
                <c:pt idx="0">
                  <c:v>7</c:v>
                </c:pt>
                <c:pt idx="1">
                  <c:v>23</c:v>
                </c:pt>
                <c:pt idx="2">
                  <c:v>21</c:v>
                </c:pt>
                <c:pt idx="3">
                  <c:v>15</c:v>
                </c:pt>
                <c:pt idx="4">
                  <c:v>3</c:v>
                </c:pt>
                <c:pt idx="5">
                  <c:v>6</c:v>
                </c:pt>
                <c:pt idx="6">
                  <c:v>77</c:v>
                </c:pt>
                <c:pt idx="7">
                  <c:v>16</c:v>
                </c:pt>
                <c:pt idx="8">
                  <c:v>64</c:v>
                </c:pt>
              </c:numCache>
            </c:numRef>
          </c:val>
          <c:smooth val="0"/>
        </c:ser>
        <c:ser>
          <c:idx val="2"/>
          <c:order val="2"/>
          <c:tx>
            <c:v>2017</c:v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Sheet1!$G$9:$G$17</c:f>
              <c:numCache>
                <c:formatCode>General</c:formatCode>
                <c:ptCount val="9"/>
                <c:pt idx="0">
                  <c:v>3</c:v>
                </c:pt>
                <c:pt idx="1">
                  <c:v>15</c:v>
                </c:pt>
                <c:pt idx="2">
                  <c:v>19</c:v>
                </c:pt>
                <c:pt idx="3">
                  <c:v>19</c:v>
                </c:pt>
                <c:pt idx="4">
                  <c:v>0</c:v>
                </c:pt>
                <c:pt idx="5">
                  <c:v>25</c:v>
                </c:pt>
                <c:pt idx="6">
                  <c:v>32</c:v>
                </c:pt>
                <c:pt idx="7">
                  <c:v>5</c:v>
                </c:pt>
                <c:pt idx="8">
                  <c:v>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746624"/>
        <c:axId val="110772992"/>
      </c:lineChart>
      <c:catAx>
        <c:axId val="110746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0772992"/>
        <c:crosses val="autoZero"/>
        <c:auto val="1"/>
        <c:lblAlgn val="ctr"/>
        <c:lblOffset val="100"/>
        <c:noMultiLvlLbl val="0"/>
      </c:catAx>
      <c:valAx>
        <c:axId val="110772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746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r>
              <a:rPr lang="ro-RO" sz="1200" b="1" dirty="0" smtClean="0"/>
              <a:t>Situația </a:t>
            </a:r>
            <a:r>
              <a:rPr lang="ro-RO" sz="1200" b="1" dirty="0"/>
              <a:t>neconformităților constatate în perioada 2014 - 201</a:t>
            </a:r>
            <a:r>
              <a:rPr lang="en-US" sz="1200" b="1" dirty="0"/>
              <a:t>7</a:t>
            </a:r>
            <a:endParaRPr lang="ro-RO" sz="120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N1 AOC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9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N2 AOC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200</c:v>
                </c:pt>
                <c:pt idx="1">
                  <c:v>231</c:v>
                </c:pt>
                <c:pt idx="2">
                  <c:v>127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277248"/>
        <c:axId val="36291328"/>
      </c:barChart>
      <c:catAx>
        <c:axId val="3627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ro-RO"/>
          </a:p>
        </c:txPr>
        <c:crossAx val="36291328"/>
        <c:crosses val="autoZero"/>
        <c:auto val="1"/>
        <c:lblAlgn val="ctr"/>
        <c:lblOffset val="100"/>
        <c:noMultiLvlLbl val="0"/>
      </c:catAx>
      <c:valAx>
        <c:axId val="3629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ro-RO"/>
          </a:p>
        </c:txPr>
        <c:crossAx val="3627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ro-R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+mj-lt"/>
        </a:defRPr>
      </a:pPr>
      <a:endParaRPr lang="ro-R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0A4BE6B-2D25-49AF-9530-26E618BB1D91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124657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3537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noProof="0"/>
              <a:t>Click to edit Master text styles</a:t>
            </a:r>
          </a:p>
          <a:p>
            <a:pPr lvl="1"/>
            <a:r>
              <a:rPr lang="ro-RO" noProof="0"/>
              <a:t>Second level</a:t>
            </a:r>
          </a:p>
          <a:p>
            <a:pPr lvl="2"/>
            <a:r>
              <a:rPr lang="ro-RO" noProof="0"/>
              <a:t>Third level</a:t>
            </a:r>
          </a:p>
          <a:p>
            <a:pPr lvl="3"/>
            <a:r>
              <a:rPr lang="ro-RO" noProof="0"/>
              <a:t>Fourth level</a:t>
            </a:r>
          </a:p>
          <a:p>
            <a:pPr lvl="4"/>
            <a:r>
              <a:rPr lang="ro-RO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A35D5C2-F670-45B0-923F-CAB85599FB0B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1080264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AD1555-8F05-40D9-8A74-A607ADA45F32}" type="slidenum">
              <a:rPr lang="ro-RO" altLang="ro-RO"/>
              <a:pPr>
                <a:spcBef>
                  <a:spcPct val="0"/>
                </a:spcBef>
              </a:pPr>
              <a:t>1</a:t>
            </a:fld>
            <a:endParaRPr lang="ro-RO" altLang="ro-RO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ro-RO">
                <a:latin typeface="Arial" panose="020B0604020202020204" pitchFamily="34" charset="0"/>
                <a:cs typeface="Arial" panose="020B0604020202020204" pitchFamily="34" charset="0"/>
              </a:rPr>
              <a:t>In case of emergency, please use the door you came in because, even that we are at the ground floor, outside the windows is a quite deep ditch.</a:t>
            </a:r>
          </a:p>
          <a:p>
            <a:pPr eaLnBrk="1" hangingPunct="1"/>
            <a:r>
              <a:rPr lang="en-US" altLang="ro-RO">
                <a:latin typeface="Arial" panose="020B0604020202020204" pitchFamily="34" charset="0"/>
                <a:cs typeface="Arial" panose="020B0604020202020204" pitchFamily="34" charset="0"/>
              </a:rPr>
              <a:t>The emergency phone is of course, 112.</a:t>
            </a:r>
          </a:p>
        </p:txBody>
      </p:sp>
    </p:spTree>
    <p:extLst>
      <p:ext uri="{BB962C8B-B14F-4D97-AF65-F5344CB8AC3E}">
        <p14:creationId xmlns:p14="http://schemas.microsoft.com/office/powerpoint/2010/main" val="193534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66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o-RO"/>
              <a:t>Click to edit Master title style</a:t>
            </a:r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o-RO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C2D8F-0432-462C-8D9F-7D3A5D566B69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D60EAE-53D2-4A34-B8DC-9EEFA196C100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4489567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47A5D-65FB-406A-BF3D-194E10782C2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6064F-E5EF-44E9-86B5-65EA78068B0E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7358079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F1C49-CC4D-4743-AA61-ECB2B9566779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0200-2709-4FFF-864E-723217B4D0BE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16719217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o-RO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1E5B6-134E-43B4-8C0C-083732A76463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A3B72-7070-4AA7-8574-4CFF53DB5A39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817738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61735-5D4B-4C22-B856-89531BA37058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5CA96-11AB-4BA2-8F86-F74EE2CA7A9C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69276238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9A58-9595-4B10-9079-72E39D144E72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F7B04-5024-4057-87C1-A63D7FB0BC60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22244722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92082-2837-4DE4-BEB0-289C4CC4B075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A15A5-F0ED-467E-991D-22D2115E1EF4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06214993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D943A-46A4-48E8-B16C-120D24732A8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A6345-36E3-4EF2-9E2B-5C070E0A0D11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5424748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3D06A-564E-4435-9DD2-CCEDE8C9629B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E3D8-979C-4D86-B074-A0BDE8BAA0C6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92977238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D9EEB-F5AD-4726-9797-4CFCC92E092E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251A-0262-4006-B357-364413DB7627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5805413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DBDB8-332C-4732-8BEC-C310ABC5349D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1B20A-4A39-46FD-8CA1-ED99CF6A2F83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56238029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5916-74FD-44BF-A01A-643D1F75C01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22D46-775B-4ED7-984E-869622FD2BFC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8416199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3A780CE-877F-4016-B026-46C3ED35C5AC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Click to edit Master text styles</a:t>
            </a:r>
          </a:p>
          <a:p>
            <a:pPr lvl="1"/>
            <a:r>
              <a:rPr lang="ro-RO" altLang="ro-RO"/>
              <a:t>Second level</a:t>
            </a:r>
          </a:p>
          <a:p>
            <a:pPr lvl="2"/>
            <a:r>
              <a:rPr lang="ro-RO" altLang="ro-RO"/>
              <a:t>Third level</a:t>
            </a:r>
          </a:p>
          <a:p>
            <a:pPr lvl="3"/>
            <a:r>
              <a:rPr lang="ro-RO" altLang="ro-RO"/>
              <a:t>Fourth level</a:t>
            </a:r>
          </a:p>
          <a:p>
            <a:pPr lvl="4"/>
            <a:r>
              <a:rPr lang="ro-RO" altLang="ro-RO"/>
              <a:t>Fifth level</a:t>
            </a:r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E0A583-5842-4DB0-811D-74C0B92E90B0}" type="datetime1">
              <a:rPr lang="en-US" altLang="ro-RO"/>
              <a:pPr>
                <a:defRPr/>
              </a:pPr>
              <a:t>6/27/2018</a:t>
            </a:fld>
            <a:endParaRPr lang="en-US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F66C5E-15CC-485A-9E4C-0F7CD7FEC650}" type="slidenum">
              <a:rPr lang="ro-RO" altLang="ro-RO" sz="10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sp>
        <p:nvSpPr>
          <p:cNvPr id="5123" name="Rectangle 18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E158B68-356C-4B5F-BB81-F8C2834310C8}" type="slidenum">
              <a:rPr lang="ro-RO" altLang="ro-RO" sz="10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sp>
        <p:nvSpPr>
          <p:cNvPr id="5124" name="Rectangle 18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0D168F0-D4D1-4211-B4D1-39C816F265E0}" type="slidenum">
              <a:rPr lang="ro-RO" altLang="ro-RO" sz="10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9050" y="1916113"/>
            <a:ext cx="6265863" cy="2209800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R</a:t>
            </a:r>
            <a:r>
              <a:rPr lang="ro-RO" sz="3600" b="1" dirty="0" smtClean="0"/>
              <a:t>ezultatel</a:t>
            </a:r>
            <a:r>
              <a:rPr lang="en-US" sz="3600" b="1" dirty="0" smtClean="0"/>
              <a:t>e</a:t>
            </a:r>
            <a:r>
              <a:rPr lang="ro-RO" sz="3600" b="1" dirty="0" smtClean="0"/>
              <a:t> </a:t>
            </a:r>
            <a:r>
              <a:rPr lang="ro-RO" sz="3600" b="1" dirty="0"/>
              <a:t>activităţii de supraveghere desfăşurate în domeniul operaţiuni zbor</a:t>
            </a:r>
            <a:endParaRPr lang="ro-RO" altLang="ro-RO" sz="2000" b="1" dirty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187450" y="363538"/>
            <a:ext cx="61214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400" dirty="0">
                <a:solidFill>
                  <a:srgbClr val="333399"/>
                </a:solidFill>
              </a:rPr>
              <a:t>ROMANIAN CIVIL AERONAUTICAL  AUTHORITY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475656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pic>
        <p:nvPicPr>
          <p:cNvPr id="10" name="Picture 2" descr="cladire_01"/>
          <p:cNvPicPr>
            <a:picLocks noChangeAspect="1" noChangeArrowheads="1"/>
          </p:cNvPicPr>
          <p:nvPr/>
        </p:nvPicPr>
        <p:blipFill>
          <a:blip r:embed="rId4">
            <a:lum bright="5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8" y="4365104"/>
            <a:ext cx="3143250" cy="203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7A1C7B-74BC-4827-B3A7-F1445C82DEBE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2534" name="Rectangle 1"/>
          <p:cNvSpPr>
            <a:spLocks noChangeArrowheads="1"/>
          </p:cNvSpPr>
          <p:nvPr/>
        </p:nvSpPr>
        <p:spPr bwMode="auto">
          <a:xfrm>
            <a:off x="454925" y="1238249"/>
            <a:ext cx="800550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infrastructură şi facilităţi;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manuale;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pregătirea personalului;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înregistrări;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b="1" dirty="0">
                <a:solidFill>
                  <a:srgbClr val="FF0000"/>
                </a:solidFill>
              </a:rPr>
              <a:t>acceptarea/planificarea la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transportul bunurilor periculoase;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sistemul de management;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în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la platformă</a:t>
            </a:r>
            <a:r>
              <a:rPr lang="ro-RO" altLang="en-US" sz="2000" dirty="0" smtClean="0">
                <a:solidFill>
                  <a:schemeClr val="bg1">
                    <a:lumMod val="85000"/>
                  </a:schemeClr>
                </a:solidFill>
              </a:rPr>
              <a:t>;</a:t>
            </a:r>
            <a:endParaRPr lang="ro-RO" alt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="" xmlns:a16="http://schemas.microsoft.com/office/drawing/2014/main" id="{28C320A0-428E-4472-9DF9-7824E0BF7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CFF97A6-6E1A-4AF5-A57A-38FC2C9CB056}"/>
              </a:ext>
            </a:extLst>
          </p:cNvPr>
          <p:cNvSpPr/>
          <p:nvPr/>
        </p:nvSpPr>
        <p:spPr>
          <a:xfrm>
            <a:off x="4775129" y="2060848"/>
            <a:ext cx="4192687" cy="34247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Exemple</a:t>
            </a:r>
            <a:r>
              <a:rPr lang="en-US" dirty="0" smtClean="0"/>
              <a:t> </a:t>
            </a:r>
            <a:r>
              <a:rPr lang="en-US" dirty="0" err="1" smtClean="0"/>
              <a:t>neconformi</a:t>
            </a:r>
            <a:r>
              <a:rPr lang="ro-RO" dirty="0" smtClean="0"/>
              <a:t>tăţi:</a:t>
            </a:r>
          </a:p>
          <a:p>
            <a:pPr algn="just"/>
            <a:endParaRPr lang="en-US" dirty="0" smtClean="0"/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acceptarea la zbor a unei aeronave cu defecte consemnate în TLB dar care nu se regăsesc în MEL sau CDL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documentaţie incorectă privind masa şi centrajul 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aplicarea „last minute change” fără ca procedura să fie documentată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13470"/>
              </p:ext>
            </p:extLst>
          </p:nvPr>
        </p:nvGraphicFramePr>
        <p:xfrm>
          <a:off x="1259632" y="3387059"/>
          <a:ext cx="1673572" cy="220824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36786"/>
                <a:gridCol w="836786"/>
              </a:tblGrid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n/c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8262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7A1C7B-74BC-4827-B3A7-F1445C82DEBE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2534" name="Rectangle 1"/>
          <p:cNvSpPr>
            <a:spLocks noChangeArrowheads="1"/>
          </p:cNvSpPr>
          <p:nvPr/>
        </p:nvSpPr>
        <p:spPr bwMode="auto">
          <a:xfrm>
            <a:off x="454925" y="1238249"/>
            <a:ext cx="800550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infrastructură şi facilităţi;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manuale;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pregătirea personalului;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înregistrări;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acceptarea/planificarea la zbor;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b="1" dirty="0" smtClean="0">
                <a:solidFill>
                  <a:srgbClr val="FF0000"/>
                </a:solidFill>
              </a:rPr>
              <a:t>TABP;</a:t>
            </a:r>
            <a:endParaRPr lang="ro-RO" altLang="en-US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sistemul de management;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în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la platformă</a:t>
            </a:r>
            <a:r>
              <a:rPr lang="ro-RO" altLang="en-US" sz="2000" dirty="0" smtClean="0">
                <a:solidFill>
                  <a:schemeClr val="bg1">
                    <a:lumMod val="85000"/>
                  </a:schemeClr>
                </a:solidFill>
              </a:rPr>
              <a:t>;</a:t>
            </a:r>
            <a:endParaRPr lang="ro-RO" alt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="" xmlns:a16="http://schemas.microsoft.com/office/drawing/2014/main" id="{28C320A0-428E-4472-9DF9-7824E0BF7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CFF97A6-6E1A-4AF5-A57A-38FC2C9CB056}"/>
              </a:ext>
            </a:extLst>
          </p:cNvPr>
          <p:cNvSpPr/>
          <p:nvPr/>
        </p:nvSpPr>
        <p:spPr>
          <a:xfrm>
            <a:off x="4536976" y="1016001"/>
            <a:ext cx="4192687" cy="493327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Exemple</a:t>
            </a:r>
            <a:r>
              <a:rPr lang="en-US" dirty="0" smtClean="0"/>
              <a:t> </a:t>
            </a:r>
            <a:r>
              <a:rPr lang="en-US" dirty="0" err="1" smtClean="0"/>
              <a:t>neconformi</a:t>
            </a:r>
            <a:r>
              <a:rPr lang="ro-RO" dirty="0" smtClean="0"/>
              <a:t>tăţi:</a:t>
            </a:r>
          </a:p>
          <a:p>
            <a:pPr algn="just"/>
            <a:endParaRPr lang="en-US" sz="1600" dirty="0" smtClean="0"/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600" dirty="0" smtClean="0"/>
              <a:t>nu </a:t>
            </a:r>
            <a:r>
              <a:rPr lang="ro-RO" sz="1600" dirty="0"/>
              <a:t>sunt specificate persoanele/ funcţiile responsabile pentru activitatea de TBP </a:t>
            </a:r>
            <a:endParaRPr lang="ro-RO" sz="1600" dirty="0" smtClean="0"/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600" dirty="0" smtClean="0"/>
              <a:t>e</a:t>
            </a:r>
            <a:r>
              <a:rPr lang="vi-VN" sz="1600" dirty="0" smtClean="0"/>
              <a:t>ste </a:t>
            </a:r>
            <a:r>
              <a:rPr lang="vi-VN" sz="1600" dirty="0"/>
              <a:t>necesară completarea şi amendarea </a:t>
            </a:r>
            <a:r>
              <a:rPr lang="ro-RO" sz="1600" dirty="0" smtClean="0"/>
              <a:t>continuă a </a:t>
            </a:r>
            <a:r>
              <a:rPr lang="vi-VN" sz="1600" dirty="0" smtClean="0"/>
              <a:t>informaţiilor </a:t>
            </a:r>
            <a:r>
              <a:rPr lang="ro-RO" sz="1600" dirty="0" smtClean="0"/>
              <a:t>din OM </a:t>
            </a:r>
            <a:r>
              <a:rPr lang="vi-VN" sz="1600" dirty="0" smtClean="0"/>
              <a:t>conf</a:t>
            </a:r>
            <a:r>
              <a:rPr lang="ro-RO" sz="1600" dirty="0" err="1" smtClean="0"/>
              <a:t>orm</a:t>
            </a:r>
            <a:r>
              <a:rPr lang="vi-VN" sz="1600" dirty="0" smtClean="0"/>
              <a:t> </a:t>
            </a:r>
            <a:r>
              <a:rPr lang="ro-RO" sz="1600" dirty="0" smtClean="0"/>
              <a:t>noilor ediții ale </a:t>
            </a:r>
            <a:r>
              <a:rPr lang="vi-VN" sz="1600" dirty="0" smtClean="0"/>
              <a:t>ICAO </a:t>
            </a:r>
            <a:r>
              <a:rPr lang="vi-VN" sz="1600" dirty="0"/>
              <a:t>Doc </a:t>
            </a:r>
            <a:r>
              <a:rPr lang="vi-VN" sz="1600" dirty="0" smtClean="0"/>
              <a:t>9284</a:t>
            </a:r>
            <a:r>
              <a:rPr lang="ro-RO" sz="1600" dirty="0" smtClean="0"/>
              <a:t> sau IATA-DGR, sau în acord cu amendamentele la aceste documente.</a:t>
            </a:r>
            <a:endParaRPr lang="en-US" sz="1600" dirty="0" smtClean="0"/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US" sz="1600" dirty="0" smtClean="0"/>
              <a:t>nu s</a:t>
            </a:r>
            <a:r>
              <a:rPr lang="ro-RO" sz="1600" dirty="0" smtClean="0"/>
              <a:t>unt procedurate toate cerințele din EU 965/201</a:t>
            </a:r>
            <a:r>
              <a:rPr lang="en-US" sz="1600" dirty="0" smtClean="0"/>
              <a:t>2</a:t>
            </a:r>
            <a:r>
              <a:rPr lang="ro-RO" sz="1600" dirty="0" smtClean="0"/>
              <a:t>, sau dacă da </a:t>
            </a:r>
            <a:r>
              <a:rPr lang="en-US" sz="1600" dirty="0" err="1" smtClean="0"/>
              <a:t>acestea</a:t>
            </a:r>
            <a:r>
              <a:rPr lang="en-US" sz="1600" dirty="0" smtClean="0"/>
              <a:t> </a:t>
            </a:r>
            <a:r>
              <a:rPr lang="ro-RO" sz="1600" dirty="0" smtClean="0"/>
              <a:t>nu conțin toate aspectele necesare.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sz="1600" dirty="0" smtClean="0"/>
              <a:t>n</a:t>
            </a:r>
            <a:r>
              <a:rPr lang="en-US" sz="1600" dirty="0" smtClean="0"/>
              <a:t>u </a:t>
            </a:r>
            <a:r>
              <a:rPr lang="en-US" sz="1600" dirty="0" err="1"/>
              <a:t>este</a:t>
            </a:r>
            <a:r>
              <a:rPr lang="en-US" sz="1600" dirty="0"/>
              <a:t> </a:t>
            </a:r>
            <a:r>
              <a:rPr lang="en-US" sz="1600" dirty="0" err="1"/>
              <a:t>descris</a:t>
            </a:r>
            <a:r>
              <a:rPr lang="en-US" sz="1600" dirty="0"/>
              <a:t> </a:t>
            </a:r>
            <a:r>
              <a:rPr lang="en-US" sz="1600" dirty="0" err="1"/>
              <a:t>modul</a:t>
            </a:r>
            <a:r>
              <a:rPr lang="en-US" sz="1600" dirty="0"/>
              <a:t> de </a:t>
            </a:r>
            <a:r>
              <a:rPr lang="en-US" sz="1600" dirty="0" err="1"/>
              <a:t>informare</a:t>
            </a:r>
            <a:r>
              <a:rPr lang="en-US" sz="1600" dirty="0"/>
              <a:t> a </a:t>
            </a:r>
            <a:r>
              <a:rPr lang="en-US" sz="1600" dirty="0" smtClean="0"/>
              <a:t>pa</a:t>
            </a:r>
            <a:r>
              <a:rPr lang="ro-RO" sz="1600" dirty="0" smtClean="0"/>
              <a:t>sagerilor privind </a:t>
            </a:r>
            <a:r>
              <a:rPr lang="en-US" sz="1600" dirty="0" smtClean="0"/>
              <a:t>TBP </a:t>
            </a:r>
            <a:r>
              <a:rPr lang="en-US" sz="1600" dirty="0" err="1" smtClean="0"/>
              <a:t>înainte</a:t>
            </a:r>
            <a:r>
              <a:rPr lang="en-US" sz="1600" dirty="0" smtClean="0"/>
              <a:t> </a:t>
            </a:r>
            <a:r>
              <a:rPr lang="en-US" sz="1600" dirty="0"/>
              <a:t>de a </a:t>
            </a:r>
            <a:r>
              <a:rPr lang="en-US" sz="1600" dirty="0" err="1"/>
              <a:t>contracta</a:t>
            </a:r>
            <a:r>
              <a:rPr lang="en-US" sz="1600" dirty="0"/>
              <a:t> un </a:t>
            </a:r>
            <a:r>
              <a:rPr lang="en-US" sz="1600" dirty="0" err="1" smtClean="0"/>
              <a:t>zbor</a:t>
            </a:r>
            <a:r>
              <a:rPr lang="ro-RO" sz="1600" dirty="0" smtClean="0"/>
              <a:t>, precum și acțiunil</a:t>
            </a:r>
            <a:r>
              <a:rPr lang="en-US" sz="1600" dirty="0" smtClean="0"/>
              <a:t>e</a:t>
            </a:r>
            <a:r>
              <a:rPr lang="ro-RO" sz="1600" dirty="0" smtClean="0"/>
              <a:t> care trebuie întreprinse de aceștia pentru a obține autorizarea companiei, acolo unde este cazul.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640513"/>
              </p:ext>
            </p:extLst>
          </p:nvPr>
        </p:nvGraphicFramePr>
        <p:xfrm>
          <a:off x="2411760" y="3268938"/>
          <a:ext cx="1673572" cy="220824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36786"/>
                <a:gridCol w="836786"/>
              </a:tblGrid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n/c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5033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7A1C7B-74BC-4827-B3A7-F1445C82DEBE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2534" name="Rectangle 1"/>
          <p:cNvSpPr>
            <a:spLocks noChangeArrowheads="1"/>
          </p:cNvSpPr>
          <p:nvPr/>
        </p:nvSpPr>
        <p:spPr bwMode="auto">
          <a:xfrm>
            <a:off x="454925" y="1238249"/>
            <a:ext cx="800550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infrastructură şi facilităţi;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manuale;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pregătirea personalului;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înregistrări;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acceptarea/planificarea la zbor;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TABP;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b="1" dirty="0">
                <a:solidFill>
                  <a:srgbClr val="FF0000"/>
                </a:solidFill>
              </a:rPr>
              <a:t>sistemul de management;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în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la platformă</a:t>
            </a:r>
            <a:r>
              <a:rPr lang="ro-RO" altLang="en-US" sz="2000" dirty="0" smtClean="0">
                <a:solidFill>
                  <a:schemeClr val="bg1">
                    <a:lumMod val="85000"/>
                  </a:schemeClr>
                </a:solidFill>
              </a:rPr>
              <a:t>;</a:t>
            </a:r>
            <a:endParaRPr lang="ro-RO" alt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="" xmlns:a16="http://schemas.microsoft.com/office/drawing/2014/main" id="{28C320A0-428E-4472-9DF9-7824E0BF7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CFF97A6-6E1A-4AF5-A57A-38FC2C9CB056}"/>
              </a:ext>
            </a:extLst>
          </p:cNvPr>
          <p:cNvSpPr/>
          <p:nvPr/>
        </p:nvSpPr>
        <p:spPr>
          <a:xfrm>
            <a:off x="4536976" y="332656"/>
            <a:ext cx="4192687" cy="614434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en-US" dirty="0" err="1" smtClean="0"/>
              <a:t>Exemple</a:t>
            </a:r>
            <a:r>
              <a:rPr lang="en-US" dirty="0" smtClean="0"/>
              <a:t> </a:t>
            </a:r>
            <a:r>
              <a:rPr lang="en-US" dirty="0" err="1" smtClean="0"/>
              <a:t>neconformi</a:t>
            </a:r>
            <a:r>
              <a:rPr lang="ro-RO" dirty="0" smtClean="0"/>
              <a:t>tăţi: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lipsa/monitorizarea inadecvată a implementării acţiunilor de reducere a riscurilor şi a eficacităţii acestora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oboseala nu este gestionată ca un risc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riscurile identificate nu ţin cont de riscurile descrise în PNSAC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o</a:t>
            </a:r>
            <a:r>
              <a:rPr lang="vi-VN" dirty="0" smtClean="0"/>
              <a:t>peratorul </a:t>
            </a:r>
            <a:r>
              <a:rPr lang="vi-VN" dirty="0"/>
              <a:t>aerian a întreprins măsuri de reducere a riscurilor care, conform documentelor furnizate, au condus la reducerea nivelului de </a:t>
            </a:r>
            <a:r>
              <a:rPr lang="vi-VN" dirty="0" smtClean="0"/>
              <a:t>severitate</a:t>
            </a:r>
            <a:endParaRPr lang="ro-RO" dirty="0" smtClean="0"/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activităţile </a:t>
            </a:r>
            <a:r>
              <a:rPr lang="ro-RO" dirty="0"/>
              <a:t>contractate nu sunt incluse în programul de monitorizare a </a:t>
            </a:r>
            <a:r>
              <a:rPr lang="ro-RO" dirty="0" smtClean="0"/>
              <a:t>conformării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US" dirty="0" err="1" smtClean="0"/>
              <a:t>lipsa</a:t>
            </a:r>
            <a:r>
              <a:rPr lang="en-US" dirty="0" smtClean="0"/>
              <a:t> </a:t>
            </a:r>
            <a:r>
              <a:rPr lang="en-US" dirty="0" err="1" smtClean="0"/>
              <a:t>verific</a:t>
            </a:r>
            <a:r>
              <a:rPr lang="ro-RO" dirty="0"/>
              <a:t>ă</a:t>
            </a:r>
            <a:r>
              <a:rPr lang="en-US" dirty="0" err="1" smtClean="0"/>
              <a:t>rii</a:t>
            </a:r>
            <a:r>
              <a:rPr lang="en-US" dirty="0" smtClean="0"/>
              <a:t> </a:t>
            </a:r>
            <a:r>
              <a:rPr lang="en-US" dirty="0" err="1" smtClean="0"/>
              <a:t>integrit</a:t>
            </a:r>
            <a:r>
              <a:rPr lang="ro-RO" dirty="0" smtClean="0"/>
              <a:t>ăţ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sistemului</a:t>
            </a:r>
            <a:r>
              <a:rPr lang="en-US" dirty="0" smtClean="0"/>
              <a:t> de</a:t>
            </a:r>
            <a:r>
              <a:rPr lang="ro-RO" dirty="0" smtClean="0"/>
              <a:t> electronic de întocmire a documentaţiei privind masa şi centrajul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19000"/>
              </p:ext>
            </p:extLst>
          </p:nvPr>
        </p:nvGraphicFramePr>
        <p:xfrm>
          <a:off x="1619672" y="4197086"/>
          <a:ext cx="1673572" cy="220824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36786"/>
                <a:gridCol w="836786"/>
              </a:tblGrid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n/c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0049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7A1C7B-74BC-4827-B3A7-F1445C82DEBE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2534" name="Rectangle 1"/>
          <p:cNvSpPr>
            <a:spLocks noChangeArrowheads="1"/>
          </p:cNvSpPr>
          <p:nvPr/>
        </p:nvSpPr>
        <p:spPr bwMode="auto">
          <a:xfrm>
            <a:off x="454925" y="1238249"/>
            <a:ext cx="800550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infrastructură şi facilităţi;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manuale;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pregătirea personalului;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înregistrări;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acceptarea/planificarea la zbor;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TABP;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sistemul de management;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b="1" dirty="0">
                <a:solidFill>
                  <a:srgbClr val="FF0000"/>
                </a:solidFill>
              </a:rPr>
              <a:t>inspecţii în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la platformă</a:t>
            </a:r>
            <a:r>
              <a:rPr lang="ro-RO" altLang="en-US" sz="2000" dirty="0" smtClean="0">
                <a:solidFill>
                  <a:schemeClr val="bg1">
                    <a:lumMod val="85000"/>
                  </a:schemeClr>
                </a:solidFill>
              </a:rPr>
              <a:t>;</a:t>
            </a:r>
            <a:endParaRPr lang="ro-RO" alt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="" xmlns:a16="http://schemas.microsoft.com/office/drawing/2014/main" id="{28C320A0-428E-4472-9DF9-7824E0BF7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CFF97A6-6E1A-4AF5-A57A-38FC2C9CB056}"/>
              </a:ext>
            </a:extLst>
          </p:cNvPr>
          <p:cNvSpPr/>
          <p:nvPr/>
        </p:nvSpPr>
        <p:spPr>
          <a:xfrm>
            <a:off x="4644008" y="1772816"/>
            <a:ext cx="4192687" cy="37127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en-US" dirty="0" err="1" smtClean="0"/>
              <a:t>Exemple</a:t>
            </a:r>
            <a:r>
              <a:rPr lang="en-US" dirty="0" smtClean="0"/>
              <a:t> </a:t>
            </a:r>
            <a:r>
              <a:rPr lang="en-US" dirty="0" err="1" smtClean="0"/>
              <a:t>neconformi</a:t>
            </a:r>
            <a:r>
              <a:rPr lang="ro-RO" dirty="0" smtClean="0"/>
              <a:t>tăţi: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/>
              <a:t>b</a:t>
            </a:r>
            <a:r>
              <a:rPr lang="ro-RO" dirty="0" smtClean="0"/>
              <a:t>aza de date de navigaţie nu este actualizată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î</a:t>
            </a:r>
            <a:r>
              <a:rPr lang="pt-BR" dirty="0" smtClean="0"/>
              <a:t>ncadrarea </a:t>
            </a:r>
            <a:r>
              <a:rPr lang="pt-BR" dirty="0"/>
              <a:t>greşită în lista defectelor amânate a </a:t>
            </a:r>
            <a:r>
              <a:rPr lang="ro-RO" dirty="0" smtClean="0"/>
              <a:t>unui </a:t>
            </a:r>
            <a:r>
              <a:rPr lang="pt-BR" dirty="0" smtClean="0"/>
              <a:t>defect</a:t>
            </a:r>
            <a:endParaRPr lang="ro-RO" dirty="0" smtClean="0"/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hărţi neactualizate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Cabin discrepancy log şi TLB necompletate sau completate în mod necorespunzător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„pre-flight check” nu este efectuată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307922"/>
              </p:ext>
            </p:extLst>
          </p:nvPr>
        </p:nvGraphicFramePr>
        <p:xfrm>
          <a:off x="1547664" y="4381444"/>
          <a:ext cx="1673572" cy="220824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36786"/>
                <a:gridCol w="836786"/>
              </a:tblGrid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n/c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740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7A1C7B-74BC-4827-B3A7-F1445C82DEBE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2534" name="Rectangle 1"/>
          <p:cNvSpPr>
            <a:spLocks noChangeArrowheads="1"/>
          </p:cNvSpPr>
          <p:nvPr/>
        </p:nvSpPr>
        <p:spPr bwMode="auto">
          <a:xfrm>
            <a:off x="454925" y="1238249"/>
            <a:ext cx="800550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infrastructură şi facilităţi;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manuale;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pregătirea personalului;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înregistrări;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acceptarea/planificarea la zbor;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TABP;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sistemul de management;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în zbor;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b="1" dirty="0">
                <a:solidFill>
                  <a:srgbClr val="FF0000"/>
                </a:solidFill>
              </a:rPr>
              <a:t>inspecţii la platformă</a:t>
            </a:r>
            <a:r>
              <a:rPr lang="ro-RO" altLang="en-US" sz="2000" b="1" dirty="0" smtClean="0">
                <a:solidFill>
                  <a:srgbClr val="FF0000"/>
                </a:solidFill>
              </a:rPr>
              <a:t>;</a:t>
            </a:r>
            <a:endParaRPr lang="ro-RO" alt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="" xmlns:a16="http://schemas.microsoft.com/office/drawing/2014/main" id="{28C320A0-428E-4472-9DF9-7824E0BF7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CFF97A6-6E1A-4AF5-A57A-38FC2C9CB056}"/>
              </a:ext>
            </a:extLst>
          </p:cNvPr>
          <p:cNvSpPr/>
          <p:nvPr/>
        </p:nvSpPr>
        <p:spPr>
          <a:xfrm>
            <a:off x="4644008" y="836712"/>
            <a:ext cx="4192687" cy="525658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en-US" dirty="0" err="1" smtClean="0"/>
              <a:t>Exemple</a:t>
            </a:r>
            <a:r>
              <a:rPr lang="en-US" dirty="0" smtClean="0"/>
              <a:t> </a:t>
            </a:r>
            <a:r>
              <a:rPr lang="en-US" dirty="0" err="1" smtClean="0"/>
              <a:t>neconformi</a:t>
            </a:r>
            <a:r>
              <a:rPr lang="ro-RO" dirty="0" smtClean="0"/>
              <a:t>tăţi: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/>
              <a:t>b</a:t>
            </a:r>
            <a:r>
              <a:rPr lang="ro-RO" dirty="0" smtClean="0"/>
              <a:t>aza de date de navigaţie nu este actualizată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ş</a:t>
            </a:r>
            <a:r>
              <a:rPr lang="vi-VN" dirty="0" smtClean="0"/>
              <a:t>ezutul </a:t>
            </a:r>
            <a:r>
              <a:rPr lang="vi-VN" dirty="0"/>
              <a:t>scaunelor de </a:t>
            </a:r>
            <a:r>
              <a:rPr lang="vi-VN" dirty="0" smtClean="0"/>
              <a:t>pasageri</a:t>
            </a:r>
            <a:r>
              <a:rPr lang="ro-RO" dirty="0" smtClean="0"/>
              <a:t>,</a:t>
            </a:r>
            <a:r>
              <a:rPr lang="vi-VN" dirty="0" smtClean="0"/>
              <a:t> </a:t>
            </a:r>
            <a:r>
              <a:rPr lang="vi-VN" dirty="0"/>
              <a:t>poziţionate în dreptul ieşirilor de </a:t>
            </a:r>
            <a:r>
              <a:rPr lang="vi-VN" dirty="0" smtClean="0"/>
              <a:t>urgenţă</a:t>
            </a:r>
            <a:r>
              <a:rPr lang="ro-RO" dirty="0" smtClean="0"/>
              <a:t>,</a:t>
            </a:r>
            <a:r>
              <a:rPr lang="vi-VN" dirty="0" smtClean="0"/>
              <a:t> </a:t>
            </a:r>
            <a:r>
              <a:rPr lang="vi-VN" dirty="0"/>
              <a:t>este deteriorat putând fi detaşat cu uşurinţă, fapt care poate conduce la blocarea accesului la culoarul aferent ieşirii de urgenţă</a:t>
            </a:r>
            <a:endParaRPr lang="ro-RO" dirty="0" smtClean="0"/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/>
              <a:t>etichete şi marcaje exterioare sunt </a:t>
            </a:r>
            <a:r>
              <a:rPr lang="ro-RO" dirty="0" smtClean="0"/>
              <a:t>rupte/deterioarate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pt-BR" dirty="0"/>
              <a:t> conţinutul trusei de prim ajutor </a:t>
            </a:r>
            <a:r>
              <a:rPr lang="ro-RO" dirty="0" smtClean="0"/>
              <a:t>nu respectă cerinţele aplicabile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lipsă safety card-uri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Sistemul de franare al cărucioarelor de serviciu este defect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546738"/>
              </p:ext>
            </p:extLst>
          </p:nvPr>
        </p:nvGraphicFramePr>
        <p:xfrm>
          <a:off x="1835696" y="1772816"/>
          <a:ext cx="1673572" cy="220824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36786"/>
                <a:gridCol w="836786"/>
              </a:tblGrid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n/c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294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30228CF-2FBE-465F-B8BF-0B05844B5AF0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="" xmlns:a16="http://schemas.microsoft.com/office/drawing/2014/main" id="{B3649818-DB9C-4C8E-BFCD-E664BC2EF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44535982"/>
              </p:ext>
            </p:extLst>
          </p:nvPr>
        </p:nvGraphicFramePr>
        <p:xfrm>
          <a:off x="2987824" y="2708920"/>
          <a:ext cx="5328246" cy="353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58317"/>
              </p:ext>
            </p:extLst>
          </p:nvPr>
        </p:nvGraphicFramePr>
        <p:xfrm>
          <a:off x="611560" y="1016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N2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N1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RIR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SANA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2015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136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4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39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25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2016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151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9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16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64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2017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90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5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5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33 (1)</a:t>
                      </a:r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1891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34884B2-CA58-4195-98EF-673DDCBAAC64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pic>
        <p:nvPicPr>
          <p:cNvPr id="31749" name="Picture 2" descr="http://www.observatorcultural.ro/userfiles/article/intrebari%20on%20line_012813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533400"/>
            <a:ext cx="46291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>
            <a:extLst>
              <a:ext uri="{FF2B5EF4-FFF2-40B4-BE49-F238E27FC236}">
                <a16:creationId xmlns="" xmlns:a16="http://schemas.microsoft.com/office/drawing/2014/main" id="{3720B716-F797-4F0A-BF50-101A1D8F0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30301" y="1628800"/>
            <a:ext cx="617388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o-RO" sz="2000" b="1" dirty="0" smtClean="0">
                <a:latin typeface="Arial" charset="0"/>
                <a:cs typeface="Arial" charset="0"/>
              </a:rPr>
              <a:t>ARO.GEN.300 Supravegherea </a:t>
            </a:r>
            <a:endParaRPr lang="ro-RO" sz="2000" dirty="0">
              <a:latin typeface="Arial" charset="0"/>
              <a:cs typeface="Arial" charset="0"/>
            </a:endParaRPr>
          </a:p>
          <a:p>
            <a:r>
              <a:rPr lang="vi-VN" sz="2000" dirty="0" smtClean="0"/>
              <a:t>(</a:t>
            </a:r>
            <a:r>
              <a:rPr lang="vi-VN" sz="2000" dirty="0"/>
              <a:t>a) Autoritatea competentă </a:t>
            </a:r>
            <a:r>
              <a:rPr lang="en-US" sz="2000" dirty="0" err="1" smtClean="0"/>
              <a:t>evaluea</a:t>
            </a:r>
            <a:r>
              <a:rPr lang="ro-RO" sz="2000" dirty="0" smtClean="0"/>
              <a:t>ză</a:t>
            </a:r>
            <a:r>
              <a:rPr lang="vi-VN" sz="2000" dirty="0" smtClean="0"/>
              <a:t>: </a:t>
            </a:r>
            <a:endParaRPr lang="vi-VN" sz="2000" dirty="0"/>
          </a:p>
          <a:p>
            <a:pPr marL="355600" algn="just">
              <a:spcBef>
                <a:spcPts val="600"/>
              </a:spcBef>
              <a:spcAft>
                <a:spcPts val="600"/>
              </a:spcAft>
            </a:pPr>
            <a:r>
              <a:rPr lang="vi-VN" sz="2000" dirty="0"/>
              <a:t>1. </a:t>
            </a:r>
            <a:r>
              <a:rPr lang="vi-VN" sz="2000" dirty="0" smtClean="0"/>
              <a:t>conforma</a:t>
            </a:r>
            <a:r>
              <a:rPr lang="ro-RO" sz="2000" dirty="0" smtClean="0"/>
              <a:t>r</a:t>
            </a:r>
            <a:r>
              <a:rPr lang="vi-VN" sz="2000" dirty="0" smtClean="0"/>
              <a:t>ea </a:t>
            </a:r>
            <a:r>
              <a:rPr lang="vi-VN" sz="2000" dirty="0"/>
              <a:t>cu cerințele aplicabile organizațiilor înainte de a elibera un certificat sau o aprobare pentru o organizație, după caz; </a:t>
            </a:r>
          </a:p>
          <a:p>
            <a:pPr marL="355600" algn="just">
              <a:spcBef>
                <a:spcPts val="600"/>
              </a:spcBef>
              <a:spcAft>
                <a:spcPts val="600"/>
              </a:spcAft>
            </a:pPr>
            <a:r>
              <a:rPr lang="vi-VN" sz="2000" dirty="0"/>
              <a:t>2. menținerea </a:t>
            </a:r>
            <a:r>
              <a:rPr lang="vi-VN" sz="2000" dirty="0" smtClean="0"/>
              <a:t>conformă</a:t>
            </a:r>
            <a:r>
              <a:rPr lang="ro-RO" sz="2000" dirty="0" smtClean="0"/>
              <a:t>r</a:t>
            </a:r>
            <a:r>
              <a:rPr lang="vi-VN" sz="2000" dirty="0" smtClean="0"/>
              <a:t>ii </a:t>
            </a:r>
            <a:r>
              <a:rPr lang="vi-VN" sz="2000" dirty="0"/>
              <a:t>cu cerințele aplicabile a organizațiilor pe care le-a certificat; </a:t>
            </a:r>
          </a:p>
          <a:p>
            <a:pPr marL="355600" algn="just">
              <a:spcBef>
                <a:spcPts val="600"/>
              </a:spcBef>
              <a:spcAft>
                <a:spcPts val="600"/>
              </a:spcAft>
            </a:pPr>
            <a:r>
              <a:rPr lang="vi-VN" sz="2000" dirty="0"/>
              <a:t>3. aplicarea măsurilor de siguranță adecvate dispuse de autoritatea competentă după cum se definește la ARO.GEN.135 literele (c) și (d). </a:t>
            </a:r>
            <a:endParaRPr lang="ro-RO" sz="2000" dirty="0">
              <a:latin typeface="Arial" charset="0"/>
              <a:cs typeface="Arial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pic>
        <p:nvPicPr>
          <p:cNvPr id="1026" name="Picture 2" descr="Image result for easa">
            <a:extLst>
              <a:ext uri="{FF2B5EF4-FFF2-40B4-BE49-F238E27FC236}">
                <a16:creationId xmlns="" xmlns:a16="http://schemas.microsoft.com/office/drawing/2014/main" id="{CC7C3F20-C015-4ED6-9B11-F8008D75D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4" y="2636912"/>
            <a:ext cx="2212015" cy="2168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02359" y="905857"/>
            <a:ext cx="6318597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o-RO" sz="2000" b="1" dirty="0" smtClean="0">
                <a:latin typeface="Arial" charset="0"/>
                <a:cs typeface="Arial" charset="0"/>
              </a:rPr>
              <a:t>ARO.GEN.300 Supravegherea </a:t>
            </a:r>
            <a:endParaRPr lang="ro-RO" sz="2000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sz="2000" dirty="0"/>
              <a:t>(b) Această verificare trebuie:</a:t>
            </a:r>
          </a:p>
          <a:p>
            <a:pPr marL="355600" algn="just">
              <a:spcBef>
                <a:spcPts val="600"/>
              </a:spcBef>
              <a:spcAft>
                <a:spcPts val="600"/>
              </a:spcAft>
            </a:pPr>
            <a:r>
              <a:rPr lang="vi-VN" sz="2000" dirty="0"/>
              <a:t>1. să fie susținută de o documentație concepută în mod specific pentru a furniza personalului responsabil cu supravegherea siguranței îndrumări privind exercitarea funcțiilor sale;</a:t>
            </a:r>
          </a:p>
          <a:p>
            <a:pPr marL="355600" algn="just">
              <a:spcBef>
                <a:spcPts val="600"/>
              </a:spcBef>
              <a:spcAft>
                <a:spcPts val="600"/>
              </a:spcAft>
            </a:pPr>
            <a:r>
              <a:rPr lang="vi-VN" sz="2000" dirty="0"/>
              <a:t>2. să furnizeze persoanelor și organizațiilor în cauză rezultatele activității de supraveghere a siguranței;</a:t>
            </a:r>
          </a:p>
          <a:p>
            <a:pPr marL="355600" algn="just">
              <a:spcBef>
                <a:spcPts val="600"/>
              </a:spcBef>
              <a:spcAft>
                <a:spcPts val="600"/>
              </a:spcAft>
            </a:pPr>
            <a:r>
              <a:rPr lang="vi-VN" sz="2000" dirty="0"/>
              <a:t>3. să se bazeze pe audituri și inspecții, inclusiv inspecții la platformă și inspecții neanunțate; și</a:t>
            </a:r>
          </a:p>
          <a:p>
            <a:pPr algn="just"/>
            <a:r>
              <a:rPr lang="vi-VN" sz="2000" dirty="0" smtClean="0"/>
              <a:t>(</a:t>
            </a:r>
            <a:r>
              <a:rPr lang="vi-VN" sz="2000" dirty="0"/>
              <a:t>c) Sfera supravegherii definită la literele (a) și (b) </a:t>
            </a:r>
            <a:r>
              <a:rPr lang="vi-VN" sz="2000" b="1" dirty="0"/>
              <a:t>trebuie să țină seama de rezultatele activităților de supraveghere anterioare și de prioritățile în materie de siguranță.</a:t>
            </a:r>
            <a:endParaRPr lang="ro-RO" sz="2000" b="1" dirty="0">
              <a:latin typeface="Arial" charset="0"/>
              <a:cs typeface="Arial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pic>
        <p:nvPicPr>
          <p:cNvPr id="1026" name="Picture 2" descr="Image result for easa">
            <a:extLst>
              <a:ext uri="{FF2B5EF4-FFF2-40B4-BE49-F238E27FC236}">
                <a16:creationId xmlns="" xmlns:a16="http://schemas.microsoft.com/office/drawing/2014/main" id="{CC7C3F20-C015-4ED6-9B11-F8008D75D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4" y="2636912"/>
            <a:ext cx="2212015" cy="2168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1515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454770" y="2403996"/>
            <a:ext cx="8232030" cy="3456384"/>
          </a:xfrm>
          <a:prstGeom prst="flowChartProcess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r>
              <a:rPr lang="ro-RO" sz="2000" b="1" dirty="0">
                <a:solidFill>
                  <a:schemeClr val="tx1"/>
                </a:solidFill>
              </a:rPr>
              <a:t>AMC2 ARO.GEN.305(b)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7A1C7B-74BC-4827-B3A7-F1445C82DEBE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2534" name="Rectangle 1"/>
          <p:cNvSpPr>
            <a:spLocks noChangeArrowheads="1"/>
          </p:cNvSpPr>
          <p:nvPr/>
        </p:nvSpPr>
        <p:spPr bwMode="auto">
          <a:xfrm>
            <a:off x="454926" y="998577"/>
            <a:ext cx="8077514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dirty="0" smtClean="0"/>
              <a:t>Procedurile interne oferă inspectorilor AACR listele de verificare pentru evaluarea auditurilor şi inspecţiilor menţionate la AMC2 ARO.GEN:305(b), fiind astfel evaluaţi 9 din cei 11 </a:t>
            </a:r>
            <a:r>
              <a:rPr lang="ro-RO" altLang="en-US" sz="2000" b="1" u="sng" dirty="0" smtClean="0"/>
              <a:t>parametri</a:t>
            </a:r>
            <a:r>
              <a:rPr lang="ro-RO" altLang="en-US" sz="2000" dirty="0" smtClean="0"/>
              <a:t> ai RBO, şi anume: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en-US" sz="1400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/>
              <a:t>infrastructură şi facilităţi;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/>
              <a:t>manuale;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/>
              <a:t>pregătirea personalului;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/>
              <a:t>înregistrări;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/>
              <a:t>acceptarea/planificarea la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/>
              <a:t>transportul bunurilor periculoase;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/>
              <a:t>sistemul de management;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/>
              <a:t>inspecţii în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/>
              <a:t>inspecţii la platformă;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i="1" dirty="0">
                <a:solidFill>
                  <a:schemeClr val="bg1">
                    <a:lumMod val="75000"/>
                  </a:schemeClr>
                </a:solidFill>
              </a:rPr>
              <a:t>atitudinea faţă de AACR, şi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i="1" dirty="0">
                <a:solidFill>
                  <a:schemeClr val="bg1">
                    <a:lumMod val="75000"/>
                  </a:schemeClr>
                </a:solidFill>
              </a:rPr>
              <a:t>experienţa operatorului aerian.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="" xmlns:a16="http://schemas.microsoft.com/office/drawing/2014/main" id="{28C320A0-428E-4472-9DF9-7824E0BF7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C61735-5D4B-4C22-B856-89531BA37058}" type="slidenum">
              <a:rPr lang="ro-RO" altLang="ro-RO" smtClean="0"/>
              <a:pPr>
                <a:defRPr/>
              </a:pPr>
              <a:t>5</a:t>
            </a:fld>
            <a:endParaRPr lang="ro-RO" altLang="ro-RO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8299"/>
              </p:ext>
            </p:extLst>
          </p:nvPr>
        </p:nvGraphicFramePr>
        <p:xfrm>
          <a:off x="755576" y="836712"/>
          <a:ext cx="734481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99437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7A1C7B-74BC-4827-B3A7-F1445C82DEBE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2534" name="Rectangle 1"/>
          <p:cNvSpPr>
            <a:spLocks noChangeArrowheads="1"/>
          </p:cNvSpPr>
          <p:nvPr/>
        </p:nvSpPr>
        <p:spPr bwMode="auto">
          <a:xfrm>
            <a:off x="454925" y="1238249"/>
            <a:ext cx="800550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b="1" dirty="0" smtClean="0">
                <a:solidFill>
                  <a:srgbClr val="FF0000"/>
                </a:solidFill>
              </a:rPr>
              <a:t>infrastructură </a:t>
            </a:r>
            <a:r>
              <a:rPr lang="ro-RO" altLang="en-US" sz="2000" b="1" dirty="0">
                <a:solidFill>
                  <a:srgbClr val="FF0000"/>
                </a:solidFill>
              </a:rPr>
              <a:t>şi facilităţi;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manuale;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pregătirea personalului;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înregistrări;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acceptarea/planificarea la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transportul bunurilor periculoase;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sistemul de management;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în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la platformă</a:t>
            </a:r>
            <a:r>
              <a:rPr lang="ro-RO" altLang="en-US" sz="2000" dirty="0" smtClean="0">
                <a:solidFill>
                  <a:schemeClr val="bg1">
                    <a:lumMod val="85000"/>
                  </a:schemeClr>
                </a:solidFill>
              </a:rPr>
              <a:t>;</a:t>
            </a:r>
            <a:endParaRPr lang="ro-RO" alt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="" xmlns:a16="http://schemas.microsoft.com/office/drawing/2014/main" id="{28C320A0-428E-4472-9DF9-7824E0BF7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CFF97A6-6E1A-4AF5-A57A-38FC2C9CB056}"/>
              </a:ext>
            </a:extLst>
          </p:cNvPr>
          <p:cNvSpPr/>
          <p:nvPr/>
        </p:nvSpPr>
        <p:spPr>
          <a:xfrm>
            <a:off x="4456856" y="1230291"/>
            <a:ext cx="4192687" cy="378288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endParaRPr lang="en-US" dirty="0" smtClean="0"/>
          </a:p>
          <a:p>
            <a:pPr algn="just"/>
            <a:r>
              <a:rPr lang="en-US" dirty="0" err="1" smtClean="0"/>
              <a:t>Exemple</a:t>
            </a:r>
            <a:r>
              <a:rPr lang="en-US" dirty="0" smtClean="0"/>
              <a:t> </a:t>
            </a:r>
            <a:r>
              <a:rPr lang="en-US" dirty="0" err="1" smtClean="0"/>
              <a:t>neconformi</a:t>
            </a:r>
            <a:r>
              <a:rPr lang="ro-RO" dirty="0" smtClean="0"/>
              <a:t>tăţi:</a:t>
            </a:r>
          </a:p>
          <a:p>
            <a:pPr algn="just"/>
            <a:endParaRPr lang="en-US" dirty="0" smtClean="0"/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vi-VN" dirty="0"/>
              <a:t>nu sunt respectate cerinţele ORO.AOC.135 (c)(2) şi prevederile Manualului de Operaţiun Partea A</a:t>
            </a:r>
            <a:r>
              <a:rPr lang="vi-VN" dirty="0" smtClean="0"/>
              <a:t>, </a:t>
            </a:r>
            <a:r>
              <a:rPr lang="vi-VN" dirty="0"/>
              <a:t>în ceea ce priveşte </a:t>
            </a:r>
            <a:r>
              <a:rPr lang="vi-VN" u="sng" dirty="0"/>
              <a:t>asigurarea continuităţii supervizării</a:t>
            </a:r>
            <a:r>
              <a:rPr lang="vi-VN" dirty="0"/>
              <a:t> în cadrul operatorul </a:t>
            </a:r>
            <a:r>
              <a:rPr lang="vi-VN" dirty="0" smtClean="0"/>
              <a:t>aerian</a:t>
            </a:r>
            <a:endParaRPr lang="ro-RO" dirty="0" smtClean="0"/>
          </a:p>
          <a:p>
            <a:pPr marL="285750" indent="-285750" algn="just">
              <a:buFontTx/>
              <a:buChar char="-"/>
            </a:pPr>
            <a:r>
              <a:rPr lang="ro-RO" dirty="0" smtClean="0"/>
              <a:t>operatorul aerian nu asigură accesul AACR la baza de operare, aeronave sau documente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21152"/>
              </p:ext>
            </p:extLst>
          </p:nvPr>
        </p:nvGraphicFramePr>
        <p:xfrm>
          <a:off x="1242244" y="2276872"/>
          <a:ext cx="1673572" cy="220824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36786"/>
                <a:gridCol w="836786"/>
              </a:tblGrid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n/c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8432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7A1C7B-74BC-4827-B3A7-F1445C82DEBE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2534" name="Rectangle 1"/>
          <p:cNvSpPr>
            <a:spLocks noChangeArrowheads="1"/>
          </p:cNvSpPr>
          <p:nvPr/>
        </p:nvSpPr>
        <p:spPr bwMode="auto">
          <a:xfrm>
            <a:off x="454925" y="1238249"/>
            <a:ext cx="800550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infrastructură şi facilităţi;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b="1" dirty="0">
                <a:solidFill>
                  <a:srgbClr val="FF0000"/>
                </a:solidFill>
              </a:rPr>
              <a:t>manuale;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pregătirea personalului;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înregistrări;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acceptarea/planificarea la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transportul bunurilor periculoase;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sistemul de management;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în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la platformă</a:t>
            </a:r>
            <a:r>
              <a:rPr lang="ro-RO" altLang="en-US" sz="2000" dirty="0" smtClean="0">
                <a:solidFill>
                  <a:schemeClr val="bg1">
                    <a:lumMod val="85000"/>
                  </a:schemeClr>
                </a:solidFill>
              </a:rPr>
              <a:t>;</a:t>
            </a:r>
            <a:endParaRPr lang="ro-RO" alt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="" xmlns:a16="http://schemas.microsoft.com/office/drawing/2014/main" id="{28C320A0-428E-4472-9DF9-7824E0BF7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CFF97A6-6E1A-4AF5-A57A-38FC2C9CB056}"/>
              </a:ext>
            </a:extLst>
          </p:cNvPr>
          <p:cNvSpPr/>
          <p:nvPr/>
        </p:nvSpPr>
        <p:spPr>
          <a:xfrm>
            <a:off x="4456856" y="1230291"/>
            <a:ext cx="4192687" cy="42552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Exemple</a:t>
            </a:r>
            <a:r>
              <a:rPr lang="en-US" dirty="0" smtClean="0"/>
              <a:t> </a:t>
            </a:r>
            <a:r>
              <a:rPr lang="en-US" dirty="0" err="1" smtClean="0"/>
              <a:t>neconformi</a:t>
            </a:r>
            <a:r>
              <a:rPr lang="ro-RO" dirty="0" smtClean="0"/>
              <a:t>tăţi:</a:t>
            </a:r>
          </a:p>
          <a:p>
            <a:pPr algn="just"/>
            <a:endParaRPr lang="en-US" dirty="0" smtClean="0"/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US" dirty="0" smtClean="0"/>
              <a:t>MEL nu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personalizat</a:t>
            </a:r>
            <a:endParaRPr lang="ro-RO" dirty="0" smtClean="0"/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US" dirty="0" smtClean="0"/>
              <a:t>OM </a:t>
            </a:r>
            <a:r>
              <a:rPr lang="en-US" dirty="0" err="1" smtClean="0"/>
              <a:t>reprezint</a:t>
            </a:r>
            <a:r>
              <a:rPr lang="ro-RO" dirty="0" smtClean="0"/>
              <a:t>ă transpunerea directă a standardelor şi nu conţine instrucţiuni şi prevederi pentru personalul operatorului aerian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OM conţine informaţii excedentare faţă de operaţiunile cuprinse în Specificaţiile de operare ale AOC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conţinutul OM nu este actualizat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/>
              <a:t>metoda de stabilire a </a:t>
            </a:r>
            <a:r>
              <a:rPr lang="ro-RO" dirty="0" smtClean="0"/>
              <a:t>categoriei aeroporturilor este greşită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17418"/>
              </p:ext>
            </p:extLst>
          </p:nvPr>
        </p:nvGraphicFramePr>
        <p:xfrm>
          <a:off x="1242244" y="2276872"/>
          <a:ext cx="1673572" cy="220824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36786"/>
                <a:gridCol w="836786"/>
              </a:tblGrid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n/c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0504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7A1C7B-74BC-4827-B3A7-F1445C82DEBE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2534" name="Rectangle 1"/>
          <p:cNvSpPr>
            <a:spLocks noChangeArrowheads="1"/>
          </p:cNvSpPr>
          <p:nvPr/>
        </p:nvSpPr>
        <p:spPr bwMode="auto">
          <a:xfrm>
            <a:off x="454925" y="1238249"/>
            <a:ext cx="800550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infrastructură şi facilităţi;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manuale;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b="1" dirty="0">
                <a:solidFill>
                  <a:srgbClr val="FF0000"/>
                </a:solidFill>
              </a:rPr>
              <a:t>pregătirea personalului;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înregistrări;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acceptarea/planificarea la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transportul bunurilor periculoase;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sistemul de management;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în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la platformă</a:t>
            </a:r>
            <a:r>
              <a:rPr lang="ro-RO" altLang="en-US" sz="2000" dirty="0" smtClean="0">
                <a:solidFill>
                  <a:schemeClr val="bg1">
                    <a:lumMod val="85000"/>
                  </a:schemeClr>
                </a:solidFill>
              </a:rPr>
              <a:t>;</a:t>
            </a:r>
            <a:endParaRPr lang="ro-RO" alt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="" xmlns:a16="http://schemas.microsoft.com/office/drawing/2014/main" id="{28C320A0-428E-4472-9DF9-7824E0BF7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CFF97A6-6E1A-4AF5-A57A-38FC2C9CB056}"/>
              </a:ext>
            </a:extLst>
          </p:cNvPr>
          <p:cNvSpPr/>
          <p:nvPr/>
        </p:nvSpPr>
        <p:spPr>
          <a:xfrm>
            <a:off x="4456856" y="1230291"/>
            <a:ext cx="4192687" cy="43589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Exemple</a:t>
            </a:r>
            <a:r>
              <a:rPr lang="en-US" dirty="0" smtClean="0"/>
              <a:t> </a:t>
            </a:r>
            <a:r>
              <a:rPr lang="en-US" dirty="0" err="1" smtClean="0"/>
              <a:t>neconformi</a:t>
            </a:r>
            <a:r>
              <a:rPr lang="ro-RO" dirty="0" smtClean="0"/>
              <a:t>tăţi:</a:t>
            </a:r>
          </a:p>
          <a:p>
            <a:pPr algn="just"/>
            <a:endParaRPr lang="en-US" dirty="0" smtClean="0"/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/>
              <a:t>l</a:t>
            </a:r>
            <a:r>
              <a:rPr lang="ro-RO" dirty="0" smtClean="0"/>
              <a:t>ipsa OPC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lipsă line check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pregătirea CRM efectuată de instructori care nu sunt „suitably qualified”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programe UPRT incomplete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operatorul </a:t>
            </a:r>
            <a:r>
              <a:rPr lang="ro-RO" dirty="0"/>
              <a:t>nu a verificat dacă elementele relevante definite în </a:t>
            </a:r>
            <a:r>
              <a:rPr lang="ro-RO" dirty="0" smtClean="0"/>
              <a:t>OSD </a:t>
            </a:r>
            <a:r>
              <a:rPr lang="ro-RO" dirty="0"/>
              <a:t>au fost incluse în programele de </a:t>
            </a:r>
            <a:r>
              <a:rPr lang="ro-RO" dirty="0" smtClean="0"/>
              <a:t>pregătire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ESET incomplet sau neefectuat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73322"/>
              </p:ext>
            </p:extLst>
          </p:nvPr>
        </p:nvGraphicFramePr>
        <p:xfrm>
          <a:off x="1259632" y="2636912"/>
          <a:ext cx="1673572" cy="220824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36786"/>
                <a:gridCol w="836786"/>
              </a:tblGrid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n/c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1754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7A1C7B-74BC-4827-B3A7-F1445C82DEBE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22534" name="Rectangle 1"/>
          <p:cNvSpPr>
            <a:spLocks noChangeArrowheads="1"/>
          </p:cNvSpPr>
          <p:nvPr/>
        </p:nvSpPr>
        <p:spPr bwMode="auto">
          <a:xfrm>
            <a:off x="454925" y="1238249"/>
            <a:ext cx="8005507" cy="386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infrastructură şi facilităţi;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manuale;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pregătirea personalului;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b="1" dirty="0">
                <a:solidFill>
                  <a:srgbClr val="FF0000"/>
                </a:solidFill>
              </a:rPr>
              <a:t>înregistrări;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acceptarea/planificarea la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transportul bunurilor periculoase;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sistemul de management;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în zbor;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>
                <a:solidFill>
                  <a:schemeClr val="bg1">
                    <a:lumMod val="85000"/>
                  </a:schemeClr>
                </a:solidFill>
              </a:rPr>
              <a:t>inspecţii la platformă;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ro-RO" altLang="en-US" sz="20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ro-RO" alt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="" xmlns:a16="http://schemas.microsoft.com/office/drawing/2014/main" id="{28C320A0-428E-4472-9DF9-7824E0BF7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CFF97A6-6E1A-4AF5-A57A-38FC2C9CB056}"/>
              </a:ext>
            </a:extLst>
          </p:cNvPr>
          <p:cNvSpPr/>
          <p:nvPr/>
        </p:nvSpPr>
        <p:spPr>
          <a:xfrm>
            <a:off x="4456856" y="1230291"/>
            <a:ext cx="4192687" cy="43589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Exemple</a:t>
            </a:r>
            <a:r>
              <a:rPr lang="en-US" dirty="0" smtClean="0"/>
              <a:t> </a:t>
            </a:r>
            <a:r>
              <a:rPr lang="en-US" dirty="0" err="1" smtClean="0"/>
              <a:t>neconformi</a:t>
            </a:r>
            <a:r>
              <a:rPr lang="ro-RO" dirty="0" smtClean="0"/>
              <a:t>tăţi:</a:t>
            </a:r>
          </a:p>
          <a:p>
            <a:pPr algn="just"/>
            <a:endParaRPr lang="en-US" dirty="0" smtClean="0"/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timpul petrecut </a:t>
            </a:r>
            <a:r>
              <a:rPr lang="ro-RO" dirty="0"/>
              <a:t>pentru îndeplinirea sarcinilor de </a:t>
            </a:r>
            <a:r>
              <a:rPr lang="ro-RO" dirty="0" smtClean="0"/>
              <a:t>serviciu </a:t>
            </a:r>
            <a:r>
              <a:rPr lang="ro-RO" dirty="0"/>
              <a:t>(duty)</a:t>
            </a:r>
            <a:r>
              <a:rPr lang="ro-RO" dirty="0" smtClean="0"/>
              <a:t> </a:t>
            </a:r>
            <a:r>
              <a:rPr lang="ro-RO" dirty="0"/>
              <a:t>pentru piloții </a:t>
            </a:r>
            <a:r>
              <a:rPr lang="ro-RO" dirty="0" smtClean="0"/>
              <a:t>din </a:t>
            </a:r>
            <a:r>
              <a:rPr lang="ro-RO" dirty="0"/>
              <a:t>management nu a fost </a:t>
            </a:r>
            <a:r>
              <a:rPr lang="ro-RO" dirty="0" smtClean="0"/>
              <a:t>înregistrat corespunzător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lipsă documente din dosarele misiunii (OFP, NOTAM etc.)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Implementarea greşită a prevederilor referitoare la „delayed reporting”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o-RO" dirty="0" smtClean="0"/>
              <a:t>nu sunt </a:t>
            </a:r>
            <a:r>
              <a:rPr lang="vi-VN" dirty="0" smtClean="0"/>
              <a:t>înregistrat</a:t>
            </a:r>
            <a:r>
              <a:rPr lang="ro-RO" dirty="0" smtClean="0"/>
              <a:t>e</a:t>
            </a:r>
            <a:r>
              <a:rPr lang="vi-VN" dirty="0" smtClean="0"/>
              <a:t> </a:t>
            </a:r>
            <a:r>
              <a:rPr lang="vi-VN" dirty="0"/>
              <a:t>informațiile relevante pentru membrii echipajelor </a:t>
            </a:r>
            <a:r>
              <a:rPr lang="vi-VN" dirty="0" smtClean="0"/>
              <a:t>ce </a:t>
            </a:r>
            <a:r>
              <a:rPr lang="vi-VN" dirty="0"/>
              <a:t>desfășoară activități de serviciu și în cadrul altor </a:t>
            </a:r>
            <a:r>
              <a:rPr lang="vi-VN" dirty="0" smtClean="0"/>
              <a:t>operatori</a:t>
            </a:r>
            <a:r>
              <a:rPr lang="ro-RO" dirty="0" smtClean="0"/>
              <a:t> aerieni</a:t>
            </a:r>
            <a:r>
              <a:rPr lang="vi-VN" dirty="0" smtClean="0"/>
              <a:t>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182371"/>
              </p:ext>
            </p:extLst>
          </p:nvPr>
        </p:nvGraphicFramePr>
        <p:xfrm>
          <a:off x="1271092" y="2996952"/>
          <a:ext cx="1673572" cy="220824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36786"/>
                <a:gridCol w="836786"/>
              </a:tblGrid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n/c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o-R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6752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7372</TotalTime>
  <Words>1419</Words>
  <Application>Microsoft Office PowerPoint</Application>
  <PresentationFormat>On-screen Show (4:3)</PresentationFormat>
  <Paragraphs>299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Pixel</vt:lpstr>
      <vt:lpstr>Rezultatele activităţii de supraveghere desfăşurate în domeniul operaţiuni zbor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Programul national de siguranta (SSP)</dc:title>
  <dc:creator>claudia</dc:creator>
  <cp:lastModifiedBy>Trentea Silviu</cp:lastModifiedBy>
  <cp:revision>553</cp:revision>
  <cp:lastPrinted>2014-03-10T09:13:36Z</cp:lastPrinted>
  <dcterms:created xsi:type="dcterms:W3CDTF">2009-09-21T18:32:05Z</dcterms:created>
  <dcterms:modified xsi:type="dcterms:W3CDTF">2018-06-27T04:36:43Z</dcterms:modified>
</cp:coreProperties>
</file>