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6" r:id="rId1"/>
  </p:sldMasterIdLst>
  <p:notesMasterIdLst>
    <p:notesMasterId r:id="rId31"/>
  </p:notesMasterIdLst>
  <p:handoutMasterIdLst>
    <p:handoutMasterId r:id="rId32"/>
  </p:handoutMasterIdLst>
  <p:sldIdLst>
    <p:sldId id="426" r:id="rId2"/>
    <p:sldId id="437" r:id="rId3"/>
    <p:sldId id="439" r:id="rId4"/>
    <p:sldId id="441" r:id="rId5"/>
    <p:sldId id="450" r:id="rId6"/>
    <p:sldId id="451" r:id="rId7"/>
    <p:sldId id="452" r:id="rId8"/>
    <p:sldId id="453" r:id="rId9"/>
    <p:sldId id="454" r:id="rId10"/>
    <p:sldId id="455" r:id="rId11"/>
    <p:sldId id="456" r:id="rId12"/>
    <p:sldId id="457" r:id="rId13"/>
    <p:sldId id="458" r:id="rId14"/>
    <p:sldId id="459" r:id="rId15"/>
    <p:sldId id="460" r:id="rId16"/>
    <p:sldId id="440" r:id="rId17"/>
    <p:sldId id="446" r:id="rId18"/>
    <p:sldId id="444" r:id="rId19"/>
    <p:sldId id="445" r:id="rId20"/>
    <p:sldId id="447" r:id="rId21"/>
    <p:sldId id="463" r:id="rId22"/>
    <p:sldId id="461" r:id="rId23"/>
    <p:sldId id="462" r:id="rId24"/>
    <p:sldId id="464" r:id="rId25"/>
    <p:sldId id="466" r:id="rId26"/>
    <p:sldId id="438" r:id="rId27"/>
    <p:sldId id="467" r:id="rId28"/>
    <p:sldId id="465" r:id="rId29"/>
    <p:sldId id="449" r:id="rId30"/>
  </p:sldIdLst>
  <p:sldSz cx="9144000" cy="6858000" type="screen4x3"/>
  <p:notesSz cx="6805613" cy="9944100"/>
  <p:defaultTextStyle>
    <a:defPPr>
      <a:defRPr lang="ro-RO"/>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3132">
          <p15:clr>
            <a:srgbClr val="A4A3A4"/>
          </p15:clr>
        </p15:guide>
        <p15:guide id="2" pos="214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FFCC66"/>
    <a:srgbClr val="8DD98F"/>
    <a:srgbClr val="EB1585"/>
    <a:srgbClr val="CCCCFF"/>
    <a:srgbClr val="FFCC99"/>
    <a:srgbClr val="FF5050"/>
    <a:srgbClr val="003399"/>
    <a:srgbClr val="33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433" autoAdjust="0"/>
    <p:restoredTop sz="99421" autoAdjust="0"/>
  </p:normalViewPr>
  <p:slideViewPr>
    <p:cSldViewPr>
      <p:cViewPr>
        <p:scale>
          <a:sx n="100" d="100"/>
          <a:sy n="100" d="100"/>
        </p:scale>
        <p:origin x="-1944" y="-492"/>
      </p:cViewPr>
      <p:guideLst>
        <p:guide orient="horz" pos="2160"/>
        <p:guide pos="2880"/>
      </p:guideLst>
    </p:cSldViewPr>
  </p:slideViewPr>
  <p:notesTextViewPr>
    <p:cViewPr>
      <p:scale>
        <a:sx n="100" d="100"/>
        <a:sy n="100" d="100"/>
      </p:scale>
      <p:origin x="0" y="0"/>
    </p:cViewPr>
  </p:notesTextViewPr>
  <p:notesViewPr>
    <p:cSldViewPr>
      <p:cViewPr>
        <p:scale>
          <a:sx n="200" d="100"/>
          <a:sy n="200" d="100"/>
        </p:scale>
        <p:origin x="-1428" y="1080"/>
      </p:cViewPr>
      <p:guideLst>
        <p:guide orient="horz" pos="3132"/>
        <p:guide pos="2144"/>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openxmlformats.org/officeDocument/2006/relationships/oleObject" Target="file:///\\caa1.local\fs\directii\Directia%20Supervizare\SOA\BazeDeDate\RBO_V2.xlsm"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aa1.local\fs\directii\Directia%20Supervizare\SOA\BazeDeDate\RBO_V2.xlsm" TargetMode="External"/></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4741755785753952"/>
          <c:y val="3.6753685582252026E-2"/>
          <c:w val="0.71640346587748827"/>
          <c:h val="0.69381979357428869"/>
        </c:manualLayout>
      </c:layout>
      <c:lineChart>
        <c:grouping val="standard"/>
        <c:varyColors val="0"/>
        <c:ser>
          <c:idx val="0"/>
          <c:order val="0"/>
          <c:tx>
            <c:v>T0</c:v>
          </c:tx>
          <c:marker>
            <c:symbol val="none"/>
          </c:marker>
          <c:cat>
            <c:strRef>
              <c:f>AirBucharest!$O$5:$O$14</c:f>
              <c:strCache>
                <c:ptCount val="10"/>
                <c:pt idx="0">
                  <c:v>Infrastructură şi facilităţi</c:v>
                </c:pt>
                <c:pt idx="1">
                  <c:v>Manuale</c:v>
                </c:pt>
                <c:pt idx="2">
                  <c:v>Pregătirea personalului</c:v>
                </c:pt>
                <c:pt idx="3">
                  <c:v>Înregistrări</c:v>
                </c:pt>
                <c:pt idx="4">
                  <c:v>Acceptarea/ planificarea la zbor</c:v>
                </c:pt>
                <c:pt idx="5">
                  <c:v>Sistemul de management</c:v>
                </c:pt>
                <c:pt idx="6">
                  <c:v>Inspecţii în zbor</c:v>
                </c:pt>
                <c:pt idx="7">
                  <c:v>inspecţii la platformă</c:v>
                </c:pt>
                <c:pt idx="8">
                  <c:v>Atitudinea faţă de AACR</c:v>
                </c:pt>
                <c:pt idx="9">
                  <c:v>Experienţa operatorului</c:v>
                </c:pt>
              </c:strCache>
            </c:strRef>
          </c:cat>
          <c:val>
            <c:numRef>
              <c:f>AirBucharest!$P$5:$P$14</c:f>
              <c:numCache>
                <c:formatCode>0.00%</c:formatCode>
                <c:ptCount val="10"/>
                <c:pt idx="0">
                  <c:v>0.83330000000000004</c:v>
                </c:pt>
                <c:pt idx="1">
                  <c:v>0.5</c:v>
                </c:pt>
                <c:pt idx="2">
                  <c:v>1</c:v>
                </c:pt>
                <c:pt idx="3">
                  <c:v>0.8</c:v>
                </c:pt>
                <c:pt idx="4">
                  <c:v>0.77780000000000005</c:v>
                </c:pt>
                <c:pt idx="5">
                  <c:v>0.66669999999999996</c:v>
                </c:pt>
                <c:pt idx="6">
                  <c:v>0.875</c:v>
                </c:pt>
                <c:pt idx="7">
                  <c:v>0.22220000000000001</c:v>
                </c:pt>
                <c:pt idx="8">
                  <c:v>0.5</c:v>
                </c:pt>
                <c:pt idx="9">
                  <c:v>1</c:v>
                </c:pt>
              </c:numCache>
            </c:numRef>
          </c:val>
          <c:smooth val="0"/>
        </c:ser>
        <c:ser>
          <c:idx val="1"/>
          <c:order val="1"/>
          <c:tx>
            <c:v>T1</c:v>
          </c:tx>
          <c:spPr>
            <a:ln>
              <a:solidFill>
                <a:srgbClr val="FFC000"/>
              </a:solidFill>
            </a:ln>
          </c:spPr>
          <c:marker>
            <c:symbol val="none"/>
          </c:marker>
          <c:cat>
            <c:strRef>
              <c:f>AirBucharest!$O$5:$O$14</c:f>
              <c:strCache>
                <c:ptCount val="10"/>
                <c:pt idx="0">
                  <c:v>Infrastructură şi facilităţi</c:v>
                </c:pt>
                <c:pt idx="1">
                  <c:v>Manuale</c:v>
                </c:pt>
                <c:pt idx="2">
                  <c:v>Pregătirea personalului</c:v>
                </c:pt>
                <c:pt idx="3">
                  <c:v>Înregistrări</c:v>
                </c:pt>
                <c:pt idx="4">
                  <c:v>Acceptarea/ planificarea la zbor</c:v>
                </c:pt>
                <c:pt idx="5">
                  <c:v>Sistemul de management</c:v>
                </c:pt>
                <c:pt idx="6">
                  <c:v>Inspecţii în zbor</c:v>
                </c:pt>
                <c:pt idx="7">
                  <c:v>inspecţii la platformă</c:v>
                </c:pt>
                <c:pt idx="8">
                  <c:v>Atitudinea faţă de AACR</c:v>
                </c:pt>
                <c:pt idx="9">
                  <c:v>Experienţa operatorului</c:v>
                </c:pt>
              </c:strCache>
            </c:strRef>
          </c:cat>
          <c:val>
            <c:numRef>
              <c:f>AirBucharest!$Q$5:$Q$14</c:f>
              <c:numCache>
                <c:formatCode>0.00%</c:formatCode>
                <c:ptCount val="10"/>
                <c:pt idx="0">
                  <c:v>0.83330000000000004</c:v>
                </c:pt>
                <c:pt idx="1">
                  <c:v>0.75</c:v>
                </c:pt>
                <c:pt idx="2">
                  <c:v>1</c:v>
                </c:pt>
                <c:pt idx="3">
                  <c:v>0.8</c:v>
                </c:pt>
                <c:pt idx="4">
                  <c:v>0.77780000000000005</c:v>
                </c:pt>
                <c:pt idx="5">
                  <c:v>0.5</c:v>
                </c:pt>
                <c:pt idx="6">
                  <c:v>0.875</c:v>
                </c:pt>
                <c:pt idx="7">
                  <c:v>0.22220000000000001</c:v>
                </c:pt>
                <c:pt idx="8">
                  <c:v>0.33329999999999999</c:v>
                </c:pt>
                <c:pt idx="9">
                  <c:v>1</c:v>
                </c:pt>
              </c:numCache>
            </c:numRef>
          </c:val>
          <c:smooth val="0"/>
        </c:ser>
        <c:ser>
          <c:idx val="2"/>
          <c:order val="2"/>
          <c:tx>
            <c:v>T2</c:v>
          </c:tx>
          <c:marker>
            <c:symbol val="none"/>
          </c:marker>
          <c:cat>
            <c:strRef>
              <c:f>AirBucharest!$O$5:$O$14</c:f>
              <c:strCache>
                <c:ptCount val="10"/>
                <c:pt idx="0">
                  <c:v>Infrastructură şi facilităţi</c:v>
                </c:pt>
                <c:pt idx="1">
                  <c:v>Manuale</c:v>
                </c:pt>
                <c:pt idx="2">
                  <c:v>Pregătirea personalului</c:v>
                </c:pt>
                <c:pt idx="3">
                  <c:v>Înregistrări</c:v>
                </c:pt>
                <c:pt idx="4">
                  <c:v>Acceptarea/ planificarea la zbor</c:v>
                </c:pt>
                <c:pt idx="5">
                  <c:v>Sistemul de management</c:v>
                </c:pt>
                <c:pt idx="6">
                  <c:v>Inspecţii în zbor</c:v>
                </c:pt>
                <c:pt idx="7">
                  <c:v>inspecţii la platformă</c:v>
                </c:pt>
                <c:pt idx="8">
                  <c:v>Atitudinea faţă de AACR</c:v>
                </c:pt>
                <c:pt idx="9">
                  <c:v>Experienţa operatorului</c:v>
                </c:pt>
              </c:strCache>
            </c:strRef>
          </c:cat>
          <c:val>
            <c:numRef>
              <c:f>AirBucharest!$R$5:$R$14</c:f>
              <c:numCache>
                <c:formatCode>0.00%</c:formatCode>
                <c:ptCount val="10"/>
                <c:pt idx="0">
                  <c:v>0.83330000000000004</c:v>
                </c:pt>
                <c:pt idx="1">
                  <c:v>0.75</c:v>
                </c:pt>
                <c:pt idx="2">
                  <c:v>1</c:v>
                </c:pt>
                <c:pt idx="3">
                  <c:v>1</c:v>
                </c:pt>
                <c:pt idx="4">
                  <c:v>0.77780000000000005</c:v>
                </c:pt>
                <c:pt idx="5">
                  <c:v>0.5</c:v>
                </c:pt>
                <c:pt idx="6">
                  <c:v>0.875</c:v>
                </c:pt>
                <c:pt idx="7">
                  <c:v>0.22220000000000001</c:v>
                </c:pt>
                <c:pt idx="8">
                  <c:v>0.33329999999999999</c:v>
                </c:pt>
                <c:pt idx="9">
                  <c:v>1</c:v>
                </c:pt>
              </c:numCache>
            </c:numRef>
          </c:val>
          <c:smooth val="0"/>
        </c:ser>
        <c:ser>
          <c:idx val="3"/>
          <c:order val="3"/>
          <c:tx>
            <c:v>T3</c:v>
          </c:tx>
          <c:marker>
            <c:symbol val="none"/>
          </c:marker>
          <c:cat>
            <c:strRef>
              <c:f>AirBucharest!$O$5:$O$14</c:f>
              <c:strCache>
                <c:ptCount val="10"/>
                <c:pt idx="0">
                  <c:v>Infrastructură şi facilităţi</c:v>
                </c:pt>
                <c:pt idx="1">
                  <c:v>Manuale</c:v>
                </c:pt>
                <c:pt idx="2">
                  <c:v>Pregătirea personalului</c:v>
                </c:pt>
                <c:pt idx="3">
                  <c:v>Înregistrări</c:v>
                </c:pt>
                <c:pt idx="4">
                  <c:v>Acceptarea/ planificarea la zbor</c:v>
                </c:pt>
                <c:pt idx="5">
                  <c:v>Sistemul de management</c:v>
                </c:pt>
                <c:pt idx="6">
                  <c:v>Inspecţii în zbor</c:v>
                </c:pt>
                <c:pt idx="7">
                  <c:v>inspecţii la platformă</c:v>
                </c:pt>
                <c:pt idx="8">
                  <c:v>Atitudinea faţă de AACR</c:v>
                </c:pt>
                <c:pt idx="9">
                  <c:v>Experienţa operatorului</c:v>
                </c:pt>
              </c:strCache>
            </c:strRef>
          </c:cat>
          <c:val>
            <c:numRef>
              <c:f>AirBucharest!$S$5:$S$14</c:f>
              <c:numCache>
                <c:formatCode>0.00%</c:formatCode>
                <c:ptCount val="10"/>
                <c:pt idx="0">
                  <c:v>0.83330000000000004</c:v>
                </c:pt>
                <c:pt idx="1">
                  <c:v>0.75</c:v>
                </c:pt>
                <c:pt idx="2">
                  <c:v>1</c:v>
                </c:pt>
                <c:pt idx="3">
                  <c:v>1</c:v>
                </c:pt>
                <c:pt idx="4">
                  <c:v>0.77780000000000005</c:v>
                </c:pt>
                <c:pt idx="5">
                  <c:v>0.625</c:v>
                </c:pt>
                <c:pt idx="6">
                  <c:v>0.875</c:v>
                </c:pt>
                <c:pt idx="7">
                  <c:v>0.22220000000000001</c:v>
                </c:pt>
                <c:pt idx="8">
                  <c:v>1</c:v>
                </c:pt>
                <c:pt idx="9">
                  <c:v>1</c:v>
                </c:pt>
              </c:numCache>
            </c:numRef>
          </c:val>
          <c:smooth val="0"/>
        </c:ser>
        <c:ser>
          <c:idx val="4"/>
          <c:order val="4"/>
          <c:tx>
            <c:v>T4</c:v>
          </c:tx>
          <c:spPr>
            <a:ln>
              <a:solidFill>
                <a:srgbClr val="F2BAF8"/>
              </a:solidFill>
            </a:ln>
          </c:spPr>
          <c:marker>
            <c:symbol val="none"/>
          </c:marker>
          <c:cat>
            <c:strRef>
              <c:f>AirBucharest!$O$5:$O$14</c:f>
              <c:strCache>
                <c:ptCount val="10"/>
                <c:pt idx="0">
                  <c:v>Infrastructură şi facilităţi</c:v>
                </c:pt>
                <c:pt idx="1">
                  <c:v>Manuale</c:v>
                </c:pt>
                <c:pt idx="2">
                  <c:v>Pregătirea personalului</c:v>
                </c:pt>
                <c:pt idx="3">
                  <c:v>Înregistrări</c:v>
                </c:pt>
                <c:pt idx="4">
                  <c:v>Acceptarea/ planificarea la zbor</c:v>
                </c:pt>
                <c:pt idx="5">
                  <c:v>Sistemul de management</c:v>
                </c:pt>
                <c:pt idx="6">
                  <c:v>Inspecţii în zbor</c:v>
                </c:pt>
                <c:pt idx="7">
                  <c:v>inspecţii la platformă</c:v>
                </c:pt>
                <c:pt idx="8">
                  <c:v>Atitudinea faţă de AACR</c:v>
                </c:pt>
                <c:pt idx="9">
                  <c:v>Experienţa operatorului</c:v>
                </c:pt>
              </c:strCache>
            </c:strRef>
          </c:cat>
          <c:val>
            <c:numRef>
              <c:f>AirBucharest!$T$5:$T$14</c:f>
              <c:numCache>
                <c:formatCode>0.00%</c:formatCode>
                <c:ptCount val="10"/>
                <c:pt idx="0">
                  <c:v>0.85189999999999999</c:v>
                </c:pt>
                <c:pt idx="1">
                  <c:v>0.58330000000000004</c:v>
                </c:pt>
                <c:pt idx="2">
                  <c:v>0.41670000000000001</c:v>
                </c:pt>
                <c:pt idx="3">
                  <c:v>0.73329999999999995</c:v>
                </c:pt>
                <c:pt idx="4">
                  <c:v>0.77780000000000005</c:v>
                </c:pt>
                <c:pt idx="5">
                  <c:v>0.62960000000000005</c:v>
                </c:pt>
                <c:pt idx="6">
                  <c:v>0.875</c:v>
                </c:pt>
                <c:pt idx="7">
                  <c:v>0.44440000000000002</c:v>
                </c:pt>
                <c:pt idx="8">
                  <c:v>1</c:v>
                </c:pt>
                <c:pt idx="9">
                  <c:v>1</c:v>
                </c:pt>
              </c:numCache>
            </c:numRef>
          </c:val>
          <c:smooth val="0"/>
        </c:ser>
        <c:dLbls>
          <c:showLegendKey val="0"/>
          <c:showVal val="0"/>
          <c:showCatName val="0"/>
          <c:showSerName val="0"/>
          <c:showPercent val="0"/>
          <c:showBubbleSize val="0"/>
        </c:dLbls>
        <c:marker val="1"/>
        <c:smooth val="0"/>
        <c:axId val="198735360"/>
        <c:axId val="53104000"/>
      </c:lineChart>
      <c:catAx>
        <c:axId val="198735360"/>
        <c:scaling>
          <c:orientation val="minMax"/>
        </c:scaling>
        <c:delete val="0"/>
        <c:axPos val="b"/>
        <c:numFmt formatCode="General" sourceLinked="1"/>
        <c:majorTickMark val="out"/>
        <c:minorTickMark val="none"/>
        <c:tickLblPos val="nextTo"/>
        <c:crossAx val="53104000"/>
        <c:crosses val="autoZero"/>
        <c:auto val="1"/>
        <c:lblAlgn val="ctr"/>
        <c:lblOffset val="100"/>
        <c:noMultiLvlLbl val="0"/>
      </c:catAx>
      <c:valAx>
        <c:axId val="53104000"/>
        <c:scaling>
          <c:orientation val="minMax"/>
        </c:scaling>
        <c:delete val="0"/>
        <c:axPos val="l"/>
        <c:majorGridlines/>
        <c:minorGridlines/>
        <c:numFmt formatCode="0.00%" sourceLinked="1"/>
        <c:majorTickMark val="out"/>
        <c:minorTickMark val="none"/>
        <c:tickLblPos val="nextTo"/>
        <c:crossAx val="198735360"/>
        <c:crosses val="autoZero"/>
        <c:crossBetween val="between"/>
      </c:valAx>
    </c:plotArea>
    <c:legend>
      <c:legendPos val="r"/>
      <c:layout/>
      <c:overlay val="0"/>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7"/>
    </mc:Choice>
    <mc:Fallback>
      <c:style val="27"/>
    </mc:Fallback>
  </mc:AlternateContent>
  <c:chart>
    <c:title>
      <c:tx>
        <c:rich>
          <a:bodyPr/>
          <a:lstStyle/>
          <a:p>
            <a:pPr>
              <a:defRPr/>
            </a:pPr>
            <a:r>
              <a:rPr lang="ro-RO" u="sng"/>
              <a:t>Variaţia</a:t>
            </a:r>
            <a:r>
              <a:rPr lang="ro-RO" u="sng" baseline="0"/>
              <a:t> parametrilor de siguranţă</a:t>
            </a:r>
            <a:endParaRPr lang="ro-RO" u="sng"/>
          </a:p>
        </c:rich>
      </c:tx>
      <c:layout/>
      <c:overlay val="0"/>
    </c:title>
    <c:autoTitleDeleted val="0"/>
    <c:plotArea>
      <c:layout>
        <c:manualLayout>
          <c:layoutTarget val="inner"/>
          <c:xMode val="edge"/>
          <c:yMode val="edge"/>
          <c:x val="0.24372459080265246"/>
          <c:y val="0.17742334187678649"/>
          <c:w val="0.52895822819455063"/>
          <c:h val="0.74462963269011884"/>
        </c:manualLayout>
      </c:layout>
      <c:radarChart>
        <c:radarStyle val="filled"/>
        <c:varyColors val="0"/>
        <c:ser>
          <c:idx val="0"/>
          <c:order val="0"/>
          <c:tx>
            <c:v>T0</c:v>
          </c:tx>
          <c:spPr>
            <a:solidFill>
              <a:srgbClr val="0070C0">
                <a:alpha val="50000"/>
              </a:srgbClr>
            </a:solidFill>
            <a:ln w="12700">
              <a:solidFill>
                <a:schemeClr val="tx2">
                  <a:lumMod val="50000"/>
                </a:schemeClr>
              </a:solidFill>
            </a:ln>
            <a:effectLst/>
            <a:scene3d>
              <a:camera prst="orthographicFront"/>
              <a:lightRig rig="threePt" dir="t">
                <a:rot lat="0" lon="0" rev="1200000"/>
              </a:lightRig>
            </a:scene3d>
            <a:sp3d/>
          </c:spPr>
          <c:cat>
            <c:strRef>
              <c:f>AirBucharest!$O$5:$O$14</c:f>
              <c:strCache>
                <c:ptCount val="10"/>
                <c:pt idx="0">
                  <c:v>Infrastructură şi facilităţi</c:v>
                </c:pt>
                <c:pt idx="1">
                  <c:v>Manuale</c:v>
                </c:pt>
                <c:pt idx="2">
                  <c:v>Pregătirea personalului</c:v>
                </c:pt>
                <c:pt idx="3">
                  <c:v>Înregistrări</c:v>
                </c:pt>
                <c:pt idx="4">
                  <c:v>Acceptarea/ planificarea la zbor</c:v>
                </c:pt>
                <c:pt idx="5">
                  <c:v>Sistemul de management</c:v>
                </c:pt>
                <c:pt idx="6">
                  <c:v>Inspecţii în zbor</c:v>
                </c:pt>
                <c:pt idx="7">
                  <c:v>inspecţii la platformă</c:v>
                </c:pt>
                <c:pt idx="8">
                  <c:v>Atitudinea faţă de AACR</c:v>
                </c:pt>
                <c:pt idx="9">
                  <c:v>Experienţa operatorului</c:v>
                </c:pt>
              </c:strCache>
            </c:strRef>
          </c:cat>
          <c:val>
            <c:numRef>
              <c:f>AirBucharest!$P$5:$P$14</c:f>
              <c:numCache>
                <c:formatCode>0.00%</c:formatCode>
                <c:ptCount val="10"/>
                <c:pt idx="0">
                  <c:v>0.83330000000000004</c:v>
                </c:pt>
                <c:pt idx="1">
                  <c:v>0.5</c:v>
                </c:pt>
                <c:pt idx="2">
                  <c:v>1</c:v>
                </c:pt>
                <c:pt idx="3">
                  <c:v>0.8</c:v>
                </c:pt>
                <c:pt idx="4">
                  <c:v>0.77780000000000005</c:v>
                </c:pt>
                <c:pt idx="5">
                  <c:v>0.66669999999999996</c:v>
                </c:pt>
                <c:pt idx="6">
                  <c:v>0.875</c:v>
                </c:pt>
                <c:pt idx="7">
                  <c:v>0.22220000000000001</c:v>
                </c:pt>
                <c:pt idx="8">
                  <c:v>0.5</c:v>
                </c:pt>
                <c:pt idx="9">
                  <c:v>1</c:v>
                </c:pt>
              </c:numCache>
            </c:numRef>
          </c:val>
        </c:ser>
        <c:ser>
          <c:idx val="1"/>
          <c:order val="1"/>
          <c:tx>
            <c:v>T1</c:v>
          </c:tx>
          <c:spPr>
            <a:solidFill>
              <a:srgbClr val="FFC000">
                <a:alpha val="42000"/>
              </a:srgbClr>
            </a:solidFill>
            <a:ln>
              <a:solidFill>
                <a:srgbClr val="FFC000"/>
              </a:solidFill>
            </a:ln>
          </c:spPr>
          <c:val>
            <c:numRef>
              <c:f>AirBucharest!$Q$5:$Q$14</c:f>
              <c:numCache>
                <c:formatCode>0.00%</c:formatCode>
                <c:ptCount val="10"/>
                <c:pt idx="0">
                  <c:v>0.83330000000000004</c:v>
                </c:pt>
                <c:pt idx="1">
                  <c:v>0.75</c:v>
                </c:pt>
                <c:pt idx="2">
                  <c:v>1</c:v>
                </c:pt>
                <c:pt idx="3">
                  <c:v>0.8</c:v>
                </c:pt>
                <c:pt idx="4">
                  <c:v>0.77780000000000005</c:v>
                </c:pt>
                <c:pt idx="5">
                  <c:v>0.5</c:v>
                </c:pt>
                <c:pt idx="6">
                  <c:v>0.875</c:v>
                </c:pt>
                <c:pt idx="7">
                  <c:v>0.22220000000000001</c:v>
                </c:pt>
                <c:pt idx="8">
                  <c:v>0.33329999999999999</c:v>
                </c:pt>
                <c:pt idx="9">
                  <c:v>1</c:v>
                </c:pt>
              </c:numCache>
            </c:numRef>
          </c:val>
        </c:ser>
        <c:ser>
          <c:idx val="2"/>
          <c:order val="2"/>
          <c:tx>
            <c:v>T2</c:v>
          </c:tx>
          <c:spPr>
            <a:solidFill>
              <a:srgbClr val="00B050">
                <a:alpha val="57000"/>
              </a:srgbClr>
            </a:solidFill>
          </c:spPr>
          <c:val>
            <c:numRef>
              <c:f>AirBucharest!$R$5:$R$14</c:f>
              <c:numCache>
                <c:formatCode>0.00%</c:formatCode>
                <c:ptCount val="10"/>
                <c:pt idx="0">
                  <c:v>0.83330000000000004</c:v>
                </c:pt>
                <c:pt idx="1">
                  <c:v>0.75</c:v>
                </c:pt>
                <c:pt idx="2">
                  <c:v>1</c:v>
                </c:pt>
                <c:pt idx="3">
                  <c:v>1</c:v>
                </c:pt>
                <c:pt idx="4">
                  <c:v>0.77780000000000005</c:v>
                </c:pt>
                <c:pt idx="5">
                  <c:v>0.5</c:v>
                </c:pt>
                <c:pt idx="6">
                  <c:v>0.875</c:v>
                </c:pt>
                <c:pt idx="7">
                  <c:v>0.22220000000000001</c:v>
                </c:pt>
                <c:pt idx="8">
                  <c:v>0.33329999999999999</c:v>
                </c:pt>
                <c:pt idx="9">
                  <c:v>1</c:v>
                </c:pt>
              </c:numCache>
            </c:numRef>
          </c:val>
        </c:ser>
        <c:ser>
          <c:idx val="3"/>
          <c:order val="3"/>
          <c:tx>
            <c:v>T3</c:v>
          </c:tx>
          <c:spPr>
            <a:solidFill>
              <a:srgbClr val="7030A0">
                <a:alpha val="40000"/>
              </a:srgbClr>
            </a:solidFill>
          </c:spPr>
          <c:val>
            <c:numRef>
              <c:f>AirBucharest!$S$5:$S$14</c:f>
              <c:numCache>
                <c:formatCode>0.00%</c:formatCode>
                <c:ptCount val="10"/>
                <c:pt idx="0">
                  <c:v>0.83330000000000004</c:v>
                </c:pt>
                <c:pt idx="1">
                  <c:v>0.75</c:v>
                </c:pt>
                <c:pt idx="2">
                  <c:v>1</c:v>
                </c:pt>
                <c:pt idx="3">
                  <c:v>1</c:v>
                </c:pt>
                <c:pt idx="4">
                  <c:v>0.77780000000000005</c:v>
                </c:pt>
                <c:pt idx="5">
                  <c:v>0.625</c:v>
                </c:pt>
                <c:pt idx="6">
                  <c:v>0.875</c:v>
                </c:pt>
                <c:pt idx="7">
                  <c:v>0.22220000000000001</c:v>
                </c:pt>
                <c:pt idx="8">
                  <c:v>1</c:v>
                </c:pt>
                <c:pt idx="9">
                  <c:v>1</c:v>
                </c:pt>
              </c:numCache>
            </c:numRef>
          </c:val>
        </c:ser>
        <c:ser>
          <c:idx val="4"/>
          <c:order val="4"/>
          <c:tx>
            <c:v>T4</c:v>
          </c:tx>
          <c:spPr>
            <a:solidFill>
              <a:srgbClr val="F2BAF8">
                <a:alpha val="45000"/>
              </a:srgbClr>
            </a:solidFill>
          </c:spPr>
          <c:val>
            <c:numRef>
              <c:f>AirBucharest!$T$5:$T$14</c:f>
              <c:numCache>
                <c:formatCode>0.00%</c:formatCode>
                <c:ptCount val="10"/>
                <c:pt idx="0">
                  <c:v>0.85189999999999999</c:v>
                </c:pt>
                <c:pt idx="1">
                  <c:v>0.58330000000000004</c:v>
                </c:pt>
                <c:pt idx="2">
                  <c:v>0.41670000000000001</c:v>
                </c:pt>
                <c:pt idx="3">
                  <c:v>0.73329999999999995</c:v>
                </c:pt>
                <c:pt idx="4">
                  <c:v>0.77780000000000005</c:v>
                </c:pt>
                <c:pt idx="5">
                  <c:v>0.62960000000000005</c:v>
                </c:pt>
                <c:pt idx="6">
                  <c:v>0.875</c:v>
                </c:pt>
                <c:pt idx="7">
                  <c:v>0.44440000000000002</c:v>
                </c:pt>
                <c:pt idx="8">
                  <c:v>1</c:v>
                </c:pt>
                <c:pt idx="9">
                  <c:v>1</c:v>
                </c:pt>
              </c:numCache>
            </c:numRef>
          </c:val>
        </c:ser>
        <c:dLbls>
          <c:showLegendKey val="0"/>
          <c:showVal val="0"/>
          <c:showCatName val="0"/>
          <c:showSerName val="0"/>
          <c:showPercent val="0"/>
          <c:showBubbleSize val="0"/>
        </c:dLbls>
        <c:axId val="198735872"/>
        <c:axId val="168182912"/>
      </c:radarChart>
      <c:catAx>
        <c:axId val="198735872"/>
        <c:scaling>
          <c:orientation val="minMax"/>
        </c:scaling>
        <c:delete val="0"/>
        <c:axPos val="b"/>
        <c:majorGridlines/>
        <c:numFmt formatCode="General" sourceLinked="1"/>
        <c:majorTickMark val="out"/>
        <c:minorTickMark val="none"/>
        <c:tickLblPos val="nextTo"/>
        <c:txPr>
          <a:bodyPr/>
          <a:lstStyle/>
          <a:p>
            <a:pPr>
              <a:defRPr sz="1000" b="0" u="sng"/>
            </a:pPr>
            <a:endParaRPr lang="en-US"/>
          </a:p>
        </c:txPr>
        <c:crossAx val="168182912"/>
        <c:crosses val="autoZero"/>
        <c:auto val="0"/>
        <c:lblAlgn val="ctr"/>
        <c:lblOffset val="100"/>
        <c:noMultiLvlLbl val="0"/>
      </c:catAx>
      <c:valAx>
        <c:axId val="168182912"/>
        <c:scaling>
          <c:orientation val="minMax"/>
        </c:scaling>
        <c:delete val="0"/>
        <c:axPos val="l"/>
        <c:majorGridlines/>
        <c:minorGridlines/>
        <c:numFmt formatCode="0%" sourceLinked="0"/>
        <c:majorTickMark val="out"/>
        <c:minorTickMark val="none"/>
        <c:tickLblPos val="nextTo"/>
        <c:crossAx val="198735872"/>
        <c:crosses val="autoZero"/>
        <c:crossBetween val="between"/>
      </c:valAx>
    </c:plotArea>
    <c:legend>
      <c:legendPos val="r"/>
      <c:layout/>
      <c:overlay val="0"/>
    </c:legend>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itle>
    <c:autoTitleDeleted val="0"/>
    <c:view3D>
      <c:rotX val="30"/>
      <c:rotY val="0"/>
      <c:rAngAx val="0"/>
      <c:perspective val="30"/>
    </c:view3D>
    <c:floor>
      <c:thickness val="0"/>
    </c:floor>
    <c:sideWall>
      <c:thickness val="0"/>
    </c:sideWall>
    <c:backWall>
      <c:thickness val="0"/>
    </c:backWall>
    <c:plotArea>
      <c:layout>
        <c:manualLayout>
          <c:layoutTarget val="inner"/>
          <c:xMode val="edge"/>
          <c:yMode val="edge"/>
          <c:x val="7.3588048957337074E-2"/>
          <c:y val="0.16252747113149305"/>
          <c:w val="0.76961514687574228"/>
          <c:h val="0.81851744813831462"/>
        </c:manualLayout>
      </c:layout>
      <c:pie3DChart>
        <c:varyColors val="1"/>
        <c:ser>
          <c:idx val="0"/>
          <c:order val="0"/>
          <c:tx>
            <c:strRef>
              <c:f>Sheet1!$B$1</c:f>
              <c:strCache>
                <c:ptCount val="1"/>
                <c:pt idx="0">
                  <c:v>% Conformare</c:v>
                </c:pt>
              </c:strCache>
            </c:strRef>
          </c:tx>
          <c:explosion val="25"/>
          <c:dPt>
            <c:idx val="0"/>
            <c:bubble3D val="0"/>
            <c:spPr>
              <a:solidFill>
                <a:srgbClr val="00B050"/>
              </a:solidFill>
            </c:spPr>
          </c:dPt>
          <c:dPt>
            <c:idx val="1"/>
            <c:bubble3D val="0"/>
            <c:spPr>
              <a:solidFill>
                <a:srgbClr val="FFFF00"/>
              </a:solidFill>
            </c:spPr>
          </c:dPt>
          <c:dPt>
            <c:idx val="2"/>
            <c:bubble3D val="0"/>
            <c:spPr>
              <a:solidFill>
                <a:srgbClr val="FFC000"/>
              </a:solidFill>
            </c:spPr>
          </c:dPt>
          <c:dPt>
            <c:idx val="3"/>
            <c:bubble3D val="0"/>
            <c:spPr>
              <a:solidFill>
                <a:srgbClr val="FF0000"/>
              </a:solidFill>
            </c:spPr>
          </c:dPt>
          <c:dLbls>
            <c:dLbl>
              <c:idx val="0"/>
              <c:layout>
                <c:manualLayout>
                  <c:x val="-0.1056710615175481"/>
                  <c:y val="-0.304186183041669"/>
                </c:manualLayout>
              </c:layout>
              <c:showLegendKey val="0"/>
              <c:showVal val="1"/>
              <c:showCatName val="0"/>
              <c:showSerName val="0"/>
              <c:showPercent val="1"/>
              <c:showBubbleSize val="0"/>
            </c:dLbl>
            <c:dLbl>
              <c:idx val="1"/>
              <c:layout>
                <c:manualLayout>
                  <c:x val="-3.3417978053521744E-2"/>
                  <c:y val="9.6854453363047228E-3"/>
                </c:manualLayout>
              </c:layout>
              <c:showLegendKey val="0"/>
              <c:showVal val="1"/>
              <c:showCatName val="0"/>
              <c:showSerName val="0"/>
              <c:showPercent val="1"/>
              <c:showBubbleSize val="0"/>
            </c:dLbl>
            <c:dLbl>
              <c:idx val="2"/>
              <c:layout>
                <c:manualLayout>
                  <c:x val="-6.4789433951000378E-3"/>
                  <c:y val="-3.0870882506129398E-2"/>
                </c:manualLayout>
              </c:layout>
              <c:showLegendKey val="0"/>
              <c:showVal val="1"/>
              <c:showCatName val="0"/>
              <c:showSerName val="0"/>
              <c:showPercent val="1"/>
              <c:showBubbleSize val="0"/>
            </c:dLbl>
            <c:dLbl>
              <c:idx val="3"/>
              <c:layout>
                <c:manualLayout>
                  <c:x val="2.8926636129479995E-2"/>
                  <c:y val="1.896211297689975E-3"/>
                </c:manualLayout>
              </c:layout>
              <c:showLegendKey val="0"/>
              <c:showVal val="1"/>
              <c:showCatName val="0"/>
              <c:showSerName val="0"/>
              <c:showPercent val="1"/>
              <c:showBubbleSize val="0"/>
            </c:dLbl>
            <c:showLegendKey val="0"/>
            <c:showVal val="1"/>
            <c:showCatName val="0"/>
            <c:showSerName val="0"/>
            <c:showPercent val="1"/>
            <c:showBubbleSize val="0"/>
            <c:showLeaderLines val="1"/>
          </c:dLbls>
          <c:cat>
            <c:strRef>
              <c:f>Sheet1!$A$2:$A$5</c:f>
              <c:strCache>
                <c:ptCount val="4"/>
                <c:pt idx="0">
                  <c:v>green</c:v>
                </c:pt>
                <c:pt idx="1">
                  <c:v>yellow</c:v>
                </c:pt>
                <c:pt idx="2">
                  <c:v>orange</c:v>
                </c:pt>
                <c:pt idx="3">
                  <c:v>red</c:v>
                </c:pt>
              </c:strCache>
            </c:strRef>
          </c:cat>
          <c:val>
            <c:numRef>
              <c:f>Sheet1!$B$2:$B$5</c:f>
              <c:numCache>
                <c:formatCode>General</c:formatCode>
                <c:ptCount val="4"/>
                <c:pt idx="0">
                  <c:v>13</c:v>
                </c:pt>
                <c:pt idx="1">
                  <c:v>4</c:v>
                </c:pt>
                <c:pt idx="2">
                  <c:v>3</c:v>
                </c:pt>
                <c:pt idx="3">
                  <c:v>2</c:v>
                </c:pt>
              </c:numCache>
            </c:numRef>
          </c:val>
        </c:ser>
        <c:dLbls>
          <c:showLegendKey val="0"/>
          <c:showVal val="0"/>
          <c:showCatName val="0"/>
          <c:showSerName val="0"/>
          <c:showPercent val="0"/>
          <c:showBubbleSize val="0"/>
          <c:showLeaderLines val="1"/>
        </c:dLbls>
      </c:pie3DChart>
    </c:plotArea>
    <c:legend>
      <c:legendPos val="r"/>
      <c:layout>
        <c:manualLayout>
          <c:xMode val="edge"/>
          <c:yMode val="edge"/>
          <c:x val="0.84176453615273739"/>
          <c:y val="0.39369193859532914"/>
          <c:w val="0.15308601050483808"/>
          <c:h val="0.29012913909036564"/>
        </c:manualLayout>
      </c:layout>
      <c:overlay val="0"/>
    </c:legend>
    <c:plotVisOnly val="1"/>
    <c:dispBlanksAs val="gap"/>
    <c:showDLblsOverMax val="0"/>
  </c:chart>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title>
      <c:tx>
        <c:rich>
          <a:bodyPr rot="0" spcFirstLastPara="1" vertOverflow="ellipsis" vert="horz" wrap="square" anchor="ctr" anchorCtr="1"/>
          <a:lstStyle/>
          <a:p>
            <a:pPr>
              <a:defRPr sz="1200" b="1" i="0" u="none" strike="noStrike" kern="1200" spc="0" baseline="0">
                <a:solidFill>
                  <a:sysClr val="windowText" lastClr="000000"/>
                </a:solidFill>
                <a:latin typeface="+mj-lt"/>
                <a:ea typeface="+mn-ea"/>
                <a:cs typeface="+mn-cs"/>
              </a:defRPr>
            </a:pPr>
            <a:r>
              <a:rPr lang="ro-RO" sz="1200" b="1" dirty="0" smtClean="0"/>
              <a:t>Număr </a:t>
            </a:r>
            <a:r>
              <a:rPr lang="ro-RO" sz="1200" b="1" dirty="0"/>
              <a:t>de audituri/inspecții de supraveghere efectuate în perioada 2014 - 2017</a:t>
            </a:r>
          </a:p>
        </c:rich>
      </c:tx>
      <c:layout/>
      <c:overlay val="0"/>
      <c:spPr>
        <a:noFill/>
        <a:ln>
          <a:noFill/>
        </a:ln>
        <a:effectLst/>
      </c:spPr>
    </c:title>
    <c:autoTitleDeleted val="0"/>
    <c:plotArea>
      <c:layout/>
      <c:barChart>
        <c:barDir val="col"/>
        <c:grouping val="clustered"/>
        <c:varyColors val="0"/>
        <c:ser>
          <c:idx val="0"/>
          <c:order val="0"/>
          <c:tx>
            <c:strRef>
              <c:f>Sheet1!$B$1</c:f>
              <c:strCache>
                <c:ptCount val="1"/>
                <c:pt idx="0">
                  <c:v>SPO+ AOA + NCC+NCO</c:v>
                </c:pt>
              </c:strCache>
            </c:strRef>
          </c:tx>
          <c:spPr>
            <a:solidFill>
              <a:srgbClr val="92D05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ysClr val="windowText" lastClr="000000"/>
                    </a:solidFill>
                    <a:latin typeface="+mj-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Sheet1!$A$2:$A$4</c:f>
              <c:numCache>
                <c:formatCode>General</c:formatCode>
                <c:ptCount val="3"/>
                <c:pt idx="0">
                  <c:v>2015</c:v>
                </c:pt>
                <c:pt idx="1">
                  <c:v>2016</c:v>
                </c:pt>
                <c:pt idx="2">
                  <c:v>2017</c:v>
                </c:pt>
              </c:numCache>
            </c:numRef>
          </c:cat>
          <c:val>
            <c:numRef>
              <c:f>Sheet1!$B$2:$B$4</c:f>
              <c:numCache>
                <c:formatCode>General</c:formatCode>
                <c:ptCount val="3"/>
                <c:pt idx="0">
                  <c:v>40</c:v>
                </c:pt>
                <c:pt idx="1">
                  <c:v>46</c:v>
                </c:pt>
                <c:pt idx="2">
                  <c:v>29</c:v>
                </c:pt>
              </c:numCache>
            </c:numRef>
          </c:val>
        </c:ser>
        <c:ser>
          <c:idx val="1"/>
          <c:order val="1"/>
          <c:tx>
            <c:strRef>
              <c:f>Sheet1!$C$1</c:f>
              <c:strCache>
                <c:ptCount val="1"/>
                <c:pt idx="0">
                  <c:v>AOC</c:v>
                </c:pt>
              </c:strCache>
            </c:strRef>
          </c:tx>
          <c:spPr>
            <a:solidFill>
              <a:schemeClr val="accent2">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ysClr val="windowText" lastClr="000000"/>
                    </a:solidFill>
                    <a:latin typeface="+mj-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Sheet1!$A$2:$A$4</c:f>
              <c:numCache>
                <c:formatCode>General</c:formatCode>
                <c:ptCount val="3"/>
                <c:pt idx="0">
                  <c:v>2015</c:v>
                </c:pt>
                <c:pt idx="1">
                  <c:v>2016</c:v>
                </c:pt>
                <c:pt idx="2">
                  <c:v>2017</c:v>
                </c:pt>
              </c:numCache>
            </c:numRef>
          </c:cat>
          <c:val>
            <c:numRef>
              <c:f>Sheet1!$C$2:$C$4</c:f>
              <c:numCache>
                <c:formatCode>General</c:formatCode>
                <c:ptCount val="3"/>
                <c:pt idx="0">
                  <c:v>28</c:v>
                </c:pt>
                <c:pt idx="1">
                  <c:v>34</c:v>
                </c:pt>
                <c:pt idx="2">
                  <c:v>26</c:v>
                </c:pt>
              </c:numCache>
            </c:numRef>
          </c:val>
        </c:ser>
        <c:dLbls>
          <c:dLblPos val="outEnd"/>
          <c:showLegendKey val="0"/>
          <c:showVal val="1"/>
          <c:showCatName val="0"/>
          <c:showSerName val="0"/>
          <c:showPercent val="0"/>
          <c:showBubbleSize val="0"/>
        </c:dLbls>
        <c:gapWidth val="219"/>
        <c:overlap val="-27"/>
        <c:axId val="167624704"/>
        <c:axId val="171049536"/>
      </c:barChart>
      <c:catAx>
        <c:axId val="1676247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1" i="0" u="none" strike="noStrike" kern="1200" baseline="0">
                <a:solidFill>
                  <a:sysClr val="windowText" lastClr="000000"/>
                </a:solidFill>
                <a:latin typeface="+mj-lt"/>
                <a:ea typeface="+mn-ea"/>
                <a:cs typeface="+mn-cs"/>
              </a:defRPr>
            </a:pPr>
            <a:endParaRPr lang="en-US"/>
          </a:p>
        </c:txPr>
        <c:crossAx val="171049536"/>
        <c:crosses val="autoZero"/>
        <c:auto val="1"/>
        <c:lblAlgn val="ctr"/>
        <c:lblOffset val="100"/>
        <c:noMultiLvlLbl val="0"/>
      </c:catAx>
      <c:valAx>
        <c:axId val="17104953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ysClr val="windowText" lastClr="000000"/>
                </a:solidFill>
                <a:latin typeface="+mj-lt"/>
                <a:ea typeface="+mn-ea"/>
                <a:cs typeface="+mn-cs"/>
              </a:defRPr>
            </a:pPr>
            <a:endParaRPr lang="en-US"/>
          </a:p>
        </c:txPr>
        <c:crossAx val="167624704"/>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00" b="0" i="0" u="none" strike="noStrike" kern="1200" baseline="0">
              <a:solidFill>
                <a:sysClr val="windowText" lastClr="000000"/>
              </a:solidFill>
              <a:latin typeface="+mj-lt"/>
              <a:ea typeface="+mn-ea"/>
              <a:cs typeface="+mn-cs"/>
            </a:defRPr>
          </a:pPr>
          <a:endParaRPr lang="en-US"/>
        </a:p>
      </c:txPr>
    </c:legend>
    <c:plotVisOnly val="1"/>
    <c:dispBlanksAs val="gap"/>
    <c:showDLblsOverMax val="0"/>
  </c:chart>
  <c:spPr>
    <a:solidFill>
      <a:schemeClr val="bg1"/>
    </a:solidFill>
    <a:ln w="3175" cap="flat" cmpd="sng" algn="ctr">
      <a:solidFill>
        <a:schemeClr val="tx1"/>
      </a:solidFill>
      <a:round/>
    </a:ln>
    <a:effectLst/>
  </c:spPr>
  <c:txPr>
    <a:bodyPr/>
    <a:lstStyle/>
    <a:p>
      <a:pPr algn="just">
        <a:defRPr sz="1100">
          <a:solidFill>
            <a:sysClr val="windowText" lastClr="000000"/>
          </a:solidFill>
          <a:latin typeface="+mj-lt"/>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title>
      <c:tx>
        <c:rich>
          <a:bodyPr rot="0" spcFirstLastPara="1" vertOverflow="ellipsis" vert="horz" wrap="square" anchor="ctr" anchorCtr="1"/>
          <a:lstStyle/>
          <a:p>
            <a:pPr>
              <a:defRPr sz="1200" b="1" i="0" u="none" strike="noStrike" kern="1200" spc="0" baseline="0">
                <a:solidFill>
                  <a:sysClr val="windowText" lastClr="000000"/>
                </a:solidFill>
                <a:latin typeface="+mj-lt"/>
                <a:ea typeface="+mn-ea"/>
                <a:cs typeface="+mn-cs"/>
              </a:defRPr>
            </a:pPr>
            <a:r>
              <a:rPr lang="ro-RO" sz="1200" b="1" dirty="0" smtClean="0"/>
              <a:t>Număr </a:t>
            </a:r>
            <a:r>
              <a:rPr lang="ro-RO" sz="1200" b="1" dirty="0"/>
              <a:t>de </a:t>
            </a:r>
            <a:r>
              <a:rPr lang="en-US" sz="1200" b="1" dirty="0" err="1" smtClean="0"/>
              <a:t>i</a:t>
            </a:r>
            <a:r>
              <a:rPr lang="ro-RO" sz="1200" b="1" dirty="0" smtClean="0"/>
              <a:t>nspecții în</a:t>
            </a:r>
            <a:r>
              <a:rPr lang="ro-RO" sz="1200" b="1" baseline="0" dirty="0" smtClean="0"/>
              <a:t> zbor</a:t>
            </a:r>
            <a:r>
              <a:rPr lang="ro-RO" sz="1200" b="1" dirty="0" smtClean="0"/>
              <a:t> </a:t>
            </a:r>
            <a:r>
              <a:rPr lang="ro-RO" sz="1200" b="1" dirty="0"/>
              <a:t>efectuate în perioada 2014 </a:t>
            </a:r>
            <a:r>
              <a:rPr lang="ro-RO" sz="1200" b="1" dirty="0" smtClean="0"/>
              <a:t>– iunie 2018</a:t>
            </a:r>
          </a:p>
        </c:rich>
      </c:tx>
      <c:layout/>
      <c:overlay val="0"/>
      <c:spPr>
        <a:noFill/>
        <a:ln>
          <a:noFill/>
        </a:ln>
        <a:effectLst/>
      </c:spPr>
    </c:title>
    <c:autoTitleDeleted val="0"/>
    <c:plotArea>
      <c:layout/>
      <c:barChart>
        <c:barDir val="col"/>
        <c:grouping val="clustered"/>
        <c:varyColors val="0"/>
        <c:ser>
          <c:idx val="0"/>
          <c:order val="0"/>
          <c:tx>
            <c:strRef>
              <c:f>Sheet1!$B$1</c:f>
              <c:strCache>
                <c:ptCount val="1"/>
                <c:pt idx="0">
                  <c:v>RIR</c:v>
                </c:pt>
              </c:strCache>
            </c:strRef>
          </c:tx>
          <c:spPr>
            <a:solidFill>
              <a:srgbClr val="92D05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ysClr val="windowText" lastClr="000000"/>
                    </a:solidFill>
                    <a:latin typeface="+mj-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Sheet1!$A$2:$A$5</c:f>
              <c:numCache>
                <c:formatCode>General</c:formatCode>
                <c:ptCount val="4"/>
                <c:pt idx="0">
                  <c:v>2015</c:v>
                </c:pt>
                <c:pt idx="1">
                  <c:v>2016</c:v>
                </c:pt>
                <c:pt idx="2">
                  <c:v>2017</c:v>
                </c:pt>
                <c:pt idx="3" formatCode="mmm\-yy">
                  <c:v>43252</c:v>
                </c:pt>
              </c:numCache>
            </c:numRef>
          </c:cat>
          <c:val>
            <c:numRef>
              <c:f>Sheet1!$B$2:$B$5</c:f>
              <c:numCache>
                <c:formatCode>General</c:formatCode>
                <c:ptCount val="4"/>
                <c:pt idx="0">
                  <c:v>134</c:v>
                </c:pt>
                <c:pt idx="1">
                  <c:v>85</c:v>
                </c:pt>
                <c:pt idx="2">
                  <c:v>59</c:v>
                </c:pt>
                <c:pt idx="3">
                  <c:v>38</c:v>
                </c:pt>
              </c:numCache>
            </c:numRef>
          </c:val>
        </c:ser>
        <c:dLbls>
          <c:dLblPos val="outEnd"/>
          <c:showLegendKey val="0"/>
          <c:showVal val="1"/>
          <c:showCatName val="0"/>
          <c:showSerName val="0"/>
          <c:showPercent val="0"/>
          <c:showBubbleSize val="0"/>
        </c:dLbls>
        <c:gapWidth val="219"/>
        <c:overlap val="-27"/>
        <c:axId val="221205504"/>
        <c:axId val="171054720"/>
      </c:barChart>
      <c:catAx>
        <c:axId val="2212055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1" i="0" u="none" strike="noStrike" kern="1200" baseline="0">
                <a:solidFill>
                  <a:sysClr val="windowText" lastClr="000000"/>
                </a:solidFill>
                <a:latin typeface="+mj-lt"/>
                <a:ea typeface="+mn-ea"/>
                <a:cs typeface="+mn-cs"/>
              </a:defRPr>
            </a:pPr>
            <a:endParaRPr lang="en-US"/>
          </a:p>
        </c:txPr>
        <c:crossAx val="171054720"/>
        <c:crosses val="autoZero"/>
        <c:auto val="1"/>
        <c:lblAlgn val="ctr"/>
        <c:lblOffset val="100"/>
        <c:noMultiLvlLbl val="0"/>
      </c:catAx>
      <c:valAx>
        <c:axId val="17105472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ysClr val="windowText" lastClr="000000"/>
                </a:solidFill>
                <a:latin typeface="+mj-lt"/>
                <a:ea typeface="+mn-ea"/>
                <a:cs typeface="+mn-cs"/>
              </a:defRPr>
            </a:pPr>
            <a:endParaRPr lang="en-US"/>
          </a:p>
        </c:txPr>
        <c:crossAx val="221205504"/>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00" b="1" i="0" u="none" strike="noStrike" kern="1200" baseline="0">
              <a:solidFill>
                <a:sysClr val="windowText" lastClr="000000"/>
              </a:solidFill>
              <a:latin typeface="+mj-lt"/>
              <a:ea typeface="+mn-ea"/>
              <a:cs typeface="+mn-cs"/>
            </a:defRPr>
          </a:pPr>
          <a:endParaRPr lang="en-US"/>
        </a:p>
      </c:txPr>
    </c:legend>
    <c:plotVisOnly val="1"/>
    <c:dispBlanksAs val="gap"/>
    <c:showDLblsOverMax val="0"/>
  </c:chart>
  <c:spPr>
    <a:solidFill>
      <a:schemeClr val="bg1"/>
    </a:solidFill>
    <a:ln w="3175" cap="flat" cmpd="sng" algn="ctr">
      <a:solidFill>
        <a:schemeClr val="tx1"/>
      </a:solidFill>
      <a:round/>
    </a:ln>
    <a:effectLst/>
  </c:spPr>
  <c:txPr>
    <a:bodyPr/>
    <a:lstStyle/>
    <a:p>
      <a:pPr algn="just">
        <a:defRPr sz="1100">
          <a:solidFill>
            <a:sysClr val="windowText" lastClr="000000"/>
          </a:solidFill>
          <a:latin typeface="+mj-lt"/>
        </a:defRPr>
      </a:pPr>
      <a:endParaRPr lang="en-US"/>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9CDA74D-BFAA-4054-8078-683ED3036E87}" type="doc">
      <dgm:prSet loTypeId="urn:microsoft.com/office/officeart/2008/layout/AlternatingHexagons" loCatId="list" qsTypeId="urn:microsoft.com/office/officeart/2005/8/quickstyle/simple1" qsCatId="simple" csTypeId="urn:microsoft.com/office/officeart/2005/8/colors/accent1_2" csCatId="accent1" phldr="1"/>
      <dgm:spPr/>
      <dgm:t>
        <a:bodyPr/>
        <a:lstStyle/>
        <a:p>
          <a:endParaRPr lang="ro-RO"/>
        </a:p>
      </dgm:t>
    </dgm:pt>
    <dgm:pt modelId="{D0C86893-2FD3-4010-BE3C-CCA16DFC7A6D}">
      <dgm:prSet phldrT="[Text]" custT="1"/>
      <dgm:spPr/>
      <dgm:t>
        <a:bodyPr/>
        <a:lstStyle/>
        <a:p>
          <a:r>
            <a:rPr lang="ro-RO" sz="1200" b="1" dirty="0">
              <a:solidFill>
                <a:schemeClr val="tx1"/>
              </a:solidFill>
            </a:rPr>
            <a:t>Crit. 2</a:t>
          </a:r>
        </a:p>
      </dgm:t>
    </dgm:pt>
    <dgm:pt modelId="{AFAC682A-4B33-4186-9B37-B6BA071F717B}" type="parTrans" cxnId="{69A67191-44B8-4145-A71E-9026F021F39C}">
      <dgm:prSet/>
      <dgm:spPr/>
      <dgm:t>
        <a:bodyPr/>
        <a:lstStyle/>
        <a:p>
          <a:endParaRPr lang="ro-RO"/>
        </a:p>
      </dgm:t>
    </dgm:pt>
    <dgm:pt modelId="{96F93BEB-ADD6-460C-95C8-AB2F78D91BA2}" type="sibTrans" cxnId="{69A67191-44B8-4145-A71E-9026F021F39C}">
      <dgm:prSet custT="1"/>
      <dgm:spPr/>
      <dgm:t>
        <a:bodyPr/>
        <a:lstStyle/>
        <a:p>
          <a:r>
            <a:rPr lang="ro-RO" sz="1200" b="1" dirty="0">
              <a:solidFill>
                <a:schemeClr val="tx1"/>
              </a:solidFill>
            </a:rPr>
            <a:t>Crit. 1</a:t>
          </a:r>
        </a:p>
      </dgm:t>
    </dgm:pt>
    <dgm:pt modelId="{B8A2C5D2-3BC6-4DD4-B27E-9D2679B74DBF}">
      <dgm:prSet phldrT="[Text]" custT="1"/>
      <dgm:spPr/>
      <dgm:t>
        <a:bodyPr/>
        <a:lstStyle/>
        <a:p>
          <a:r>
            <a:rPr lang="ro-RO" sz="1200" b="1" dirty="0">
              <a:solidFill>
                <a:schemeClr val="tx1"/>
              </a:solidFill>
            </a:rPr>
            <a:t>Crit. 3</a:t>
          </a:r>
        </a:p>
      </dgm:t>
    </dgm:pt>
    <dgm:pt modelId="{1FB67FA0-20F9-4BF2-BF1F-F55DB1C6CDAB}" type="parTrans" cxnId="{6A2C3EA8-B4E4-4944-838B-940DAED04C56}">
      <dgm:prSet/>
      <dgm:spPr/>
      <dgm:t>
        <a:bodyPr/>
        <a:lstStyle/>
        <a:p>
          <a:endParaRPr lang="ro-RO"/>
        </a:p>
      </dgm:t>
    </dgm:pt>
    <dgm:pt modelId="{19BE8824-764A-424B-9F4C-912FEF8AE1A0}" type="sibTrans" cxnId="{6A2C3EA8-B4E4-4944-838B-940DAED04C56}">
      <dgm:prSet custT="1"/>
      <dgm:spPr/>
      <dgm:t>
        <a:bodyPr/>
        <a:lstStyle/>
        <a:p>
          <a:r>
            <a:rPr lang="ro-RO" sz="1200" b="1" dirty="0">
              <a:solidFill>
                <a:schemeClr val="tx1"/>
              </a:solidFill>
            </a:rPr>
            <a:t>Crit. </a:t>
          </a:r>
          <a:r>
            <a:rPr lang="ro-RO" sz="1200" b="1" dirty="0" smtClean="0">
              <a:solidFill>
                <a:schemeClr val="tx1"/>
              </a:solidFill>
            </a:rPr>
            <a:t>4</a:t>
          </a:r>
          <a:endParaRPr lang="ro-RO" sz="1200" b="1" dirty="0">
            <a:solidFill>
              <a:schemeClr val="tx1"/>
            </a:solidFill>
          </a:endParaRPr>
        </a:p>
      </dgm:t>
    </dgm:pt>
    <dgm:pt modelId="{676BF201-71C4-4589-83BA-47A8669EA03E}" type="pres">
      <dgm:prSet presAssocID="{49CDA74D-BFAA-4054-8078-683ED3036E87}" presName="Name0" presStyleCnt="0">
        <dgm:presLayoutVars>
          <dgm:chMax/>
          <dgm:chPref/>
          <dgm:dir/>
          <dgm:animLvl val="lvl"/>
        </dgm:presLayoutVars>
      </dgm:prSet>
      <dgm:spPr/>
      <dgm:t>
        <a:bodyPr/>
        <a:lstStyle/>
        <a:p>
          <a:endParaRPr lang="ro-RO"/>
        </a:p>
      </dgm:t>
    </dgm:pt>
    <dgm:pt modelId="{C846E7BA-4B83-46B2-8DCA-2FF82541E476}" type="pres">
      <dgm:prSet presAssocID="{D0C86893-2FD3-4010-BE3C-CCA16DFC7A6D}" presName="composite" presStyleCnt="0"/>
      <dgm:spPr/>
    </dgm:pt>
    <dgm:pt modelId="{D1732036-4A26-4615-BF07-2B3D7364E2A4}" type="pres">
      <dgm:prSet presAssocID="{D0C86893-2FD3-4010-BE3C-CCA16DFC7A6D}" presName="Parent1" presStyleLbl="node1" presStyleIdx="0" presStyleCnt="4" custLinFactX="-47332" custLinFactNeighborX="-100000" custLinFactNeighborY="-2811">
        <dgm:presLayoutVars>
          <dgm:chMax val="1"/>
          <dgm:chPref val="1"/>
          <dgm:bulletEnabled val="1"/>
        </dgm:presLayoutVars>
      </dgm:prSet>
      <dgm:spPr/>
      <dgm:t>
        <a:bodyPr/>
        <a:lstStyle/>
        <a:p>
          <a:endParaRPr lang="ro-RO"/>
        </a:p>
      </dgm:t>
    </dgm:pt>
    <dgm:pt modelId="{2430DBEB-34B9-4224-B765-72C392AF87BA}" type="pres">
      <dgm:prSet presAssocID="{D0C86893-2FD3-4010-BE3C-CCA16DFC7A6D}" presName="Childtext1" presStyleLbl="revTx" presStyleIdx="0" presStyleCnt="2" custLinFactNeighborX="-79511" custLinFactNeighborY="83426">
        <dgm:presLayoutVars>
          <dgm:chMax val="0"/>
          <dgm:chPref val="0"/>
          <dgm:bulletEnabled val="1"/>
        </dgm:presLayoutVars>
      </dgm:prSet>
      <dgm:spPr/>
    </dgm:pt>
    <dgm:pt modelId="{83CC24BC-5001-482E-A028-44835E0E6C32}" type="pres">
      <dgm:prSet presAssocID="{D0C86893-2FD3-4010-BE3C-CCA16DFC7A6D}" presName="BalanceSpacing" presStyleCnt="0"/>
      <dgm:spPr/>
    </dgm:pt>
    <dgm:pt modelId="{268F2C43-2703-4B94-BC7F-D5D4389E38D1}" type="pres">
      <dgm:prSet presAssocID="{D0C86893-2FD3-4010-BE3C-CCA16DFC7A6D}" presName="BalanceSpacing1" presStyleCnt="0"/>
      <dgm:spPr/>
    </dgm:pt>
    <dgm:pt modelId="{456EE563-6416-41BB-AE03-CF530B8F2FB9}" type="pres">
      <dgm:prSet presAssocID="{96F93BEB-ADD6-460C-95C8-AB2F78D91BA2}" presName="Accent1Text" presStyleLbl="node1" presStyleIdx="1" presStyleCnt="4" custLinFactY="-397" custLinFactNeighborX="-38791" custLinFactNeighborY="-100000"/>
      <dgm:spPr/>
      <dgm:t>
        <a:bodyPr/>
        <a:lstStyle/>
        <a:p>
          <a:endParaRPr lang="ro-RO"/>
        </a:p>
      </dgm:t>
    </dgm:pt>
    <dgm:pt modelId="{F2CB758C-06CB-4376-B0AA-1593D78C217B}" type="pres">
      <dgm:prSet presAssocID="{96F93BEB-ADD6-460C-95C8-AB2F78D91BA2}" presName="spaceBetweenRectangles" presStyleCnt="0"/>
      <dgm:spPr/>
    </dgm:pt>
    <dgm:pt modelId="{4F213BC9-C809-443C-8959-CFB32445A8D8}" type="pres">
      <dgm:prSet presAssocID="{B8A2C5D2-3BC6-4DD4-B27E-9D2679B74DBF}" presName="composite" presStyleCnt="0"/>
      <dgm:spPr/>
    </dgm:pt>
    <dgm:pt modelId="{67CB6ECB-0900-4DDA-AE8C-C074001CAB68}" type="pres">
      <dgm:prSet presAssocID="{B8A2C5D2-3BC6-4DD4-B27E-9D2679B74DBF}" presName="Parent1" presStyleLbl="node1" presStyleIdx="2" presStyleCnt="4" custLinFactNeighborX="-89318" custLinFactNeighborY="9895">
        <dgm:presLayoutVars>
          <dgm:chMax val="1"/>
          <dgm:chPref val="1"/>
          <dgm:bulletEnabled val="1"/>
        </dgm:presLayoutVars>
      </dgm:prSet>
      <dgm:spPr/>
      <dgm:t>
        <a:bodyPr/>
        <a:lstStyle/>
        <a:p>
          <a:endParaRPr lang="ro-RO"/>
        </a:p>
      </dgm:t>
    </dgm:pt>
    <dgm:pt modelId="{D691BDF6-967F-4838-A886-C23128BB909B}" type="pres">
      <dgm:prSet presAssocID="{B8A2C5D2-3BC6-4DD4-B27E-9D2679B74DBF}" presName="Childtext1" presStyleLbl="revTx" presStyleIdx="1" presStyleCnt="2" custLinFactNeighborX="-7670" custLinFactNeighborY="11123">
        <dgm:presLayoutVars>
          <dgm:chMax val="0"/>
          <dgm:chPref val="0"/>
          <dgm:bulletEnabled val="1"/>
        </dgm:presLayoutVars>
      </dgm:prSet>
      <dgm:spPr/>
    </dgm:pt>
    <dgm:pt modelId="{88CF63E9-687F-478C-A5C8-49F848745C75}" type="pres">
      <dgm:prSet presAssocID="{B8A2C5D2-3BC6-4DD4-B27E-9D2679B74DBF}" presName="BalanceSpacing" presStyleCnt="0"/>
      <dgm:spPr/>
    </dgm:pt>
    <dgm:pt modelId="{F7A04334-2682-452D-B9C9-644055023E26}" type="pres">
      <dgm:prSet presAssocID="{B8A2C5D2-3BC6-4DD4-B27E-9D2679B74DBF}" presName="BalanceSpacing1" presStyleCnt="0"/>
      <dgm:spPr/>
    </dgm:pt>
    <dgm:pt modelId="{D76D21E7-4768-443B-A36B-F1D4442A0AA7}" type="pres">
      <dgm:prSet presAssocID="{19BE8824-764A-424B-9F4C-912FEF8AE1A0}" presName="Accent1Text" presStyleLbl="node1" presStyleIdx="3" presStyleCnt="4" custLinFactX="-98872" custLinFactY="53898" custLinFactNeighborX="-100000" custLinFactNeighborY="100000"/>
      <dgm:spPr/>
      <dgm:t>
        <a:bodyPr/>
        <a:lstStyle/>
        <a:p>
          <a:endParaRPr lang="ro-RO"/>
        </a:p>
      </dgm:t>
    </dgm:pt>
  </dgm:ptLst>
  <dgm:cxnLst>
    <dgm:cxn modelId="{C6BA416E-7B5B-4809-94AD-924A266F14A2}" type="presOf" srcId="{19BE8824-764A-424B-9F4C-912FEF8AE1A0}" destId="{D76D21E7-4768-443B-A36B-F1D4442A0AA7}" srcOrd="0" destOrd="0" presId="urn:microsoft.com/office/officeart/2008/layout/AlternatingHexagons"/>
    <dgm:cxn modelId="{69A67191-44B8-4145-A71E-9026F021F39C}" srcId="{49CDA74D-BFAA-4054-8078-683ED3036E87}" destId="{D0C86893-2FD3-4010-BE3C-CCA16DFC7A6D}" srcOrd="0" destOrd="0" parTransId="{AFAC682A-4B33-4186-9B37-B6BA071F717B}" sibTransId="{96F93BEB-ADD6-460C-95C8-AB2F78D91BA2}"/>
    <dgm:cxn modelId="{07706DB6-860D-4B3D-A459-586A8221800A}" type="presOf" srcId="{96F93BEB-ADD6-460C-95C8-AB2F78D91BA2}" destId="{456EE563-6416-41BB-AE03-CF530B8F2FB9}" srcOrd="0" destOrd="0" presId="urn:microsoft.com/office/officeart/2008/layout/AlternatingHexagons"/>
    <dgm:cxn modelId="{6A2C3EA8-B4E4-4944-838B-940DAED04C56}" srcId="{49CDA74D-BFAA-4054-8078-683ED3036E87}" destId="{B8A2C5D2-3BC6-4DD4-B27E-9D2679B74DBF}" srcOrd="1" destOrd="0" parTransId="{1FB67FA0-20F9-4BF2-BF1F-F55DB1C6CDAB}" sibTransId="{19BE8824-764A-424B-9F4C-912FEF8AE1A0}"/>
    <dgm:cxn modelId="{D6677356-E5A0-4097-B4E1-5E735F7F4B27}" type="presOf" srcId="{D0C86893-2FD3-4010-BE3C-CCA16DFC7A6D}" destId="{D1732036-4A26-4615-BF07-2B3D7364E2A4}" srcOrd="0" destOrd="0" presId="urn:microsoft.com/office/officeart/2008/layout/AlternatingHexagons"/>
    <dgm:cxn modelId="{C9A78AB0-CE3B-4C85-8A82-4A1691B9B720}" type="presOf" srcId="{49CDA74D-BFAA-4054-8078-683ED3036E87}" destId="{676BF201-71C4-4589-83BA-47A8669EA03E}" srcOrd="0" destOrd="0" presId="urn:microsoft.com/office/officeart/2008/layout/AlternatingHexagons"/>
    <dgm:cxn modelId="{856964C1-AFEB-4B29-A3AF-B3D991C68138}" type="presOf" srcId="{B8A2C5D2-3BC6-4DD4-B27E-9D2679B74DBF}" destId="{67CB6ECB-0900-4DDA-AE8C-C074001CAB68}" srcOrd="0" destOrd="0" presId="urn:microsoft.com/office/officeart/2008/layout/AlternatingHexagons"/>
    <dgm:cxn modelId="{1065D3AB-D53D-4B0B-992D-A431283CC3AE}" type="presParOf" srcId="{676BF201-71C4-4589-83BA-47A8669EA03E}" destId="{C846E7BA-4B83-46B2-8DCA-2FF82541E476}" srcOrd="0" destOrd="0" presId="urn:microsoft.com/office/officeart/2008/layout/AlternatingHexagons"/>
    <dgm:cxn modelId="{C9ECC853-3A26-4AAF-A9A5-C3C39E6A747C}" type="presParOf" srcId="{C846E7BA-4B83-46B2-8DCA-2FF82541E476}" destId="{D1732036-4A26-4615-BF07-2B3D7364E2A4}" srcOrd="0" destOrd="0" presId="urn:microsoft.com/office/officeart/2008/layout/AlternatingHexagons"/>
    <dgm:cxn modelId="{F53B0E74-5AE4-4E51-B1CD-BA77104A8A43}" type="presParOf" srcId="{C846E7BA-4B83-46B2-8DCA-2FF82541E476}" destId="{2430DBEB-34B9-4224-B765-72C392AF87BA}" srcOrd="1" destOrd="0" presId="urn:microsoft.com/office/officeart/2008/layout/AlternatingHexagons"/>
    <dgm:cxn modelId="{530FAC63-BC09-4079-936D-C8F9F12CEA3B}" type="presParOf" srcId="{C846E7BA-4B83-46B2-8DCA-2FF82541E476}" destId="{83CC24BC-5001-482E-A028-44835E0E6C32}" srcOrd="2" destOrd="0" presId="urn:microsoft.com/office/officeart/2008/layout/AlternatingHexagons"/>
    <dgm:cxn modelId="{D54DD8ED-AEF9-4D27-B97E-F8067F417604}" type="presParOf" srcId="{C846E7BA-4B83-46B2-8DCA-2FF82541E476}" destId="{268F2C43-2703-4B94-BC7F-D5D4389E38D1}" srcOrd="3" destOrd="0" presId="urn:microsoft.com/office/officeart/2008/layout/AlternatingHexagons"/>
    <dgm:cxn modelId="{A379DF25-E5EB-4014-80DB-24C4F4327D23}" type="presParOf" srcId="{C846E7BA-4B83-46B2-8DCA-2FF82541E476}" destId="{456EE563-6416-41BB-AE03-CF530B8F2FB9}" srcOrd="4" destOrd="0" presId="urn:microsoft.com/office/officeart/2008/layout/AlternatingHexagons"/>
    <dgm:cxn modelId="{EC438602-6FEC-4F72-85BC-212779ACB523}" type="presParOf" srcId="{676BF201-71C4-4589-83BA-47A8669EA03E}" destId="{F2CB758C-06CB-4376-B0AA-1593D78C217B}" srcOrd="1" destOrd="0" presId="urn:microsoft.com/office/officeart/2008/layout/AlternatingHexagons"/>
    <dgm:cxn modelId="{481C8A9C-148E-4466-AA6F-CA2EAE3F90A6}" type="presParOf" srcId="{676BF201-71C4-4589-83BA-47A8669EA03E}" destId="{4F213BC9-C809-443C-8959-CFB32445A8D8}" srcOrd="2" destOrd="0" presId="urn:microsoft.com/office/officeart/2008/layout/AlternatingHexagons"/>
    <dgm:cxn modelId="{9871AFF3-3C5D-4A84-AF3C-DFA701CEE2DF}" type="presParOf" srcId="{4F213BC9-C809-443C-8959-CFB32445A8D8}" destId="{67CB6ECB-0900-4DDA-AE8C-C074001CAB68}" srcOrd="0" destOrd="0" presId="urn:microsoft.com/office/officeart/2008/layout/AlternatingHexagons"/>
    <dgm:cxn modelId="{2DF81977-ED24-49DD-A035-E40AC5AAA858}" type="presParOf" srcId="{4F213BC9-C809-443C-8959-CFB32445A8D8}" destId="{D691BDF6-967F-4838-A886-C23128BB909B}" srcOrd="1" destOrd="0" presId="urn:microsoft.com/office/officeart/2008/layout/AlternatingHexagons"/>
    <dgm:cxn modelId="{C3D6C63F-9DE1-4921-9800-523C48C24D93}" type="presParOf" srcId="{4F213BC9-C809-443C-8959-CFB32445A8D8}" destId="{88CF63E9-687F-478C-A5C8-49F848745C75}" srcOrd="2" destOrd="0" presId="urn:microsoft.com/office/officeart/2008/layout/AlternatingHexagons"/>
    <dgm:cxn modelId="{BF929EF3-7664-42E5-861F-09FE4707B99D}" type="presParOf" srcId="{4F213BC9-C809-443C-8959-CFB32445A8D8}" destId="{F7A04334-2682-452D-B9C9-644055023E26}" srcOrd="3" destOrd="0" presId="urn:microsoft.com/office/officeart/2008/layout/AlternatingHexagons"/>
    <dgm:cxn modelId="{41B2A05F-EF8F-4D41-A91D-76F0A54EF45A}" type="presParOf" srcId="{4F213BC9-C809-443C-8959-CFB32445A8D8}" destId="{D76D21E7-4768-443B-A36B-F1D4442A0AA7}" srcOrd="4" destOrd="0" presId="urn:microsoft.com/office/officeart/2008/layout/AlternatingHexagon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1732036-4A26-4615-BF07-2B3D7364E2A4}">
      <dsp:nvSpPr>
        <dsp:cNvPr id="0" name=""/>
        <dsp:cNvSpPr/>
      </dsp:nvSpPr>
      <dsp:spPr>
        <a:xfrm rot="5400000">
          <a:off x="203648" y="935487"/>
          <a:ext cx="845674" cy="735736"/>
        </a:xfrm>
        <a:prstGeom prst="hexagon">
          <a:avLst>
            <a:gd name="adj" fmla="val 25000"/>
            <a:gd name="vf" fmla="val 1154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ro-RO" sz="1200" b="1" kern="1200" dirty="0">
              <a:solidFill>
                <a:schemeClr val="tx1"/>
              </a:solidFill>
            </a:rPr>
            <a:t>Crit. 2</a:t>
          </a:r>
        </a:p>
      </dsp:txBody>
      <dsp:txXfrm rot="-5400000">
        <a:off x="373269" y="1012302"/>
        <a:ext cx="506432" cy="582106"/>
      </dsp:txXfrm>
    </dsp:sp>
    <dsp:sp modelId="{2430DBEB-34B9-4224-B765-72C392AF87BA}">
      <dsp:nvSpPr>
        <dsp:cNvPr id="0" name=""/>
        <dsp:cNvSpPr/>
      </dsp:nvSpPr>
      <dsp:spPr>
        <a:xfrm>
          <a:off x="1350251" y="1496732"/>
          <a:ext cx="943772" cy="507404"/>
        </a:xfrm>
        <a:prstGeom prst="rect">
          <a:avLst/>
        </a:prstGeom>
        <a:noFill/>
        <a:ln>
          <a:noFill/>
        </a:ln>
        <a:effectLst/>
      </dsp:spPr>
      <dsp:style>
        <a:lnRef idx="0">
          <a:scrgbClr r="0" g="0" b="0"/>
        </a:lnRef>
        <a:fillRef idx="0">
          <a:scrgbClr r="0" g="0" b="0"/>
        </a:fillRef>
        <a:effectRef idx="0">
          <a:scrgbClr r="0" g="0" b="0"/>
        </a:effectRef>
        <a:fontRef idx="minor"/>
      </dsp:style>
    </dsp:sp>
    <dsp:sp modelId="{456EE563-6416-41BB-AE03-CF530B8F2FB9}">
      <dsp:nvSpPr>
        <dsp:cNvPr id="0" name=""/>
        <dsp:cNvSpPr/>
      </dsp:nvSpPr>
      <dsp:spPr>
        <a:xfrm rot="5400000">
          <a:off x="207628" y="110228"/>
          <a:ext cx="845674" cy="735736"/>
        </a:xfrm>
        <a:prstGeom prst="hexagon">
          <a:avLst>
            <a:gd name="adj" fmla="val 25000"/>
            <a:gd name="vf" fmla="val 1154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r>
            <a:rPr lang="ro-RO" sz="1200" b="1" kern="1200" dirty="0">
              <a:solidFill>
                <a:schemeClr val="tx1"/>
              </a:solidFill>
            </a:rPr>
            <a:t>Crit. 1</a:t>
          </a:r>
        </a:p>
      </dsp:txBody>
      <dsp:txXfrm rot="-5400000">
        <a:off x="377249" y="187043"/>
        <a:ext cx="506432" cy="582106"/>
      </dsp:txXfrm>
    </dsp:sp>
    <dsp:sp modelId="{67CB6ECB-0900-4DDA-AE8C-C074001CAB68}">
      <dsp:nvSpPr>
        <dsp:cNvPr id="0" name=""/>
        <dsp:cNvSpPr/>
      </dsp:nvSpPr>
      <dsp:spPr>
        <a:xfrm rot="5400000">
          <a:off x="231658" y="1760747"/>
          <a:ext cx="845674" cy="735736"/>
        </a:xfrm>
        <a:prstGeom prst="hexagon">
          <a:avLst>
            <a:gd name="adj" fmla="val 25000"/>
            <a:gd name="vf" fmla="val 1154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ro-RO" sz="1200" b="1" kern="1200" dirty="0">
              <a:solidFill>
                <a:schemeClr val="tx1"/>
              </a:solidFill>
            </a:rPr>
            <a:t>Crit. 3</a:t>
          </a:r>
        </a:p>
      </dsp:txBody>
      <dsp:txXfrm rot="-5400000">
        <a:off x="401279" y="1837562"/>
        <a:ext cx="506432" cy="582106"/>
      </dsp:txXfrm>
    </dsp:sp>
    <dsp:sp modelId="{D691BDF6-967F-4838-A886-C23128BB909B}">
      <dsp:nvSpPr>
        <dsp:cNvPr id="0" name=""/>
        <dsp:cNvSpPr/>
      </dsp:nvSpPr>
      <dsp:spPr>
        <a:xfrm>
          <a:off x="0" y="1847672"/>
          <a:ext cx="913328" cy="507404"/>
        </a:xfrm>
        <a:prstGeom prst="rect">
          <a:avLst/>
        </a:prstGeom>
        <a:noFill/>
        <a:ln>
          <a:noFill/>
        </a:ln>
        <a:effectLst/>
      </dsp:spPr>
      <dsp:style>
        <a:lnRef idx="0">
          <a:scrgbClr r="0" g="0" b="0"/>
        </a:lnRef>
        <a:fillRef idx="0">
          <a:scrgbClr r="0" g="0" b="0"/>
        </a:fillRef>
        <a:effectRef idx="0">
          <a:scrgbClr r="0" g="0" b="0"/>
        </a:effectRef>
        <a:fontRef idx="minor"/>
      </dsp:style>
    </dsp:sp>
    <dsp:sp modelId="{D76D21E7-4768-443B-A36B-F1D4442A0AA7}">
      <dsp:nvSpPr>
        <dsp:cNvPr id="0" name=""/>
        <dsp:cNvSpPr/>
      </dsp:nvSpPr>
      <dsp:spPr>
        <a:xfrm rot="5400000">
          <a:off x="220225" y="2581358"/>
          <a:ext cx="845674" cy="735736"/>
        </a:xfrm>
        <a:prstGeom prst="hexagon">
          <a:avLst>
            <a:gd name="adj" fmla="val 25000"/>
            <a:gd name="vf" fmla="val 1154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r>
            <a:rPr lang="ro-RO" sz="1200" b="1" kern="1200" dirty="0">
              <a:solidFill>
                <a:schemeClr val="tx1"/>
              </a:solidFill>
            </a:rPr>
            <a:t>Crit. </a:t>
          </a:r>
          <a:r>
            <a:rPr lang="ro-RO" sz="1200" b="1" kern="1200" dirty="0" smtClean="0">
              <a:solidFill>
                <a:schemeClr val="tx1"/>
              </a:solidFill>
            </a:rPr>
            <a:t>4</a:t>
          </a:r>
          <a:endParaRPr lang="ro-RO" sz="1200" b="1" kern="1200" dirty="0">
            <a:solidFill>
              <a:schemeClr val="tx1"/>
            </a:solidFill>
          </a:endParaRPr>
        </a:p>
      </dsp:txBody>
      <dsp:txXfrm rot="-5400000">
        <a:off x="389846" y="2658173"/>
        <a:ext cx="506432" cy="582106"/>
      </dsp:txXfrm>
    </dsp:sp>
  </dsp:spTree>
</dsp:drawing>
</file>

<file path=ppt/diagrams/layout1.xml><?xml version="1.0" encoding="utf-8"?>
<dgm:layoutDef xmlns:dgm="http://schemas.openxmlformats.org/drawingml/2006/diagram" xmlns:a="http://schemas.openxmlformats.org/drawingml/2006/main" uniqueId="urn:microsoft.com/office/officeart/2008/layout/AlternatingHexagons">
  <dgm:title val=""/>
  <dgm:desc val=""/>
  <dgm:catLst>
    <dgm:cat type="list" pri="1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dir/>
      <dgm:animLvl val="lvl"/>
    </dgm:varLst>
    <dgm:alg type="lin">
      <dgm:param type="linDir" val="fromT"/>
    </dgm:alg>
    <dgm:shape xmlns:r="http://schemas.openxmlformats.org/officeDocument/2006/relationships" r:blip="">
      <dgm:adjLst/>
    </dgm:shape>
    <dgm:constrLst>
      <dgm:constr type="primFontSz" for="des" forName="Parent1" val="65"/>
      <dgm:constr type="primFontSz" for="des" forName="Childtext1" refType="primFontSz" refFor="des" refForName="Parent1" op="lte"/>
      <dgm:constr type="w" for="ch" forName="composite" refType="w"/>
      <dgm:constr type="h" for="ch" forName="composite" refType="h"/>
      <dgm:constr type="h" for="ch" forName="spaceBetweenRectangles" refType="w" refFor="ch" refForName="composite" fact="-0.042"/>
      <dgm:constr type="sp" refType="h" refFor="ch" refForName="composite" op="equ" fact="0.1"/>
    </dgm:constrLst>
    <dgm:forEach name="nodesForEach" axis="ch" ptType="node">
      <dgm:layoutNode name="composite">
        <dgm:alg type="composite">
          <dgm:param type="ar" val="3.6"/>
        </dgm:alg>
        <dgm:shape xmlns:r="http://schemas.openxmlformats.org/officeDocument/2006/relationships" r:blip="">
          <dgm:adjLst/>
        </dgm:shape>
        <dgm:choose name="Name1">
          <dgm:if name="Name2" func="var" arg="dir" op="equ" val="norm">
            <dgm:choose name="Name3">
              <dgm:if name="Name4" axis="self" ptType="node" func="posOdd" op="equ" val="1">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dgm:constr type="h" for="ch" forName="BalanceSpacing" refType="h" fact="0.1"/>
                  <dgm:constr type="l" for="ch" forName="BalanceSpacing1" refType="w" fact="0.69"/>
                  <dgm:constr type="t" for="ch" forName="BalanceSpacing1" refType="h" fact="0.2"/>
                  <dgm:constr type="w" for="ch" forName="BalanceSpacing1" refType="w" fact="0.31"/>
                  <dgm:constr type="h" for="ch" forName="BalanceSpacing1" refType="h" fact="0.6"/>
                </dgm:constrLst>
              </dgm:if>
              <dgm:else name="Name5">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 type="l" for="ch" forName="BalanceSpacing1" refType="w" fact="0"/>
                  <dgm:constr type="t" for="ch" forName="BalanceSpacing1" refType="h" fact="0.2"/>
                  <dgm:constr type="w" for="ch" forName="BalanceSpacing1" refType="w" fact="0.3"/>
                  <dgm:constr type="h" for="ch" forName="BalanceSpacing1" refType="h" fact="0.6"/>
                </dgm:constrLst>
              </dgm:else>
            </dgm:choose>
          </dgm:if>
          <dgm:else name="Name6">
            <dgm:choose name="Name7">
              <dgm:if name="Name8" axis="self" ptType="node" func="posOdd" op="equ" val="1">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Lst>
              </dgm:if>
              <dgm:else name="Name9">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fact="0.18"/>
                  <dgm:constr type="h" for="ch" forName="BalanceSpacing" refType="h"/>
                </dgm:constrLst>
              </dgm:else>
            </dgm:choose>
          </dgm:else>
        </dgm:choose>
        <dgm:layoutNode name="Parent1" styleLbl="node1">
          <dgm:varLst>
            <dgm:chMax val="1"/>
            <dgm:chPref val="1"/>
            <dgm:bulletEnabled val="1"/>
          </dgm:varLst>
          <dgm:alg type="tx"/>
          <dgm:shape xmlns:r="http://schemas.openxmlformats.org/officeDocument/2006/relationships" rot="90" type="hexagon" r:blip="">
            <dgm:adjLst>
              <dgm:adj idx="1" val="0.25"/>
              <dgm:adj idx="2" val="1.154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hildtext1" styleLbl="revTx">
          <dgm:varLst>
            <dgm:chMax val="0"/>
            <dgm:chPref val="0"/>
            <dgm:bulletEnabled val="1"/>
          </dgm:varLst>
          <dgm:choose name="Name10">
            <dgm:if name="Name11" func="var" arg="dir" op="equ" val="norm">
              <dgm:choose name="Name12">
                <dgm:if name="Name13" axis="self" ptType="node" func="posOdd" op="equ" val="1">
                  <dgm:alg type="tx">
                    <dgm:param type="parTxLTRAlign" val="l"/>
                  </dgm:alg>
                </dgm:if>
                <dgm:else name="Name14">
                  <dgm:alg type="tx">
                    <dgm:param type="parTxLTRAlign" val="r"/>
                  </dgm:alg>
                </dgm:else>
              </dgm:choose>
            </dgm:if>
            <dgm:else name="Name15">
              <dgm:choose name="Name16">
                <dgm:if name="Name17" axis="self" ptType="node" func="posOdd" op="equ" val="1">
                  <dgm:alg type="tx">
                    <dgm:param type="parTxLTRAlign" val="r"/>
                  </dgm:alg>
                </dgm:if>
                <dgm:else name="Name18">
                  <dgm:alg type="tx">
                    <dgm:param type="parTxLTRAlign" val="l"/>
                  </dgm:alg>
                </dgm:else>
              </dgm:choose>
            </dgm:else>
          </dgm:choose>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BalanceSpacing">
          <dgm:alg type="sp"/>
          <dgm:shape xmlns:r="http://schemas.openxmlformats.org/officeDocument/2006/relationships" r:blip="">
            <dgm:adjLst/>
          </dgm:shape>
        </dgm:layoutNode>
        <dgm:layoutNode name="BalanceSpacing1">
          <dgm:alg type="sp"/>
          <dgm:shape xmlns:r="http://schemas.openxmlformats.org/officeDocument/2006/relationships" r:blip="">
            <dgm:adjLst/>
          </dgm:shape>
        </dgm:layoutNode>
        <dgm:forEach name="Name19" axis="followSib" ptType="sibTrans" hideLastTrans="0" cnt="1">
          <dgm:layoutNode name="Accent1Text" styleLbl="node1">
            <dgm:alg type="tx"/>
            <dgm:shape xmlns:r="http://schemas.openxmlformats.org/officeDocument/2006/relationships" rot="90" type="hexagon" r:blip="">
              <dgm:adjLst>
                <dgm:adj idx="1" val="0.25"/>
                <dgm:adj idx="2" val="1.1547"/>
              </dgm:adjLst>
            </dgm:shape>
            <dgm:presOf axis="self" ptType="sibTrans"/>
            <dgm:constrLst>
              <dgm:constr type="lMarg"/>
              <dgm:constr type="rMarg"/>
              <dgm:constr type="tMarg"/>
              <dgm:constr type="bMarg"/>
            </dgm:constrLst>
            <dgm:ruleLst>
              <dgm:rule type="primFontSz" val="5" fact="NaN" max="NaN"/>
            </dgm:ruleLst>
          </dgm:layoutNode>
        </dgm:forEach>
      </dgm:layoutNode>
      <dgm:forEach name="Name2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2946" name="Rectangle 2"/>
          <p:cNvSpPr>
            <a:spLocks noGrp="1" noChangeArrowheads="1"/>
          </p:cNvSpPr>
          <p:nvPr>
            <p:ph type="hdr" sz="quarter"/>
          </p:nvPr>
        </p:nvSpPr>
        <p:spPr bwMode="auto">
          <a:xfrm>
            <a:off x="0" y="0"/>
            <a:ext cx="2949575"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cs typeface="Arial" charset="0"/>
              </a:defRPr>
            </a:lvl1pPr>
          </a:lstStyle>
          <a:p>
            <a:pPr>
              <a:defRPr/>
            </a:pPr>
            <a:endParaRPr lang="en-US" altLang="ro-RO"/>
          </a:p>
        </p:txBody>
      </p:sp>
      <p:sp>
        <p:nvSpPr>
          <p:cNvPr id="82947" name="Rectangle 3"/>
          <p:cNvSpPr>
            <a:spLocks noGrp="1" noChangeArrowheads="1"/>
          </p:cNvSpPr>
          <p:nvPr>
            <p:ph type="dt" sz="quarter" idx="1"/>
          </p:nvPr>
        </p:nvSpPr>
        <p:spPr bwMode="auto">
          <a:xfrm>
            <a:off x="3854450" y="0"/>
            <a:ext cx="2949575"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cs typeface="Arial" charset="0"/>
              </a:defRPr>
            </a:lvl1pPr>
          </a:lstStyle>
          <a:p>
            <a:pPr>
              <a:defRPr/>
            </a:pPr>
            <a:endParaRPr lang="en-US" altLang="ro-RO"/>
          </a:p>
        </p:txBody>
      </p:sp>
      <p:sp>
        <p:nvSpPr>
          <p:cNvPr id="82948" name="Rectangle 4"/>
          <p:cNvSpPr>
            <a:spLocks noGrp="1" noChangeArrowheads="1"/>
          </p:cNvSpPr>
          <p:nvPr>
            <p:ph type="ftr" sz="quarter" idx="2"/>
          </p:nvPr>
        </p:nvSpPr>
        <p:spPr bwMode="auto">
          <a:xfrm>
            <a:off x="0" y="9445625"/>
            <a:ext cx="2949575"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cs typeface="Arial" charset="0"/>
              </a:defRPr>
            </a:lvl1pPr>
          </a:lstStyle>
          <a:p>
            <a:pPr>
              <a:defRPr/>
            </a:pPr>
            <a:endParaRPr lang="en-US" altLang="ro-RO"/>
          </a:p>
        </p:txBody>
      </p:sp>
      <p:sp>
        <p:nvSpPr>
          <p:cNvPr id="82949" name="Rectangle 5"/>
          <p:cNvSpPr>
            <a:spLocks noGrp="1" noChangeArrowheads="1"/>
          </p:cNvSpPr>
          <p:nvPr>
            <p:ph type="sldNum" sz="quarter" idx="3"/>
          </p:nvPr>
        </p:nvSpPr>
        <p:spPr bwMode="auto">
          <a:xfrm>
            <a:off x="3854450" y="9445625"/>
            <a:ext cx="2949575"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00A4BE6B-2D25-49AF-9530-26E618BB1D91}" type="slidenum">
              <a:rPr lang="en-US" altLang="ro-RO"/>
              <a:pPr>
                <a:defRPr/>
              </a:pPr>
              <a:t>‹#›</a:t>
            </a:fld>
            <a:endParaRPr lang="en-US" altLang="ro-RO"/>
          </a:p>
        </p:txBody>
      </p:sp>
    </p:spTree>
    <p:extLst>
      <p:ext uri="{BB962C8B-B14F-4D97-AF65-F5344CB8AC3E}">
        <p14:creationId xmlns:p14="http://schemas.microsoft.com/office/powerpoint/2010/main" val="41246574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0"/>
            <a:ext cx="2949575"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cs typeface="Arial" charset="0"/>
              </a:defRPr>
            </a:lvl1pPr>
          </a:lstStyle>
          <a:p>
            <a:pPr>
              <a:defRPr/>
            </a:pPr>
            <a:endParaRPr lang="ro-RO" altLang="ro-RO"/>
          </a:p>
        </p:txBody>
      </p:sp>
      <p:sp>
        <p:nvSpPr>
          <p:cNvPr id="27651" name="Rectangle 3"/>
          <p:cNvSpPr>
            <a:spLocks noGrp="1" noChangeArrowheads="1"/>
          </p:cNvSpPr>
          <p:nvPr>
            <p:ph type="dt" idx="1"/>
          </p:nvPr>
        </p:nvSpPr>
        <p:spPr bwMode="auto">
          <a:xfrm>
            <a:off x="3854450" y="0"/>
            <a:ext cx="2949575"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cs typeface="Arial" charset="0"/>
              </a:defRPr>
            </a:lvl1pPr>
          </a:lstStyle>
          <a:p>
            <a:pPr>
              <a:defRPr/>
            </a:pPr>
            <a:endParaRPr lang="ro-RO" altLang="ro-RO"/>
          </a:p>
        </p:txBody>
      </p:sp>
      <p:sp>
        <p:nvSpPr>
          <p:cNvPr id="3076" name="Rectangle 4"/>
          <p:cNvSpPr>
            <a:spLocks noGrp="1" noRot="1" noChangeAspect="1" noChangeArrowheads="1" noTextEdit="1"/>
          </p:cNvSpPr>
          <p:nvPr>
            <p:ph type="sldImg" idx="2"/>
          </p:nvPr>
        </p:nvSpPr>
        <p:spPr bwMode="auto">
          <a:xfrm>
            <a:off x="917575" y="746125"/>
            <a:ext cx="4972050" cy="372903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3" name="Rectangle 5"/>
          <p:cNvSpPr>
            <a:spLocks noGrp="1" noChangeArrowheads="1"/>
          </p:cNvSpPr>
          <p:nvPr>
            <p:ph type="body" sz="quarter" idx="3"/>
          </p:nvPr>
        </p:nvSpPr>
        <p:spPr bwMode="auto">
          <a:xfrm>
            <a:off x="681038" y="4722813"/>
            <a:ext cx="5443537" cy="447516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o-RO" noProof="0"/>
              <a:t>Click to edit Master text styles</a:t>
            </a:r>
          </a:p>
          <a:p>
            <a:pPr lvl="1"/>
            <a:r>
              <a:rPr lang="ro-RO" noProof="0"/>
              <a:t>Second level</a:t>
            </a:r>
          </a:p>
          <a:p>
            <a:pPr lvl="2"/>
            <a:r>
              <a:rPr lang="ro-RO" noProof="0"/>
              <a:t>Third level</a:t>
            </a:r>
          </a:p>
          <a:p>
            <a:pPr lvl="3"/>
            <a:r>
              <a:rPr lang="ro-RO" noProof="0"/>
              <a:t>Fourth level</a:t>
            </a:r>
          </a:p>
          <a:p>
            <a:pPr lvl="4"/>
            <a:r>
              <a:rPr lang="ro-RO" noProof="0"/>
              <a:t>Fifth level</a:t>
            </a:r>
          </a:p>
        </p:txBody>
      </p:sp>
      <p:sp>
        <p:nvSpPr>
          <p:cNvPr id="27654" name="Rectangle 6"/>
          <p:cNvSpPr>
            <a:spLocks noGrp="1" noChangeArrowheads="1"/>
          </p:cNvSpPr>
          <p:nvPr>
            <p:ph type="ftr" sz="quarter" idx="4"/>
          </p:nvPr>
        </p:nvSpPr>
        <p:spPr bwMode="auto">
          <a:xfrm>
            <a:off x="0" y="9445625"/>
            <a:ext cx="2949575"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cs typeface="Arial" charset="0"/>
              </a:defRPr>
            </a:lvl1pPr>
          </a:lstStyle>
          <a:p>
            <a:pPr>
              <a:defRPr/>
            </a:pPr>
            <a:endParaRPr lang="ro-RO" altLang="ro-RO"/>
          </a:p>
        </p:txBody>
      </p:sp>
      <p:sp>
        <p:nvSpPr>
          <p:cNvPr id="27655" name="Rectangle 7"/>
          <p:cNvSpPr>
            <a:spLocks noGrp="1" noChangeArrowheads="1"/>
          </p:cNvSpPr>
          <p:nvPr>
            <p:ph type="sldNum" sz="quarter" idx="5"/>
          </p:nvPr>
        </p:nvSpPr>
        <p:spPr bwMode="auto">
          <a:xfrm>
            <a:off x="3854450" y="9445625"/>
            <a:ext cx="2949575"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DA35D5C2-F670-45B0-923F-CAB85599FB0B}" type="slidenum">
              <a:rPr lang="ro-RO" altLang="ro-RO"/>
              <a:pPr>
                <a:defRPr/>
              </a:pPr>
              <a:t>‹#›</a:t>
            </a:fld>
            <a:endParaRPr lang="ro-RO" altLang="ro-RO"/>
          </a:p>
        </p:txBody>
      </p:sp>
    </p:spTree>
    <p:extLst>
      <p:ext uri="{BB962C8B-B14F-4D97-AF65-F5344CB8AC3E}">
        <p14:creationId xmlns:p14="http://schemas.microsoft.com/office/powerpoint/2010/main" val="108026433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14AD1555-8F05-40D9-8A74-A607ADA45F32}" type="slidenum">
              <a:rPr lang="ro-RO" altLang="ro-RO"/>
              <a:pPr>
                <a:spcBef>
                  <a:spcPct val="0"/>
                </a:spcBef>
              </a:pPr>
              <a:t>1</a:t>
            </a:fld>
            <a:endParaRPr lang="ro-RO" altLang="ro-RO"/>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ro-RO">
                <a:latin typeface="Arial" panose="020B0604020202020204" pitchFamily="34" charset="0"/>
                <a:cs typeface="Arial" panose="020B0604020202020204" pitchFamily="34" charset="0"/>
              </a:rPr>
              <a:t>In case of emergency, please use the door you came in because, even that we are at the ground floor, outside the windows is a quite deep ditch.</a:t>
            </a:r>
          </a:p>
          <a:p>
            <a:pPr eaLnBrk="1" hangingPunct="1"/>
            <a:r>
              <a:rPr lang="en-US" altLang="ro-RO">
                <a:latin typeface="Arial" panose="020B0604020202020204" pitchFamily="34" charset="0"/>
                <a:cs typeface="Arial" panose="020B0604020202020204" pitchFamily="34" charset="0"/>
              </a:rPr>
              <a:t>The emergency phone is of course, 112.</a:t>
            </a:r>
          </a:p>
        </p:txBody>
      </p:sp>
    </p:spTree>
    <p:extLst>
      <p:ext uri="{BB962C8B-B14F-4D97-AF65-F5344CB8AC3E}">
        <p14:creationId xmlns:p14="http://schemas.microsoft.com/office/powerpoint/2010/main" val="19353492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8000"/>
            <a:chOff x="0" y="0"/>
            <a:chExt cx="5760" cy="4320"/>
          </a:xfrm>
        </p:grpSpPr>
        <p:sp>
          <p:nvSpPr>
            <p:cNvPr id="5"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endParaRPr lang="en-US" altLang="ro-RO" sz="2400">
                <a:latin typeface="Times New Roman" pitchFamily="18" charset="0"/>
              </a:endParaRPr>
            </a:p>
          </p:txBody>
        </p:sp>
        <p:sp>
          <p:nvSpPr>
            <p:cNvPr id="6" name="Rectangle 4"/>
            <p:cNvSpPr>
              <a:spLocks noChangeArrowheads="1"/>
            </p:cNvSpPr>
            <p:nvPr/>
          </p:nvSpPr>
          <p:spPr bwMode="hidden">
            <a:xfrm>
              <a:off x="1081" y="1065"/>
              <a:ext cx="4679" cy="1596"/>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ro-RO" sz="2400">
                <a:latin typeface="Times New Roman" pitchFamily="18" charset="0"/>
              </a:endParaRPr>
            </a:p>
          </p:txBody>
        </p:sp>
        <p:grpSp>
          <p:nvGrpSpPr>
            <p:cNvPr id="7" name="Group 5"/>
            <p:cNvGrpSpPr>
              <a:grpSpLocks/>
            </p:cNvGrpSpPr>
            <p:nvPr/>
          </p:nvGrpSpPr>
          <p:grpSpPr bwMode="auto">
            <a:xfrm>
              <a:off x="0" y="672"/>
              <a:ext cx="1806" cy="1989"/>
              <a:chOff x="0" y="672"/>
              <a:chExt cx="1806" cy="1989"/>
            </a:xfrm>
          </p:grpSpPr>
          <p:sp>
            <p:nvSpPr>
              <p:cNvPr id="8" name="Rectangle 6"/>
              <p:cNvSpPr>
                <a:spLocks noChangeArrowheads="1"/>
              </p:cNvSpPr>
              <p:nvPr userDrawn="1"/>
            </p:nvSpPr>
            <p:spPr bwMode="auto">
              <a:xfrm>
                <a:off x="361" y="2257"/>
                <a:ext cx="363" cy="404"/>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ro-RO" sz="2400">
                  <a:latin typeface="Times New Roman" pitchFamily="18" charset="0"/>
                </a:endParaRPr>
              </a:p>
            </p:txBody>
          </p:sp>
          <p:sp>
            <p:nvSpPr>
              <p:cNvPr id="9" name="Rectangle 7"/>
              <p:cNvSpPr>
                <a:spLocks noChangeArrowheads="1"/>
              </p:cNvSpPr>
              <p:nvPr userDrawn="1"/>
            </p:nvSpPr>
            <p:spPr bwMode="auto">
              <a:xfrm>
                <a:off x="1081" y="1065"/>
                <a:ext cx="362" cy="405"/>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ro-RO" sz="2400">
                  <a:latin typeface="Times New Roman" pitchFamily="18" charset="0"/>
                </a:endParaRPr>
              </a:p>
            </p:txBody>
          </p:sp>
          <p:sp>
            <p:nvSpPr>
              <p:cNvPr id="10" name="Rectangle 8"/>
              <p:cNvSpPr>
                <a:spLocks noChangeArrowheads="1"/>
              </p:cNvSpPr>
              <p:nvPr userDrawn="1"/>
            </p:nvSpPr>
            <p:spPr bwMode="auto">
              <a:xfrm>
                <a:off x="1437" y="672"/>
                <a:ext cx="369" cy="400"/>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ro-RO" sz="2400">
                  <a:latin typeface="Times New Roman" pitchFamily="18" charset="0"/>
                </a:endParaRPr>
              </a:p>
            </p:txBody>
          </p:sp>
          <p:sp>
            <p:nvSpPr>
              <p:cNvPr id="11" name="Rectangle 9"/>
              <p:cNvSpPr>
                <a:spLocks noChangeArrowheads="1"/>
              </p:cNvSpPr>
              <p:nvPr userDrawn="1"/>
            </p:nvSpPr>
            <p:spPr bwMode="auto">
              <a:xfrm>
                <a:off x="719" y="2257"/>
                <a:ext cx="368" cy="404"/>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ro-RO" sz="2400">
                  <a:latin typeface="Times New Roman" pitchFamily="18" charset="0"/>
                </a:endParaRPr>
              </a:p>
            </p:txBody>
          </p:sp>
          <p:sp>
            <p:nvSpPr>
              <p:cNvPr id="12" name="Rectangle 10"/>
              <p:cNvSpPr>
                <a:spLocks noChangeArrowheads="1"/>
              </p:cNvSpPr>
              <p:nvPr userDrawn="1"/>
            </p:nvSpPr>
            <p:spPr bwMode="auto">
              <a:xfrm>
                <a:off x="1437" y="1065"/>
                <a:ext cx="369" cy="405"/>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ro-RO" sz="2400">
                  <a:latin typeface="Times New Roman" pitchFamily="18" charset="0"/>
                </a:endParaRPr>
              </a:p>
            </p:txBody>
          </p:sp>
          <p:sp>
            <p:nvSpPr>
              <p:cNvPr id="13" name="Rectangle 11"/>
              <p:cNvSpPr>
                <a:spLocks noChangeArrowheads="1"/>
              </p:cNvSpPr>
              <p:nvPr userDrawn="1"/>
            </p:nvSpPr>
            <p:spPr bwMode="auto">
              <a:xfrm>
                <a:off x="719" y="1464"/>
                <a:ext cx="368" cy="399"/>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ro-RO" sz="2400">
                  <a:latin typeface="Times New Roman" pitchFamily="18" charset="0"/>
                </a:endParaRPr>
              </a:p>
            </p:txBody>
          </p:sp>
          <p:sp>
            <p:nvSpPr>
              <p:cNvPr id="14" name="Rectangle 12"/>
              <p:cNvSpPr>
                <a:spLocks noChangeArrowheads="1"/>
              </p:cNvSpPr>
              <p:nvPr userDrawn="1"/>
            </p:nvSpPr>
            <p:spPr bwMode="auto">
              <a:xfrm>
                <a:off x="0" y="1464"/>
                <a:ext cx="367" cy="399"/>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ro-RO" sz="2400">
                  <a:latin typeface="Times New Roman" pitchFamily="18" charset="0"/>
                </a:endParaRPr>
              </a:p>
            </p:txBody>
          </p:sp>
          <p:sp>
            <p:nvSpPr>
              <p:cNvPr id="15" name="Rectangle 13"/>
              <p:cNvSpPr>
                <a:spLocks noChangeArrowheads="1"/>
              </p:cNvSpPr>
              <p:nvPr userDrawn="1"/>
            </p:nvSpPr>
            <p:spPr bwMode="auto">
              <a:xfrm>
                <a:off x="1081" y="1464"/>
                <a:ext cx="362" cy="39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ro-RO" sz="2400">
                  <a:latin typeface="Times New Roman" pitchFamily="18" charset="0"/>
                </a:endParaRPr>
              </a:p>
            </p:txBody>
          </p:sp>
          <p:sp>
            <p:nvSpPr>
              <p:cNvPr id="16" name="Rectangle 14"/>
              <p:cNvSpPr>
                <a:spLocks noChangeArrowheads="1"/>
              </p:cNvSpPr>
              <p:nvPr userDrawn="1"/>
            </p:nvSpPr>
            <p:spPr bwMode="auto">
              <a:xfrm>
                <a:off x="361" y="1857"/>
                <a:ext cx="363" cy="406"/>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ro-RO" sz="2400">
                  <a:latin typeface="Times New Roman" pitchFamily="18" charset="0"/>
                </a:endParaRPr>
              </a:p>
            </p:txBody>
          </p:sp>
          <p:sp>
            <p:nvSpPr>
              <p:cNvPr id="17" name="Rectangle 15"/>
              <p:cNvSpPr>
                <a:spLocks noChangeArrowheads="1"/>
              </p:cNvSpPr>
              <p:nvPr userDrawn="1"/>
            </p:nvSpPr>
            <p:spPr bwMode="auto">
              <a:xfrm>
                <a:off x="719" y="1857"/>
                <a:ext cx="368" cy="40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ro-RO" sz="2400">
                  <a:latin typeface="Times New Roman" pitchFamily="18" charset="0"/>
                </a:endParaRPr>
              </a:p>
            </p:txBody>
          </p:sp>
        </p:grpSp>
      </p:grpSp>
      <p:sp>
        <p:nvSpPr>
          <p:cNvPr id="26643" name="Rectangle 19"/>
          <p:cNvSpPr>
            <a:spLocks noGrp="1" noChangeArrowheads="1"/>
          </p:cNvSpPr>
          <p:nvPr>
            <p:ph type="ctrTitle"/>
          </p:nvPr>
        </p:nvSpPr>
        <p:spPr>
          <a:xfrm>
            <a:off x="2971800" y="1828800"/>
            <a:ext cx="6019800" cy="2209800"/>
          </a:xfrm>
        </p:spPr>
        <p:txBody>
          <a:bodyPr/>
          <a:lstStyle>
            <a:lvl1pPr>
              <a:defRPr sz="5000">
                <a:solidFill>
                  <a:srgbClr val="FFFFFF"/>
                </a:solidFill>
              </a:defRPr>
            </a:lvl1pPr>
          </a:lstStyle>
          <a:p>
            <a:r>
              <a:rPr lang="ro-RO"/>
              <a:t>Click to edit Master title style</a:t>
            </a:r>
          </a:p>
        </p:txBody>
      </p:sp>
      <p:sp>
        <p:nvSpPr>
          <p:cNvPr id="26644"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3400"/>
            </a:lvl1pPr>
          </a:lstStyle>
          <a:p>
            <a:r>
              <a:rPr lang="ro-RO"/>
              <a:t>Click to edit Master subtitle style</a:t>
            </a:r>
          </a:p>
        </p:txBody>
      </p:sp>
      <p:sp>
        <p:nvSpPr>
          <p:cNvPr id="18" name="Rectangle 16"/>
          <p:cNvSpPr>
            <a:spLocks noGrp="1" noChangeArrowheads="1"/>
          </p:cNvSpPr>
          <p:nvPr>
            <p:ph type="dt" sz="half" idx="10"/>
          </p:nvPr>
        </p:nvSpPr>
        <p:spPr>
          <a:xfrm>
            <a:off x="457200" y="6248400"/>
            <a:ext cx="2133600" cy="457200"/>
          </a:xfrm>
        </p:spPr>
        <p:txBody>
          <a:bodyPr/>
          <a:lstStyle>
            <a:lvl1pPr>
              <a:defRPr/>
            </a:lvl1pPr>
          </a:lstStyle>
          <a:p>
            <a:pPr>
              <a:defRPr/>
            </a:pPr>
            <a:fld id="{66EC2D8F-0432-462C-8D9F-7D3A5D566B69}" type="datetime1">
              <a:rPr lang="en-US" altLang="ro-RO"/>
              <a:pPr>
                <a:defRPr/>
              </a:pPr>
              <a:t>06/27/2018</a:t>
            </a:fld>
            <a:endParaRPr lang="en-US" altLang="ro-RO"/>
          </a:p>
        </p:txBody>
      </p:sp>
      <p:sp>
        <p:nvSpPr>
          <p:cNvPr id="19" name="Rectangle 17"/>
          <p:cNvSpPr>
            <a:spLocks noGrp="1" noChangeArrowheads="1"/>
          </p:cNvSpPr>
          <p:nvPr>
            <p:ph type="ftr" sz="quarter" idx="11"/>
          </p:nvPr>
        </p:nvSpPr>
        <p:spPr/>
        <p:txBody>
          <a:bodyPr/>
          <a:lstStyle>
            <a:lvl1pPr>
              <a:defRPr/>
            </a:lvl1pPr>
          </a:lstStyle>
          <a:p>
            <a:pPr>
              <a:defRPr/>
            </a:pPr>
            <a:endParaRPr lang="en-US" altLang="ro-RO"/>
          </a:p>
        </p:txBody>
      </p:sp>
      <p:sp>
        <p:nvSpPr>
          <p:cNvPr id="20" name="Rectangle 18"/>
          <p:cNvSpPr>
            <a:spLocks noGrp="1" noChangeArrowheads="1"/>
          </p:cNvSpPr>
          <p:nvPr>
            <p:ph type="sldNum" sz="quarter" idx="12"/>
          </p:nvPr>
        </p:nvSpPr>
        <p:spPr/>
        <p:txBody>
          <a:bodyPr/>
          <a:lstStyle>
            <a:lvl1pPr>
              <a:defRPr smtClean="0"/>
            </a:lvl1pPr>
          </a:lstStyle>
          <a:p>
            <a:pPr>
              <a:defRPr/>
            </a:pPr>
            <a:fld id="{C2D60EAE-53D2-4A34-B8DC-9EEFA196C100}" type="slidenum">
              <a:rPr lang="ro-RO" altLang="ro-RO"/>
              <a:pPr>
                <a:defRPr/>
              </a:pPr>
              <a:t>‹#›</a:t>
            </a:fld>
            <a:endParaRPr lang="ro-RO" altLang="ro-RO"/>
          </a:p>
        </p:txBody>
      </p:sp>
    </p:spTree>
    <p:extLst>
      <p:ext uri="{BB962C8B-B14F-4D97-AF65-F5344CB8AC3E}">
        <p14:creationId xmlns:p14="http://schemas.microsoft.com/office/powerpoint/2010/main" val="448956762"/>
      </p:ext>
    </p:extLst>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ro-RO"/>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4" name="Rectangle 2"/>
          <p:cNvSpPr>
            <a:spLocks noGrp="1" noChangeArrowheads="1"/>
          </p:cNvSpPr>
          <p:nvPr>
            <p:ph type="ftr" sz="quarter" idx="10"/>
          </p:nvPr>
        </p:nvSpPr>
        <p:spPr>
          <a:ln/>
        </p:spPr>
        <p:txBody>
          <a:bodyPr/>
          <a:lstStyle>
            <a:lvl1pPr>
              <a:defRPr/>
            </a:lvl1pPr>
          </a:lstStyle>
          <a:p>
            <a:pPr>
              <a:defRPr/>
            </a:pPr>
            <a:endParaRPr lang="en-US" altLang="ro-RO"/>
          </a:p>
        </p:txBody>
      </p:sp>
      <p:sp>
        <p:nvSpPr>
          <p:cNvPr id="5" name="Rectangle 3"/>
          <p:cNvSpPr>
            <a:spLocks noGrp="1" noChangeArrowheads="1"/>
          </p:cNvSpPr>
          <p:nvPr>
            <p:ph type="sldNum" sz="quarter" idx="11"/>
          </p:nvPr>
        </p:nvSpPr>
        <p:spPr>
          <a:ln/>
        </p:spPr>
        <p:txBody>
          <a:bodyPr/>
          <a:lstStyle>
            <a:lvl1pPr>
              <a:defRPr/>
            </a:lvl1pPr>
          </a:lstStyle>
          <a:p>
            <a:pPr>
              <a:defRPr/>
            </a:pPr>
            <a:fld id="{4D547A5D-65FB-406A-BF3D-194E10782C21}" type="slidenum">
              <a:rPr lang="ro-RO" altLang="ro-RO"/>
              <a:pPr>
                <a:defRPr/>
              </a:pPr>
              <a:t>‹#›</a:t>
            </a:fld>
            <a:endParaRPr lang="ro-RO" altLang="ro-RO"/>
          </a:p>
        </p:txBody>
      </p:sp>
      <p:sp>
        <p:nvSpPr>
          <p:cNvPr id="6" name="Rectangle 16"/>
          <p:cNvSpPr>
            <a:spLocks noGrp="1" noChangeArrowheads="1"/>
          </p:cNvSpPr>
          <p:nvPr>
            <p:ph type="dt" sz="half" idx="12"/>
          </p:nvPr>
        </p:nvSpPr>
        <p:spPr>
          <a:ln/>
        </p:spPr>
        <p:txBody>
          <a:bodyPr/>
          <a:lstStyle>
            <a:lvl1pPr>
              <a:defRPr/>
            </a:lvl1pPr>
          </a:lstStyle>
          <a:p>
            <a:pPr>
              <a:defRPr/>
            </a:pPr>
            <a:fld id="{5736064F-E5EF-44E9-86B5-65EA78068B0E}" type="datetime1">
              <a:rPr lang="en-US" altLang="ro-RO"/>
              <a:pPr>
                <a:defRPr/>
              </a:pPr>
              <a:t>06/27/2018</a:t>
            </a:fld>
            <a:endParaRPr lang="en-US" altLang="ro-RO"/>
          </a:p>
        </p:txBody>
      </p:sp>
    </p:spTree>
    <p:extLst>
      <p:ext uri="{BB962C8B-B14F-4D97-AF65-F5344CB8AC3E}">
        <p14:creationId xmlns:p14="http://schemas.microsoft.com/office/powerpoint/2010/main" val="2735807910"/>
      </p:ext>
    </p:extLst>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57200"/>
            <a:ext cx="2057400" cy="5410200"/>
          </a:xfrm>
        </p:spPr>
        <p:txBody>
          <a:bodyPr vert="eaVert"/>
          <a:lstStyle/>
          <a:p>
            <a:r>
              <a:rPr lang="en-US"/>
              <a:t>Click to edit Master title style</a:t>
            </a:r>
            <a:endParaRPr lang="ro-RO"/>
          </a:p>
        </p:txBody>
      </p:sp>
      <p:sp>
        <p:nvSpPr>
          <p:cNvPr id="3" name="Vertical Text Placeholder 2"/>
          <p:cNvSpPr>
            <a:spLocks noGrp="1"/>
          </p:cNvSpPr>
          <p:nvPr>
            <p:ph type="body" orient="vert" idx="1"/>
          </p:nvPr>
        </p:nvSpPr>
        <p:spPr>
          <a:xfrm>
            <a:off x="457200" y="457200"/>
            <a:ext cx="60198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4" name="Rectangle 2"/>
          <p:cNvSpPr>
            <a:spLocks noGrp="1" noChangeArrowheads="1"/>
          </p:cNvSpPr>
          <p:nvPr>
            <p:ph type="ftr" sz="quarter" idx="10"/>
          </p:nvPr>
        </p:nvSpPr>
        <p:spPr>
          <a:ln/>
        </p:spPr>
        <p:txBody>
          <a:bodyPr/>
          <a:lstStyle>
            <a:lvl1pPr>
              <a:defRPr/>
            </a:lvl1pPr>
          </a:lstStyle>
          <a:p>
            <a:pPr>
              <a:defRPr/>
            </a:pPr>
            <a:endParaRPr lang="en-US" altLang="ro-RO"/>
          </a:p>
        </p:txBody>
      </p:sp>
      <p:sp>
        <p:nvSpPr>
          <p:cNvPr id="5" name="Rectangle 3"/>
          <p:cNvSpPr>
            <a:spLocks noGrp="1" noChangeArrowheads="1"/>
          </p:cNvSpPr>
          <p:nvPr>
            <p:ph type="sldNum" sz="quarter" idx="11"/>
          </p:nvPr>
        </p:nvSpPr>
        <p:spPr>
          <a:ln/>
        </p:spPr>
        <p:txBody>
          <a:bodyPr/>
          <a:lstStyle>
            <a:lvl1pPr>
              <a:defRPr/>
            </a:lvl1pPr>
          </a:lstStyle>
          <a:p>
            <a:pPr>
              <a:defRPr/>
            </a:pPr>
            <a:fld id="{498F1C49-CC4D-4743-AA61-ECB2B9566779}" type="slidenum">
              <a:rPr lang="ro-RO" altLang="ro-RO"/>
              <a:pPr>
                <a:defRPr/>
              </a:pPr>
              <a:t>‹#›</a:t>
            </a:fld>
            <a:endParaRPr lang="ro-RO" altLang="ro-RO"/>
          </a:p>
        </p:txBody>
      </p:sp>
      <p:sp>
        <p:nvSpPr>
          <p:cNvPr id="6" name="Rectangle 16"/>
          <p:cNvSpPr>
            <a:spLocks noGrp="1" noChangeArrowheads="1"/>
          </p:cNvSpPr>
          <p:nvPr>
            <p:ph type="dt" sz="half" idx="12"/>
          </p:nvPr>
        </p:nvSpPr>
        <p:spPr>
          <a:ln/>
        </p:spPr>
        <p:txBody>
          <a:bodyPr/>
          <a:lstStyle>
            <a:lvl1pPr>
              <a:defRPr/>
            </a:lvl1pPr>
          </a:lstStyle>
          <a:p>
            <a:pPr>
              <a:defRPr/>
            </a:pPr>
            <a:fld id="{D8C50200-2709-4FFF-864E-723217B4D0BE}" type="datetime1">
              <a:rPr lang="en-US" altLang="ro-RO"/>
              <a:pPr>
                <a:defRPr/>
              </a:pPr>
              <a:t>06/27/2018</a:t>
            </a:fld>
            <a:endParaRPr lang="en-US" altLang="ro-RO"/>
          </a:p>
        </p:txBody>
      </p:sp>
    </p:spTree>
    <p:extLst>
      <p:ext uri="{BB962C8B-B14F-4D97-AF65-F5344CB8AC3E}">
        <p14:creationId xmlns:p14="http://schemas.microsoft.com/office/powerpoint/2010/main" val="3167192177"/>
      </p:ext>
    </p:extLst>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371600"/>
          </a:xfrm>
        </p:spPr>
        <p:txBody>
          <a:bodyPr/>
          <a:lstStyle/>
          <a:p>
            <a:r>
              <a:rPr lang="en-US"/>
              <a:t>Click to edit Master title style</a:t>
            </a:r>
            <a:endParaRPr lang="ro-RO"/>
          </a:p>
        </p:txBody>
      </p:sp>
      <p:sp>
        <p:nvSpPr>
          <p:cNvPr id="3" name="Table Placeholder 2"/>
          <p:cNvSpPr>
            <a:spLocks noGrp="1"/>
          </p:cNvSpPr>
          <p:nvPr>
            <p:ph type="tbl" idx="1"/>
          </p:nvPr>
        </p:nvSpPr>
        <p:spPr>
          <a:xfrm>
            <a:off x="457200" y="1981200"/>
            <a:ext cx="8229600" cy="3886200"/>
          </a:xfrm>
        </p:spPr>
        <p:txBody>
          <a:bodyPr/>
          <a:lstStyle/>
          <a:p>
            <a:pPr lvl="0"/>
            <a:endParaRPr lang="ro-RO" noProof="0"/>
          </a:p>
        </p:txBody>
      </p:sp>
      <p:sp>
        <p:nvSpPr>
          <p:cNvPr id="4" name="Rectangle 2"/>
          <p:cNvSpPr>
            <a:spLocks noGrp="1" noChangeArrowheads="1"/>
          </p:cNvSpPr>
          <p:nvPr>
            <p:ph type="ftr" sz="quarter" idx="10"/>
          </p:nvPr>
        </p:nvSpPr>
        <p:spPr>
          <a:ln/>
        </p:spPr>
        <p:txBody>
          <a:bodyPr/>
          <a:lstStyle>
            <a:lvl1pPr>
              <a:defRPr/>
            </a:lvl1pPr>
          </a:lstStyle>
          <a:p>
            <a:pPr>
              <a:defRPr/>
            </a:pPr>
            <a:endParaRPr lang="en-US" altLang="ro-RO"/>
          </a:p>
        </p:txBody>
      </p:sp>
      <p:sp>
        <p:nvSpPr>
          <p:cNvPr id="5" name="Rectangle 3"/>
          <p:cNvSpPr>
            <a:spLocks noGrp="1" noChangeArrowheads="1"/>
          </p:cNvSpPr>
          <p:nvPr>
            <p:ph type="sldNum" sz="quarter" idx="11"/>
          </p:nvPr>
        </p:nvSpPr>
        <p:spPr>
          <a:ln/>
        </p:spPr>
        <p:txBody>
          <a:bodyPr/>
          <a:lstStyle>
            <a:lvl1pPr>
              <a:defRPr/>
            </a:lvl1pPr>
          </a:lstStyle>
          <a:p>
            <a:pPr>
              <a:defRPr/>
            </a:pPr>
            <a:fld id="{7001E5B6-134E-43B4-8C0C-083732A76463}" type="slidenum">
              <a:rPr lang="ro-RO" altLang="ro-RO"/>
              <a:pPr>
                <a:defRPr/>
              </a:pPr>
              <a:t>‹#›</a:t>
            </a:fld>
            <a:endParaRPr lang="ro-RO" altLang="ro-RO"/>
          </a:p>
        </p:txBody>
      </p:sp>
      <p:sp>
        <p:nvSpPr>
          <p:cNvPr id="6" name="Rectangle 16"/>
          <p:cNvSpPr>
            <a:spLocks noGrp="1" noChangeArrowheads="1"/>
          </p:cNvSpPr>
          <p:nvPr>
            <p:ph type="dt" sz="half" idx="12"/>
          </p:nvPr>
        </p:nvSpPr>
        <p:spPr>
          <a:ln/>
        </p:spPr>
        <p:txBody>
          <a:bodyPr/>
          <a:lstStyle>
            <a:lvl1pPr>
              <a:defRPr/>
            </a:lvl1pPr>
          </a:lstStyle>
          <a:p>
            <a:pPr>
              <a:defRPr/>
            </a:pPr>
            <a:fld id="{56CA3B72-7070-4AA7-8574-4CFF53DB5A39}" type="datetime1">
              <a:rPr lang="en-US" altLang="ro-RO"/>
              <a:pPr>
                <a:defRPr/>
              </a:pPr>
              <a:t>06/27/2018</a:t>
            </a:fld>
            <a:endParaRPr lang="en-US" altLang="ro-RO"/>
          </a:p>
        </p:txBody>
      </p:sp>
    </p:spTree>
    <p:extLst>
      <p:ext uri="{BB962C8B-B14F-4D97-AF65-F5344CB8AC3E}">
        <p14:creationId xmlns:p14="http://schemas.microsoft.com/office/powerpoint/2010/main" val="817738761"/>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ro-RO"/>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4" name="Rectangle 2"/>
          <p:cNvSpPr>
            <a:spLocks noGrp="1" noChangeArrowheads="1"/>
          </p:cNvSpPr>
          <p:nvPr>
            <p:ph type="ftr" sz="quarter" idx="10"/>
          </p:nvPr>
        </p:nvSpPr>
        <p:spPr>
          <a:ln/>
        </p:spPr>
        <p:txBody>
          <a:bodyPr/>
          <a:lstStyle>
            <a:lvl1pPr>
              <a:defRPr/>
            </a:lvl1pPr>
          </a:lstStyle>
          <a:p>
            <a:pPr>
              <a:defRPr/>
            </a:pPr>
            <a:endParaRPr lang="en-US" altLang="ro-RO"/>
          </a:p>
        </p:txBody>
      </p:sp>
      <p:sp>
        <p:nvSpPr>
          <p:cNvPr id="5" name="Rectangle 3"/>
          <p:cNvSpPr>
            <a:spLocks noGrp="1" noChangeArrowheads="1"/>
          </p:cNvSpPr>
          <p:nvPr>
            <p:ph type="sldNum" sz="quarter" idx="11"/>
          </p:nvPr>
        </p:nvSpPr>
        <p:spPr>
          <a:ln/>
        </p:spPr>
        <p:txBody>
          <a:bodyPr/>
          <a:lstStyle>
            <a:lvl1pPr>
              <a:defRPr/>
            </a:lvl1pPr>
          </a:lstStyle>
          <a:p>
            <a:pPr>
              <a:defRPr/>
            </a:pPr>
            <a:fld id="{F6C61735-5D4B-4C22-B856-89531BA37058}" type="slidenum">
              <a:rPr lang="ro-RO" altLang="ro-RO"/>
              <a:pPr>
                <a:defRPr/>
              </a:pPr>
              <a:t>‹#›</a:t>
            </a:fld>
            <a:endParaRPr lang="ro-RO" altLang="ro-RO"/>
          </a:p>
        </p:txBody>
      </p:sp>
      <p:sp>
        <p:nvSpPr>
          <p:cNvPr id="6" name="Rectangle 16"/>
          <p:cNvSpPr>
            <a:spLocks noGrp="1" noChangeArrowheads="1"/>
          </p:cNvSpPr>
          <p:nvPr>
            <p:ph type="dt" sz="half" idx="12"/>
          </p:nvPr>
        </p:nvSpPr>
        <p:spPr>
          <a:ln/>
        </p:spPr>
        <p:txBody>
          <a:bodyPr/>
          <a:lstStyle>
            <a:lvl1pPr>
              <a:defRPr/>
            </a:lvl1pPr>
          </a:lstStyle>
          <a:p>
            <a:pPr>
              <a:defRPr/>
            </a:pPr>
            <a:fld id="{81A5CA96-11AB-4BA2-8F86-F74EE2CA7A9C}" type="datetime1">
              <a:rPr lang="en-US" altLang="ro-RO"/>
              <a:pPr>
                <a:defRPr/>
              </a:pPr>
              <a:t>06/27/2018</a:t>
            </a:fld>
            <a:endParaRPr lang="en-US" altLang="ro-RO"/>
          </a:p>
        </p:txBody>
      </p:sp>
    </p:spTree>
    <p:extLst>
      <p:ext uri="{BB962C8B-B14F-4D97-AF65-F5344CB8AC3E}">
        <p14:creationId xmlns:p14="http://schemas.microsoft.com/office/powerpoint/2010/main" val="692762388"/>
      </p:ext>
    </p:extLst>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ro-RO"/>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2"/>
          <p:cNvSpPr>
            <a:spLocks noGrp="1" noChangeArrowheads="1"/>
          </p:cNvSpPr>
          <p:nvPr>
            <p:ph type="ftr" sz="quarter" idx="10"/>
          </p:nvPr>
        </p:nvSpPr>
        <p:spPr>
          <a:ln/>
        </p:spPr>
        <p:txBody>
          <a:bodyPr/>
          <a:lstStyle>
            <a:lvl1pPr>
              <a:defRPr/>
            </a:lvl1pPr>
          </a:lstStyle>
          <a:p>
            <a:pPr>
              <a:defRPr/>
            </a:pPr>
            <a:endParaRPr lang="en-US" altLang="ro-RO"/>
          </a:p>
        </p:txBody>
      </p:sp>
      <p:sp>
        <p:nvSpPr>
          <p:cNvPr id="5" name="Rectangle 3"/>
          <p:cNvSpPr>
            <a:spLocks noGrp="1" noChangeArrowheads="1"/>
          </p:cNvSpPr>
          <p:nvPr>
            <p:ph type="sldNum" sz="quarter" idx="11"/>
          </p:nvPr>
        </p:nvSpPr>
        <p:spPr>
          <a:ln/>
        </p:spPr>
        <p:txBody>
          <a:bodyPr/>
          <a:lstStyle>
            <a:lvl1pPr>
              <a:defRPr/>
            </a:lvl1pPr>
          </a:lstStyle>
          <a:p>
            <a:pPr>
              <a:defRPr/>
            </a:pPr>
            <a:fld id="{76319A58-9595-4B10-9079-72E39D144E72}" type="slidenum">
              <a:rPr lang="ro-RO" altLang="ro-RO"/>
              <a:pPr>
                <a:defRPr/>
              </a:pPr>
              <a:t>‹#›</a:t>
            </a:fld>
            <a:endParaRPr lang="ro-RO" altLang="ro-RO"/>
          </a:p>
        </p:txBody>
      </p:sp>
      <p:sp>
        <p:nvSpPr>
          <p:cNvPr id="6" name="Rectangle 16"/>
          <p:cNvSpPr>
            <a:spLocks noGrp="1" noChangeArrowheads="1"/>
          </p:cNvSpPr>
          <p:nvPr>
            <p:ph type="dt" sz="half" idx="12"/>
          </p:nvPr>
        </p:nvSpPr>
        <p:spPr>
          <a:ln/>
        </p:spPr>
        <p:txBody>
          <a:bodyPr/>
          <a:lstStyle>
            <a:lvl1pPr>
              <a:defRPr/>
            </a:lvl1pPr>
          </a:lstStyle>
          <a:p>
            <a:pPr>
              <a:defRPr/>
            </a:pPr>
            <a:fld id="{4A2F7B04-5024-4057-87C1-A63D7FB0BC60}" type="datetime1">
              <a:rPr lang="en-US" altLang="ro-RO"/>
              <a:pPr>
                <a:defRPr/>
              </a:pPr>
              <a:t>06/27/2018</a:t>
            </a:fld>
            <a:endParaRPr lang="en-US" altLang="ro-RO"/>
          </a:p>
        </p:txBody>
      </p:sp>
    </p:spTree>
    <p:extLst>
      <p:ext uri="{BB962C8B-B14F-4D97-AF65-F5344CB8AC3E}">
        <p14:creationId xmlns:p14="http://schemas.microsoft.com/office/powerpoint/2010/main" val="1222447224"/>
      </p:ext>
    </p:extLst>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ro-RO"/>
          </a:p>
        </p:txBody>
      </p:sp>
      <p:sp>
        <p:nvSpPr>
          <p:cNvPr id="3" name="Content Placeholder 2"/>
          <p:cNvSpPr>
            <a:spLocks noGrp="1"/>
          </p:cNvSpPr>
          <p:nvPr>
            <p:ph sz="half" idx="1"/>
          </p:nvPr>
        </p:nvSpPr>
        <p:spPr>
          <a:xfrm>
            <a:off x="457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4" name="Content Placeholder 3"/>
          <p:cNvSpPr>
            <a:spLocks noGrp="1"/>
          </p:cNvSpPr>
          <p:nvPr>
            <p:ph sz="half" idx="2"/>
          </p:nvPr>
        </p:nvSpPr>
        <p:spPr>
          <a:xfrm>
            <a:off x="4648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5" name="Rectangle 2"/>
          <p:cNvSpPr>
            <a:spLocks noGrp="1" noChangeArrowheads="1"/>
          </p:cNvSpPr>
          <p:nvPr>
            <p:ph type="ftr" sz="quarter" idx="10"/>
          </p:nvPr>
        </p:nvSpPr>
        <p:spPr>
          <a:ln/>
        </p:spPr>
        <p:txBody>
          <a:bodyPr/>
          <a:lstStyle>
            <a:lvl1pPr>
              <a:defRPr/>
            </a:lvl1pPr>
          </a:lstStyle>
          <a:p>
            <a:pPr>
              <a:defRPr/>
            </a:pPr>
            <a:endParaRPr lang="en-US" altLang="ro-RO"/>
          </a:p>
        </p:txBody>
      </p:sp>
      <p:sp>
        <p:nvSpPr>
          <p:cNvPr id="6" name="Rectangle 3"/>
          <p:cNvSpPr>
            <a:spLocks noGrp="1" noChangeArrowheads="1"/>
          </p:cNvSpPr>
          <p:nvPr>
            <p:ph type="sldNum" sz="quarter" idx="11"/>
          </p:nvPr>
        </p:nvSpPr>
        <p:spPr>
          <a:ln/>
        </p:spPr>
        <p:txBody>
          <a:bodyPr/>
          <a:lstStyle>
            <a:lvl1pPr>
              <a:defRPr/>
            </a:lvl1pPr>
          </a:lstStyle>
          <a:p>
            <a:pPr>
              <a:defRPr/>
            </a:pPr>
            <a:fld id="{76F92082-2837-4DE4-BEB0-289C4CC4B075}" type="slidenum">
              <a:rPr lang="ro-RO" altLang="ro-RO"/>
              <a:pPr>
                <a:defRPr/>
              </a:pPr>
              <a:t>‹#›</a:t>
            </a:fld>
            <a:endParaRPr lang="ro-RO" altLang="ro-RO"/>
          </a:p>
        </p:txBody>
      </p:sp>
      <p:sp>
        <p:nvSpPr>
          <p:cNvPr id="7" name="Rectangle 16"/>
          <p:cNvSpPr>
            <a:spLocks noGrp="1" noChangeArrowheads="1"/>
          </p:cNvSpPr>
          <p:nvPr>
            <p:ph type="dt" sz="half" idx="12"/>
          </p:nvPr>
        </p:nvSpPr>
        <p:spPr>
          <a:ln/>
        </p:spPr>
        <p:txBody>
          <a:bodyPr/>
          <a:lstStyle>
            <a:lvl1pPr>
              <a:defRPr/>
            </a:lvl1pPr>
          </a:lstStyle>
          <a:p>
            <a:pPr>
              <a:defRPr/>
            </a:pPr>
            <a:fld id="{493A15A5-F0ED-467E-991D-22D2115E1EF4}" type="datetime1">
              <a:rPr lang="en-US" altLang="ro-RO"/>
              <a:pPr>
                <a:defRPr/>
              </a:pPr>
              <a:t>06/27/2018</a:t>
            </a:fld>
            <a:endParaRPr lang="en-US" altLang="ro-RO"/>
          </a:p>
        </p:txBody>
      </p:sp>
    </p:spTree>
    <p:extLst>
      <p:ext uri="{BB962C8B-B14F-4D97-AF65-F5344CB8AC3E}">
        <p14:creationId xmlns:p14="http://schemas.microsoft.com/office/powerpoint/2010/main" val="4062149933"/>
      </p:ext>
    </p:extLst>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ro-RO"/>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7" name="Rectangle 2"/>
          <p:cNvSpPr>
            <a:spLocks noGrp="1" noChangeArrowheads="1"/>
          </p:cNvSpPr>
          <p:nvPr>
            <p:ph type="ftr" sz="quarter" idx="10"/>
          </p:nvPr>
        </p:nvSpPr>
        <p:spPr>
          <a:ln/>
        </p:spPr>
        <p:txBody>
          <a:bodyPr/>
          <a:lstStyle>
            <a:lvl1pPr>
              <a:defRPr/>
            </a:lvl1pPr>
          </a:lstStyle>
          <a:p>
            <a:pPr>
              <a:defRPr/>
            </a:pPr>
            <a:endParaRPr lang="en-US" altLang="ro-RO"/>
          </a:p>
        </p:txBody>
      </p:sp>
      <p:sp>
        <p:nvSpPr>
          <p:cNvPr id="8" name="Rectangle 3"/>
          <p:cNvSpPr>
            <a:spLocks noGrp="1" noChangeArrowheads="1"/>
          </p:cNvSpPr>
          <p:nvPr>
            <p:ph type="sldNum" sz="quarter" idx="11"/>
          </p:nvPr>
        </p:nvSpPr>
        <p:spPr>
          <a:ln/>
        </p:spPr>
        <p:txBody>
          <a:bodyPr/>
          <a:lstStyle>
            <a:lvl1pPr>
              <a:defRPr/>
            </a:lvl1pPr>
          </a:lstStyle>
          <a:p>
            <a:pPr>
              <a:defRPr/>
            </a:pPr>
            <a:fld id="{7F7D943A-46A4-48E8-B16C-120D24732A81}" type="slidenum">
              <a:rPr lang="ro-RO" altLang="ro-RO"/>
              <a:pPr>
                <a:defRPr/>
              </a:pPr>
              <a:t>‹#›</a:t>
            </a:fld>
            <a:endParaRPr lang="ro-RO" altLang="ro-RO"/>
          </a:p>
        </p:txBody>
      </p:sp>
      <p:sp>
        <p:nvSpPr>
          <p:cNvPr id="9" name="Rectangle 16"/>
          <p:cNvSpPr>
            <a:spLocks noGrp="1" noChangeArrowheads="1"/>
          </p:cNvSpPr>
          <p:nvPr>
            <p:ph type="dt" sz="half" idx="12"/>
          </p:nvPr>
        </p:nvSpPr>
        <p:spPr>
          <a:ln/>
        </p:spPr>
        <p:txBody>
          <a:bodyPr/>
          <a:lstStyle>
            <a:lvl1pPr>
              <a:defRPr/>
            </a:lvl1pPr>
          </a:lstStyle>
          <a:p>
            <a:pPr>
              <a:defRPr/>
            </a:pPr>
            <a:fld id="{21EA6345-36E3-4EF2-9E2B-5C070E0A0D11}" type="datetime1">
              <a:rPr lang="en-US" altLang="ro-RO"/>
              <a:pPr>
                <a:defRPr/>
              </a:pPr>
              <a:t>06/27/2018</a:t>
            </a:fld>
            <a:endParaRPr lang="en-US" altLang="ro-RO"/>
          </a:p>
        </p:txBody>
      </p:sp>
    </p:spTree>
    <p:extLst>
      <p:ext uri="{BB962C8B-B14F-4D97-AF65-F5344CB8AC3E}">
        <p14:creationId xmlns:p14="http://schemas.microsoft.com/office/powerpoint/2010/main" val="3542474848"/>
      </p:ext>
    </p:extLst>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ro-RO"/>
          </a:p>
        </p:txBody>
      </p:sp>
      <p:sp>
        <p:nvSpPr>
          <p:cNvPr id="3" name="Rectangle 2"/>
          <p:cNvSpPr>
            <a:spLocks noGrp="1" noChangeArrowheads="1"/>
          </p:cNvSpPr>
          <p:nvPr>
            <p:ph type="ftr" sz="quarter" idx="10"/>
          </p:nvPr>
        </p:nvSpPr>
        <p:spPr>
          <a:ln/>
        </p:spPr>
        <p:txBody>
          <a:bodyPr/>
          <a:lstStyle>
            <a:lvl1pPr>
              <a:defRPr/>
            </a:lvl1pPr>
          </a:lstStyle>
          <a:p>
            <a:pPr>
              <a:defRPr/>
            </a:pPr>
            <a:endParaRPr lang="en-US" altLang="ro-RO"/>
          </a:p>
        </p:txBody>
      </p:sp>
      <p:sp>
        <p:nvSpPr>
          <p:cNvPr id="4" name="Rectangle 3"/>
          <p:cNvSpPr>
            <a:spLocks noGrp="1" noChangeArrowheads="1"/>
          </p:cNvSpPr>
          <p:nvPr>
            <p:ph type="sldNum" sz="quarter" idx="11"/>
          </p:nvPr>
        </p:nvSpPr>
        <p:spPr>
          <a:ln/>
        </p:spPr>
        <p:txBody>
          <a:bodyPr/>
          <a:lstStyle>
            <a:lvl1pPr>
              <a:defRPr/>
            </a:lvl1pPr>
          </a:lstStyle>
          <a:p>
            <a:pPr>
              <a:defRPr/>
            </a:pPr>
            <a:fld id="{B2A3D06A-564E-4435-9DD2-CCEDE8C9629B}" type="slidenum">
              <a:rPr lang="ro-RO" altLang="ro-RO"/>
              <a:pPr>
                <a:defRPr/>
              </a:pPr>
              <a:t>‹#›</a:t>
            </a:fld>
            <a:endParaRPr lang="ro-RO" altLang="ro-RO"/>
          </a:p>
        </p:txBody>
      </p:sp>
      <p:sp>
        <p:nvSpPr>
          <p:cNvPr id="5" name="Rectangle 16"/>
          <p:cNvSpPr>
            <a:spLocks noGrp="1" noChangeArrowheads="1"/>
          </p:cNvSpPr>
          <p:nvPr>
            <p:ph type="dt" sz="half" idx="12"/>
          </p:nvPr>
        </p:nvSpPr>
        <p:spPr>
          <a:ln/>
        </p:spPr>
        <p:txBody>
          <a:bodyPr/>
          <a:lstStyle>
            <a:lvl1pPr>
              <a:defRPr/>
            </a:lvl1pPr>
          </a:lstStyle>
          <a:p>
            <a:pPr>
              <a:defRPr/>
            </a:pPr>
            <a:fld id="{83C8E3D8-979C-4D86-B074-A0BDE8BAA0C6}" type="datetime1">
              <a:rPr lang="en-US" altLang="ro-RO"/>
              <a:pPr>
                <a:defRPr/>
              </a:pPr>
              <a:t>06/27/2018</a:t>
            </a:fld>
            <a:endParaRPr lang="en-US" altLang="ro-RO"/>
          </a:p>
        </p:txBody>
      </p:sp>
    </p:spTree>
    <p:extLst>
      <p:ext uri="{BB962C8B-B14F-4D97-AF65-F5344CB8AC3E}">
        <p14:creationId xmlns:p14="http://schemas.microsoft.com/office/powerpoint/2010/main" val="1929772384"/>
      </p:ext>
    </p:extLst>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ftr" sz="quarter" idx="10"/>
          </p:nvPr>
        </p:nvSpPr>
        <p:spPr>
          <a:ln/>
        </p:spPr>
        <p:txBody>
          <a:bodyPr/>
          <a:lstStyle>
            <a:lvl1pPr>
              <a:defRPr/>
            </a:lvl1pPr>
          </a:lstStyle>
          <a:p>
            <a:pPr>
              <a:defRPr/>
            </a:pPr>
            <a:endParaRPr lang="en-US" altLang="ro-RO"/>
          </a:p>
        </p:txBody>
      </p:sp>
      <p:sp>
        <p:nvSpPr>
          <p:cNvPr id="3" name="Rectangle 3"/>
          <p:cNvSpPr>
            <a:spLocks noGrp="1" noChangeArrowheads="1"/>
          </p:cNvSpPr>
          <p:nvPr>
            <p:ph type="sldNum" sz="quarter" idx="11"/>
          </p:nvPr>
        </p:nvSpPr>
        <p:spPr>
          <a:ln/>
        </p:spPr>
        <p:txBody>
          <a:bodyPr/>
          <a:lstStyle>
            <a:lvl1pPr>
              <a:defRPr/>
            </a:lvl1pPr>
          </a:lstStyle>
          <a:p>
            <a:pPr>
              <a:defRPr/>
            </a:pPr>
            <a:fld id="{ABBD9EEB-F5AD-4726-9797-4CFCC92E092E}" type="slidenum">
              <a:rPr lang="ro-RO" altLang="ro-RO"/>
              <a:pPr>
                <a:defRPr/>
              </a:pPr>
              <a:t>‹#›</a:t>
            </a:fld>
            <a:endParaRPr lang="ro-RO" altLang="ro-RO"/>
          </a:p>
        </p:txBody>
      </p:sp>
      <p:sp>
        <p:nvSpPr>
          <p:cNvPr id="4" name="Rectangle 16"/>
          <p:cNvSpPr>
            <a:spLocks noGrp="1" noChangeArrowheads="1"/>
          </p:cNvSpPr>
          <p:nvPr>
            <p:ph type="dt" sz="half" idx="12"/>
          </p:nvPr>
        </p:nvSpPr>
        <p:spPr>
          <a:ln/>
        </p:spPr>
        <p:txBody>
          <a:bodyPr/>
          <a:lstStyle>
            <a:lvl1pPr>
              <a:defRPr/>
            </a:lvl1pPr>
          </a:lstStyle>
          <a:p>
            <a:pPr>
              <a:defRPr/>
            </a:pPr>
            <a:fld id="{CB89251A-0262-4006-B357-364413DB7627}" type="datetime1">
              <a:rPr lang="en-US" altLang="ro-RO"/>
              <a:pPr>
                <a:defRPr/>
              </a:pPr>
              <a:t>06/27/2018</a:t>
            </a:fld>
            <a:endParaRPr lang="en-US" altLang="ro-RO"/>
          </a:p>
        </p:txBody>
      </p:sp>
    </p:spTree>
    <p:extLst>
      <p:ext uri="{BB962C8B-B14F-4D97-AF65-F5344CB8AC3E}">
        <p14:creationId xmlns:p14="http://schemas.microsoft.com/office/powerpoint/2010/main" val="580541355"/>
      </p:ext>
    </p:extLst>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a:t>Click to edit Master title style</a:t>
            </a:r>
            <a:endParaRPr lang="ro-RO"/>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o-RO"/>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
          <p:cNvSpPr>
            <a:spLocks noGrp="1" noChangeArrowheads="1"/>
          </p:cNvSpPr>
          <p:nvPr>
            <p:ph type="ftr" sz="quarter" idx="10"/>
          </p:nvPr>
        </p:nvSpPr>
        <p:spPr>
          <a:ln/>
        </p:spPr>
        <p:txBody>
          <a:bodyPr/>
          <a:lstStyle>
            <a:lvl1pPr>
              <a:defRPr/>
            </a:lvl1pPr>
          </a:lstStyle>
          <a:p>
            <a:pPr>
              <a:defRPr/>
            </a:pPr>
            <a:endParaRPr lang="en-US" altLang="ro-RO"/>
          </a:p>
        </p:txBody>
      </p:sp>
      <p:sp>
        <p:nvSpPr>
          <p:cNvPr id="6" name="Rectangle 3"/>
          <p:cNvSpPr>
            <a:spLocks noGrp="1" noChangeArrowheads="1"/>
          </p:cNvSpPr>
          <p:nvPr>
            <p:ph type="sldNum" sz="quarter" idx="11"/>
          </p:nvPr>
        </p:nvSpPr>
        <p:spPr>
          <a:ln/>
        </p:spPr>
        <p:txBody>
          <a:bodyPr/>
          <a:lstStyle>
            <a:lvl1pPr>
              <a:defRPr/>
            </a:lvl1pPr>
          </a:lstStyle>
          <a:p>
            <a:pPr>
              <a:defRPr/>
            </a:pPr>
            <a:fld id="{2BBDBDB8-332C-4732-8BEC-C310ABC5349D}" type="slidenum">
              <a:rPr lang="ro-RO" altLang="ro-RO"/>
              <a:pPr>
                <a:defRPr/>
              </a:pPr>
              <a:t>‹#›</a:t>
            </a:fld>
            <a:endParaRPr lang="ro-RO" altLang="ro-RO"/>
          </a:p>
        </p:txBody>
      </p:sp>
      <p:sp>
        <p:nvSpPr>
          <p:cNvPr id="7" name="Rectangle 16"/>
          <p:cNvSpPr>
            <a:spLocks noGrp="1" noChangeArrowheads="1"/>
          </p:cNvSpPr>
          <p:nvPr>
            <p:ph type="dt" sz="half" idx="12"/>
          </p:nvPr>
        </p:nvSpPr>
        <p:spPr>
          <a:ln/>
        </p:spPr>
        <p:txBody>
          <a:bodyPr/>
          <a:lstStyle>
            <a:lvl1pPr>
              <a:defRPr/>
            </a:lvl1pPr>
          </a:lstStyle>
          <a:p>
            <a:pPr>
              <a:defRPr/>
            </a:pPr>
            <a:fld id="{1F31B20A-4A39-46FD-8CA1-ED99CF6A2F83}" type="datetime1">
              <a:rPr lang="en-US" altLang="ro-RO"/>
              <a:pPr>
                <a:defRPr/>
              </a:pPr>
              <a:t>06/27/2018</a:t>
            </a:fld>
            <a:endParaRPr lang="en-US" altLang="ro-RO"/>
          </a:p>
        </p:txBody>
      </p:sp>
    </p:spTree>
    <p:extLst>
      <p:ext uri="{BB962C8B-B14F-4D97-AF65-F5344CB8AC3E}">
        <p14:creationId xmlns:p14="http://schemas.microsoft.com/office/powerpoint/2010/main" val="3562380293"/>
      </p:ext>
    </p:extLst>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a:t>Click to edit Master title style</a:t>
            </a:r>
            <a:endParaRPr lang="ro-RO"/>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o-RO" noProof="0"/>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
          <p:cNvSpPr>
            <a:spLocks noGrp="1" noChangeArrowheads="1"/>
          </p:cNvSpPr>
          <p:nvPr>
            <p:ph type="ftr" sz="quarter" idx="10"/>
          </p:nvPr>
        </p:nvSpPr>
        <p:spPr>
          <a:ln/>
        </p:spPr>
        <p:txBody>
          <a:bodyPr/>
          <a:lstStyle>
            <a:lvl1pPr>
              <a:defRPr/>
            </a:lvl1pPr>
          </a:lstStyle>
          <a:p>
            <a:pPr>
              <a:defRPr/>
            </a:pPr>
            <a:endParaRPr lang="en-US" altLang="ro-RO"/>
          </a:p>
        </p:txBody>
      </p:sp>
      <p:sp>
        <p:nvSpPr>
          <p:cNvPr id="6" name="Rectangle 3"/>
          <p:cNvSpPr>
            <a:spLocks noGrp="1" noChangeArrowheads="1"/>
          </p:cNvSpPr>
          <p:nvPr>
            <p:ph type="sldNum" sz="quarter" idx="11"/>
          </p:nvPr>
        </p:nvSpPr>
        <p:spPr>
          <a:ln/>
        </p:spPr>
        <p:txBody>
          <a:bodyPr/>
          <a:lstStyle>
            <a:lvl1pPr>
              <a:defRPr/>
            </a:lvl1pPr>
          </a:lstStyle>
          <a:p>
            <a:pPr>
              <a:defRPr/>
            </a:pPr>
            <a:fld id="{4E675916-74FD-44BF-A01A-643D1F75C011}" type="slidenum">
              <a:rPr lang="ro-RO" altLang="ro-RO"/>
              <a:pPr>
                <a:defRPr/>
              </a:pPr>
              <a:t>‹#›</a:t>
            </a:fld>
            <a:endParaRPr lang="ro-RO" altLang="ro-RO"/>
          </a:p>
        </p:txBody>
      </p:sp>
      <p:sp>
        <p:nvSpPr>
          <p:cNvPr id="7" name="Rectangle 16"/>
          <p:cNvSpPr>
            <a:spLocks noGrp="1" noChangeArrowheads="1"/>
          </p:cNvSpPr>
          <p:nvPr>
            <p:ph type="dt" sz="half" idx="12"/>
          </p:nvPr>
        </p:nvSpPr>
        <p:spPr>
          <a:ln/>
        </p:spPr>
        <p:txBody>
          <a:bodyPr/>
          <a:lstStyle>
            <a:lvl1pPr>
              <a:defRPr/>
            </a:lvl1pPr>
          </a:lstStyle>
          <a:p>
            <a:pPr>
              <a:defRPr/>
            </a:pPr>
            <a:fld id="{2BC22D46-775B-4ED7-984E-869622FD2BFC}" type="datetime1">
              <a:rPr lang="en-US" altLang="ro-RO"/>
              <a:pPr>
                <a:defRPr/>
              </a:pPr>
              <a:t>06/27/2018</a:t>
            </a:fld>
            <a:endParaRPr lang="en-US" altLang="ro-RO"/>
          </a:p>
        </p:txBody>
      </p:sp>
    </p:spTree>
    <p:extLst>
      <p:ext uri="{BB962C8B-B14F-4D97-AF65-F5344CB8AC3E}">
        <p14:creationId xmlns:p14="http://schemas.microsoft.com/office/powerpoint/2010/main" val="1841619958"/>
      </p:ext>
    </p:extLst>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atin typeface="Arial" charset="0"/>
                <a:cs typeface="Arial" charset="0"/>
              </a:defRPr>
            </a:lvl1pPr>
          </a:lstStyle>
          <a:p>
            <a:pPr>
              <a:defRPr/>
            </a:pPr>
            <a:endParaRPr lang="en-US" altLang="ro-RO"/>
          </a:p>
        </p:txBody>
      </p:sp>
      <p:sp>
        <p:nvSpPr>
          <p:cNvPr id="25603" name="Rectangle 3"/>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atin typeface="Arial Black" panose="020B0A04020102020204" pitchFamily="34" charset="0"/>
              </a:defRPr>
            </a:lvl1pPr>
          </a:lstStyle>
          <a:p>
            <a:pPr>
              <a:defRPr/>
            </a:pPr>
            <a:fld id="{83A780CE-877F-4016-B026-46C3ED35C5AC}" type="slidenum">
              <a:rPr lang="ro-RO" altLang="ro-RO"/>
              <a:pPr>
                <a:defRPr/>
              </a:pPr>
              <a:t>‹#›</a:t>
            </a:fld>
            <a:endParaRPr lang="ro-RO" altLang="ro-RO"/>
          </a:p>
        </p:txBody>
      </p:sp>
      <p:grpSp>
        <p:nvGrpSpPr>
          <p:cNvPr id="1028" name="Group 4"/>
          <p:cNvGrpSpPr>
            <a:grpSpLocks/>
          </p:cNvGrpSpPr>
          <p:nvPr/>
        </p:nvGrpSpPr>
        <p:grpSpPr bwMode="auto">
          <a:xfrm>
            <a:off x="0" y="0"/>
            <a:ext cx="9144000" cy="546100"/>
            <a:chOff x="0" y="0"/>
            <a:chExt cx="5760" cy="344"/>
          </a:xfrm>
        </p:grpSpPr>
        <p:sp>
          <p:nvSpPr>
            <p:cNvPr id="1032"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endParaRPr lang="en-US" altLang="ro-RO" sz="2400">
                <a:latin typeface="Times New Roman" pitchFamily="18" charset="0"/>
              </a:endParaRPr>
            </a:p>
          </p:txBody>
        </p:sp>
        <p:sp>
          <p:nvSpPr>
            <p:cNvPr id="1033"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ro-RO" sz="2400">
                <a:latin typeface="Times New Roman" pitchFamily="18" charset="0"/>
              </a:endParaRPr>
            </a:p>
          </p:txBody>
        </p:sp>
        <p:sp>
          <p:nvSpPr>
            <p:cNvPr id="1034" name="Rectangle 7"/>
            <p:cNvSpPr>
              <a:spLocks noChangeArrowheads="1"/>
            </p:cNvSpPr>
            <p:nvPr/>
          </p:nvSpPr>
          <p:spPr bwMode="auto">
            <a:xfrm>
              <a:off x="258" y="85"/>
              <a:ext cx="87" cy="89"/>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ro-RO">
                <a:solidFill>
                  <a:schemeClr val="hlink"/>
                </a:solidFill>
              </a:endParaRPr>
            </a:p>
          </p:txBody>
        </p:sp>
        <p:sp>
          <p:nvSpPr>
            <p:cNvPr id="1035" name="Rectangle 8"/>
            <p:cNvSpPr>
              <a:spLocks noChangeArrowheads="1"/>
            </p:cNvSpPr>
            <p:nvPr/>
          </p:nvSpPr>
          <p:spPr bwMode="auto">
            <a:xfrm>
              <a:off x="345" y="0"/>
              <a:ext cx="88"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ro-RO">
                <a:solidFill>
                  <a:schemeClr val="hlink"/>
                </a:solidFill>
              </a:endParaRPr>
            </a:p>
          </p:txBody>
        </p:sp>
        <p:sp>
          <p:nvSpPr>
            <p:cNvPr id="1036" name="Rectangle 9"/>
            <p:cNvSpPr>
              <a:spLocks noChangeArrowheads="1"/>
            </p:cNvSpPr>
            <p:nvPr/>
          </p:nvSpPr>
          <p:spPr bwMode="auto">
            <a:xfrm>
              <a:off x="345" y="85"/>
              <a:ext cx="88" cy="8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ro-RO">
                <a:solidFill>
                  <a:schemeClr val="accent2"/>
                </a:solidFill>
              </a:endParaRPr>
            </a:p>
          </p:txBody>
        </p:sp>
        <p:sp>
          <p:nvSpPr>
            <p:cNvPr id="1037" name="Rectangle 10"/>
            <p:cNvSpPr>
              <a:spLocks noChangeArrowheads="1"/>
            </p:cNvSpPr>
            <p:nvPr/>
          </p:nvSpPr>
          <p:spPr bwMode="auto">
            <a:xfrm>
              <a:off x="173" y="173"/>
              <a:ext cx="86"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ro-RO">
                <a:solidFill>
                  <a:schemeClr val="hlink"/>
                </a:solidFill>
              </a:endParaRPr>
            </a:p>
          </p:txBody>
        </p:sp>
        <p:sp>
          <p:nvSpPr>
            <p:cNvPr id="1038" name="Rectangle 11"/>
            <p:cNvSpPr>
              <a:spLocks noChangeArrowheads="1"/>
            </p:cNvSpPr>
            <p:nvPr/>
          </p:nvSpPr>
          <p:spPr bwMode="auto">
            <a:xfrm>
              <a:off x="83" y="86"/>
              <a:ext cx="89" cy="87"/>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ro-RO" sz="2400">
                <a:latin typeface="Times New Roman" pitchFamily="18" charset="0"/>
              </a:endParaRPr>
            </a:p>
          </p:txBody>
        </p:sp>
        <p:sp>
          <p:nvSpPr>
            <p:cNvPr id="1039" name="Rectangle 12"/>
            <p:cNvSpPr>
              <a:spLocks noChangeArrowheads="1"/>
            </p:cNvSpPr>
            <p:nvPr/>
          </p:nvSpPr>
          <p:spPr bwMode="auto">
            <a:xfrm>
              <a:off x="258" y="171"/>
              <a:ext cx="87" cy="87"/>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ro-RO">
                <a:solidFill>
                  <a:schemeClr val="accent2"/>
                </a:solidFill>
              </a:endParaRPr>
            </a:p>
          </p:txBody>
        </p:sp>
        <p:sp>
          <p:nvSpPr>
            <p:cNvPr id="1040" name="Rectangle 13"/>
            <p:cNvSpPr>
              <a:spLocks noChangeArrowheads="1"/>
            </p:cNvSpPr>
            <p:nvPr/>
          </p:nvSpPr>
          <p:spPr bwMode="auto">
            <a:xfrm>
              <a:off x="173" y="258"/>
              <a:ext cx="86" cy="8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defRPr/>
              </a:pPr>
              <a:endParaRPr lang="en-US" altLang="ro-RO">
                <a:solidFill>
                  <a:schemeClr val="accent2"/>
                </a:solidFill>
              </a:endParaRPr>
            </a:p>
          </p:txBody>
        </p:sp>
      </p:grpSp>
      <p:sp>
        <p:nvSpPr>
          <p:cNvPr id="1029" name="Rectangle 14"/>
          <p:cNvSpPr>
            <a:spLocks noGrp="1" noChangeArrowheads="1"/>
          </p:cNvSpPr>
          <p:nvPr>
            <p:ph type="title"/>
          </p:nvPr>
        </p:nvSpPr>
        <p:spPr bwMode="auto">
          <a:xfrm>
            <a:off x="457200" y="457200"/>
            <a:ext cx="82296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ro-RO" altLang="ro-RO"/>
              <a:t>Click to edit Master title style</a:t>
            </a:r>
          </a:p>
        </p:txBody>
      </p:sp>
      <p:sp>
        <p:nvSpPr>
          <p:cNvPr id="1030" name="Rectangle 15"/>
          <p:cNvSpPr>
            <a:spLocks noGrp="1" noChangeArrowheads="1"/>
          </p:cNvSpPr>
          <p:nvPr>
            <p:ph type="body" idx="1"/>
          </p:nvPr>
        </p:nvSpPr>
        <p:spPr bwMode="auto">
          <a:xfrm>
            <a:off x="457200" y="1981200"/>
            <a:ext cx="82296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o-RO" altLang="ro-RO"/>
              <a:t>Click to edit Master text styles</a:t>
            </a:r>
          </a:p>
          <a:p>
            <a:pPr lvl="1"/>
            <a:r>
              <a:rPr lang="ro-RO" altLang="ro-RO"/>
              <a:t>Second level</a:t>
            </a:r>
          </a:p>
          <a:p>
            <a:pPr lvl="2"/>
            <a:r>
              <a:rPr lang="ro-RO" altLang="ro-RO"/>
              <a:t>Third level</a:t>
            </a:r>
          </a:p>
          <a:p>
            <a:pPr lvl="3"/>
            <a:r>
              <a:rPr lang="ro-RO" altLang="ro-RO"/>
              <a:t>Fourth level</a:t>
            </a:r>
          </a:p>
          <a:p>
            <a:pPr lvl="4"/>
            <a:r>
              <a:rPr lang="ro-RO" altLang="ro-RO"/>
              <a:t>Fifth level</a:t>
            </a:r>
          </a:p>
        </p:txBody>
      </p:sp>
      <p:sp>
        <p:nvSpPr>
          <p:cNvPr id="25616" name="Rectangle 16"/>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cs typeface="Arial" charset="0"/>
              </a:defRPr>
            </a:lvl1pPr>
          </a:lstStyle>
          <a:p>
            <a:pPr>
              <a:defRPr/>
            </a:pPr>
            <a:fld id="{45E0A583-5842-4DB0-811D-74C0B92E90B0}" type="datetime1">
              <a:rPr lang="en-US" altLang="ro-RO"/>
              <a:pPr>
                <a:defRPr/>
              </a:pPr>
              <a:t>06/27/2018</a:t>
            </a:fld>
            <a:endParaRPr lang="en-US" altLang="ro-RO"/>
          </a:p>
        </p:txBody>
      </p:sp>
    </p:spTree>
  </p:cSld>
  <p:clrMap bg1="lt1" tx1="dk1" bg2="lt2" tx2="dk2" accent1="accent1" accent2="accent2" accent3="accent3" accent4="accent4" accent5="accent5" accent6="accent6" hlink="hlink" folHlink="folHlink"/>
  <p:sldLayoutIdLst>
    <p:sldLayoutId id="2147484068" r:id="rId1"/>
    <p:sldLayoutId id="2147484057" r:id="rId2"/>
    <p:sldLayoutId id="2147484058" r:id="rId3"/>
    <p:sldLayoutId id="2147484059" r:id="rId4"/>
    <p:sldLayoutId id="2147484060" r:id="rId5"/>
    <p:sldLayoutId id="2147484061" r:id="rId6"/>
    <p:sldLayoutId id="2147484062" r:id="rId7"/>
    <p:sldLayoutId id="2147484063" r:id="rId8"/>
    <p:sldLayoutId id="2147484064" r:id="rId9"/>
    <p:sldLayoutId id="2147484065" r:id="rId10"/>
    <p:sldLayoutId id="2147484066" r:id="rId11"/>
    <p:sldLayoutId id="2147484067" r:id="rId12"/>
  </p:sldLayoutIdLst>
  <p:transition spd="med"/>
  <p:hf hdr="0" ftr="0" dt="0"/>
  <p:txStyles>
    <p:title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cs typeface="Arial" charset="0"/>
        </a:defRPr>
      </a:lvl2pPr>
      <a:lvl3pPr algn="l" rtl="0" eaLnBrk="0" fontAlgn="base" hangingPunct="0">
        <a:spcBef>
          <a:spcPct val="0"/>
        </a:spcBef>
        <a:spcAft>
          <a:spcPct val="0"/>
        </a:spcAft>
        <a:defRPr sz="4400">
          <a:solidFill>
            <a:schemeClr val="tx1"/>
          </a:solidFill>
          <a:latin typeface="Arial" charset="0"/>
          <a:cs typeface="Arial" charset="0"/>
        </a:defRPr>
      </a:lvl3pPr>
      <a:lvl4pPr algn="l" rtl="0" eaLnBrk="0" fontAlgn="base" hangingPunct="0">
        <a:spcBef>
          <a:spcPct val="0"/>
        </a:spcBef>
        <a:spcAft>
          <a:spcPct val="0"/>
        </a:spcAft>
        <a:defRPr sz="4400">
          <a:solidFill>
            <a:schemeClr val="tx1"/>
          </a:solidFill>
          <a:latin typeface="Arial" charset="0"/>
          <a:cs typeface="Arial" charset="0"/>
        </a:defRPr>
      </a:lvl4pPr>
      <a:lvl5pPr algn="l" rtl="0" eaLnBrk="0" fontAlgn="base" hangingPunct="0">
        <a:spcBef>
          <a:spcPct val="0"/>
        </a:spcBef>
        <a:spcAft>
          <a:spcPct val="0"/>
        </a:spcAft>
        <a:defRPr sz="4400">
          <a:solidFill>
            <a:schemeClr val="tx1"/>
          </a:solidFill>
          <a:latin typeface="Arial" charset="0"/>
          <a:cs typeface="Arial" charset="0"/>
        </a:defRPr>
      </a:lvl5pPr>
      <a:lvl6pPr marL="457200" algn="l" rtl="0" fontAlgn="base">
        <a:spcBef>
          <a:spcPct val="0"/>
        </a:spcBef>
        <a:spcAft>
          <a:spcPct val="0"/>
        </a:spcAft>
        <a:defRPr sz="4400">
          <a:solidFill>
            <a:schemeClr val="tx1"/>
          </a:solidFill>
          <a:latin typeface="Arial" charset="0"/>
          <a:cs typeface="Arial" charset="0"/>
        </a:defRPr>
      </a:lvl6pPr>
      <a:lvl7pPr marL="914400" algn="l" rtl="0" fontAlgn="base">
        <a:spcBef>
          <a:spcPct val="0"/>
        </a:spcBef>
        <a:spcAft>
          <a:spcPct val="0"/>
        </a:spcAft>
        <a:defRPr sz="4400">
          <a:solidFill>
            <a:schemeClr val="tx1"/>
          </a:solidFill>
          <a:latin typeface="Arial" charset="0"/>
          <a:cs typeface="Arial" charset="0"/>
        </a:defRPr>
      </a:lvl7pPr>
      <a:lvl8pPr marL="1371600" algn="l" rtl="0" fontAlgn="base">
        <a:spcBef>
          <a:spcPct val="0"/>
        </a:spcBef>
        <a:spcAft>
          <a:spcPct val="0"/>
        </a:spcAft>
        <a:defRPr sz="4400">
          <a:solidFill>
            <a:schemeClr val="tx1"/>
          </a:solidFill>
          <a:latin typeface="Arial" charset="0"/>
          <a:cs typeface="Arial" charset="0"/>
        </a:defRPr>
      </a:lvl8pPr>
      <a:lvl9pPr marL="1828800" algn="l" rtl="0" fontAlgn="base">
        <a:spcBef>
          <a:spcPct val="0"/>
        </a:spcBef>
        <a:spcAft>
          <a:spcPct val="0"/>
        </a:spcAft>
        <a:defRPr sz="4400">
          <a:solidFill>
            <a:schemeClr val="tx1"/>
          </a:solidFill>
          <a:latin typeface="Arial" charset="0"/>
          <a:cs typeface="Arial" charset="0"/>
        </a:defRPr>
      </a:lvl9pPr>
    </p:titleStyle>
    <p:bodyStyle>
      <a:lvl1pPr marL="342900" indent="-342900" algn="l" rtl="0" eaLnBrk="0" fontAlgn="base" hangingPunct="0">
        <a:spcBef>
          <a:spcPct val="20000"/>
        </a:spcBef>
        <a:spcAft>
          <a:spcPct val="0"/>
        </a:spcAft>
        <a:buClr>
          <a:schemeClr val="bg2"/>
        </a:buClr>
        <a:buSzPct val="75000"/>
        <a:buFont typeface="Wingdings" panose="05000000000000000000"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anose="05000000000000000000" pitchFamily="2" charset="2"/>
        <a:buChar char="¨"/>
        <a:defRPr sz="2800">
          <a:solidFill>
            <a:schemeClr val="tx1"/>
          </a:solidFill>
          <a:latin typeface="+mn-lt"/>
          <a:cs typeface="+mn-cs"/>
        </a:defRPr>
      </a:lvl2pPr>
      <a:lvl3pPr marL="1143000" indent="-228600" algn="l" rtl="0" eaLnBrk="0" fontAlgn="base" hangingPunct="0">
        <a:spcBef>
          <a:spcPct val="20000"/>
        </a:spcBef>
        <a:spcAft>
          <a:spcPct val="0"/>
        </a:spcAft>
        <a:buClr>
          <a:schemeClr val="bg2"/>
        </a:buClr>
        <a:buSzPct val="65000"/>
        <a:buFont typeface="Wingdings" panose="05000000000000000000" pitchFamily="2" charset="2"/>
        <a:buChar char="n"/>
        <a:defRPr sz="2400">
          <a:solidFill>
            <a:schemeClr val="tx1"/>
          </a:solidFill>
          <a:latin typeface="+mn-lt"/>
          <a:cs typeface="+mn-cs"/>
        </a:defRPr>
      </a:lvl3pPr>
      <a:lvl4pPr marL="1600200" indent="-228600" algn="l" rtl="0" eaLnBrk="0" fontAlgn="base" hangingPunct="0">
        <a:spcBef>
          <a:spcPct val="20000"/>
        </a:spcBef>
        <a:spcAft>
          <a:spcPct val="0"/>
        </a:spcAft>
        <a:buClr>
          <a:schemeClr val="accent2"/>
        </a:buClr>
        <a:buSzPct val="70000"/>
        <a:buFont typeface="Wingdings" panose="05000000000000000000" pitchFamily="2" charset="2"/>
        <a:buChar char="¨"/>
        <a:defRPr sz="2000">
          <a:solidFill>
            <a:schemeClr val="tx1"/>
          </a:solidFill>
          <a:latin typeface="+mn-lt"/>
          <a:cs typeface="+mn-cs"/>
        </a:defRPr>
      </a:lvl4pPr>
      <a:lvl5pPr marL="2057400" indent="-228600" algn="l" rtl="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mn-lt"/>
          <a:cs typeface="+mn-cs"/>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9pPr>
    </p:bodyStyle>
    <p:otherStyle>
      <a:defPPr>
        <a:defRPr lang="ro-R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 Id="rId9" Type="http://schemas.openxmlformats.org/officeDocument/2006/relationships/image" Target="../media/image5.png"/></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2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8"/>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spcBef>
                <a:spcPct val="0"/>
              </a:spcBef>
              <a:buClrTx/>
              <a:buSzTx/>
              <a:buFontTx/>
              <a:buNone/>
            </a:pPr>
            <a:fld id="{CBF66C5E-15CC-485A-9E4C-0F7CD7FEC650}" type="slidenum">
              <a:rPr lang="ro-RO" altLang="ro-RO" sz="1000">
                <a:latin typeface="Arial Black" panose="020B0A04020102020204" pitchFamily="34" charset="0"/>
              </a:rPr>
              <a:pPr>
                <a:spcBef>
                  <a:spcPct val="0"/>
                </a:spcBef>
                <a:buClrTx/>
                <a:buSzTx/>
                <a:buFontTx/>
                <a:buNone/>
              </a:pPr>
              <a:t>1</a:t>
            </a:fld>
            <a:endParaRPr lang="ro-RO" altLang="ro-RO" sz="1000">
              <a:latin typeface="Arial Black" panose="020B0A04020102020204" pitchFamily="34" charset="0"/>
            </a:endParaRPr>
          </a:p>
        </p:txBody>
      </p:sp>
      <p:sp>
        <p:nvSpPr>
          <p:cNvPr id="5123" name="Rectangle 18"/>
          <p:cNvSpPr txBox="1">
            <a:spLocks noGrp="1" noChangeArrowheads="1"/>
          </p:cNvSpPr>
          <p:nvPr/>
        </p:nvSpPr>
        <p:spPr bwMode="auto">
          <a:xfrm>
            <a:off x="6553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ClrTx/>
              <a:buSzTx/>
              <a:buFontTx/>
              <a:buNone/>
            </a:pPr>
            <a:fld id="{6E158B68-356C-4B5F-BB81-F8C2834310C8}" type="slidenum">
              <a:rPr lang="ro-RO" altLang="ro-RO" sz="1000">
                <a:latin typeface="Arial Black" panose="020B0A04020102020204" pitchFamily="34" charset="0"/>
              </a:rPr>
              <a:pPr algn="r" eaLnBrk="1" hangingPunct="1">
                <a:spcBef>
                  <a:spcPct val="0"/>
                </a:spcBef>
                <a:buClrTx/>
                <a:buSzTx/>
                <a:buFontTx/>
                <a:buNone/>
              </a:pPr>
              <a:t>1</a:t>
            </a:fld>
            <a:endParaRPr lang="ro-RO" altLang="ro-RO" sz="1000">
              <a:latin typeface="Arial Black" panose="020B0A04020102020204" pitchFamily="34" charset="0"/>
            </a:endParaRPr>
          </a:p>
        </p:txBody>
      </p:sp>
      <p:sp>
        <p:nvSpPr>
          <p:cNvPr id="5124" name="Rectangle 18"/>
          <p:cNvSpPr txBox="1">
            <a:spLocks noGrp="1" noChangeArrowheads="1"/>
          </p:cNvSpPr>
          <p:nvPr/>
        </p:nvSpPr>
        <p:spPr bwMode="auto">
          <a:xfrm>
            <a:off x="6553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ClrTx/>
              <a:buSzTx/>
              <a:buFontTx/>
              <a:buNone/>
            </a:pPr>
            <a:fld id="{40D168F0-D4D1-4211-B4D1-39C816F265E0}" type="slidenum">
              <a:rPr lang="ro-RO" altLang="ro-RO" sz="1000">
                <a:latin typeface="Arial Black" panose="020B0A04020102020204" pitchFamily="34" charset="0"/>
              </a:rPr>
              <a:pPr algn="r" eaLnBrk="1" hangingPunct="1">
                <a:spcBef>
                  <a:spcPct val="0"/>
                </a:spcBef>
                <a:buClrTx/>
                <a:buSzTx/>
                <a:buFontTx/>
                <a:buNone/>
              </a:pPr>
              <a:t>1</a:t>
            </a:fld>
            <a:endParaRPr lang="ro-RO" altLang="ro-RO" sz="1000">
              <a:latin typeface="Arial Black" panose="020B0A04020102020204" pitchFamily="34" charset="0"/>
            </a:endParaRPr>
          </a:p>
        </p:txBody>
      </p:sp>
      <p:pic>
        <p:nvPicPr>
          <p:cNvPr id="5125"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596188" y="260350"/>
            <a:ext cx="1228725" cy="873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6" name="Rectangle 2"/>
          <p:cNvSpPr>
            <a:spLocks noGrp="1" noChangeArrowheads="1"/>
          </p:cNvSpPr>
          <p:nvPr>
            <p:ph type="ctrTitle"/>
          </p:nvPr>
        </p:nvSpPr>
        <p:spPr>
          <a:xfrm>
            <a:off x="2559050" y="1916113"/>
            <a:ext cx="6265863" cy="2209800"/>
          </a:xfrm>
        </p:spPr>
        <p:txBody>
          <a:bodyPr/>
          <a:lstStyle/>
          <a:p>
            <a:pPr algn="ctr" eaLnBrk="1" hangingPunct="1"/>
            <a:r>
              <a:rPr lang="en-US" sz="3600" b="1" dirty="0"/>
              <a:t>M</a:t>
            </a:r>
            <a:r>
              <a:rPr lang="ro-RO" sz="3600" b="1" dirty="0"/>
              <a:t>odul de planificare a activităţii de supraveghere (Risk based oversight)</a:t>
            </a:r>
            <a:endParaRPr lang="ro-RO" altLang="ro-RO" sz="2000" b="1" dirty="0"/>
          </a:p>
        </p:txBody>
      </p:sp>
      <p:sp>
        <p:nvSpPr>
          <p:cNvPr id="5128" name="Rectangle 5"/>
          <p:cNvSpPr>
            <a:spLocks noChangeArrowheads="1"/>
          </p:cNvSpPr>
          <p:nvPr/>
        </p:nvSpPr>
        <p:spPr bwMode="auto">
          <a:xfrm>
            <a:off x="1187450" y="363538"/>
            <a:ext cx="6121400"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Tx/>
              <a:buNone/>
            </a:pPr>
            <a:r>
              <a:rPr lang="ro-RO" altLang="ro-RO" sz="1400" dirty="0">
                <a:solidFill>
                  <a:srgbClr val="333399"/>
                </a:solidFill>
              </a:rPr>
              <a:t>ROMANIAN CIVIL AERONAUTICAL  AUTHORITY</a:t>
            </a:r>
          </a:p>
        </p:txBody>
      </p:sp>
      <p:sp>
        <p:nvSpPr>
          <p:cNvPr id="5129" name="Text Box 9"/>
          <p:cNvSpPr txBox="1">
            <a:spLocks noChangeArrowheads="1"/>
          </p:cNvSpPr>
          <p:nvPr/>
        </p:nvSpPr>
        <p:spPr bwMode="auto">
          <a:xfrm>
            <a:off x="1475656" y="6477000"/>
            <a:ext cx="70564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Tx/>
              <a:buNone/>
            </a:pPr>
            <a:r>
              <a:rPr lang="ro-RO" altLang="ro-RO" sz="1200" dirty="0"/>
              <a:t>AACR - Ședință standardizare – București – Iunie </a:t>
            </a:r>
            <a:r>
              <a:rPr lang="en-US" altLang="ro-RO" sz="1200" dirty="0"/>
              <a:t>201</a:t>
            </a:r>
            <a:r>
              <a:rPr lang="ro-RO" altLang="ro-RO" sz="1200" dirty="0"/>
              <a:t>8</a:t>
            </a:r>
          </a:p>
        </p:txBody>
      </p:sp>
      <p:pic>
        <p:nvPicPr>
          <p:cNvPr id="10" name="Picture 2" descr="cladire_01"/>
          <p:cNvPicPr>
            <a:picLocks noChangeAspect="1" noChangeArrowheads="1"/>
          </p:cNvPicPr>
          <p:nvPr/>
        </p:nvPicPr>
        <p:blipFill>
          <a:blip r:embed="rId4">
            <a:lum bright="50000" contrast="-40000"/>
            <a:extLst>
              <a:ext uri="{28A0092B-C50C-407E-A947-70E740481C1C}">
                <a14:useLocalDpi xmlns:a14="http://schemas.microsoft.com/office/drawing/2010/main" val="0"/>
              </a:ext>
            </a:extLst>
          </a:blip>
          <a:srcRect/>
          <a:stretch>
            <a:fillRect/>
          </a:stretch>
        </p:blipFill>
        <p:spPr bwMode="auto">
          <a:xfrm>
            <a:off x="60598" y="4365104"/>
            <a:ext cx="3143250" cy="20320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1"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00938" y="142875"/>
            <a:ext cx="1228725" cy="873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2" name="Slide Number Placeholder 4"/>
          <p:cNvSpPr txBox="1">
            <a:spLocks noGrp="1"/>
          </p:cNvSpPr>
          <p:nvPr/>
        </p:nvSpPr>
        <p:spPr bwMode="auto">
          <a:xfrm>
            <a:off x="6553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ClrTx/>
              <a:buSzTx/>
              <a:buFontTx/>
              <a:buNone/>
            </a:pPr>
            <a:fld id="{CE7A1C7B-74BC-4827-B3A7-F1445C82DEBE}" type="slidenum">
              <a:rPr lang="ro-RO" altLang="en-US" sz="1200">
                <a:latin typeface="Arial Black" panose="020B0A04020102020204" pitchFamily="34" charset="0"/>
              </a:rPr>
              <a:pPr algn="r" eaLnBrk="1" hangingPunct="1">
                <a:spcBef>
                  <a:spcPct val="0"/>
                </a:spcBef>
                <a:buClrTx/>
                <a:buSzTx/>
                <a:buFontTx/>
                <a:buNone/>
              </a:pPr>
              <a:t>10</a:t>
            </a:fld>
            <a:endParaRPr lang="ro-RO" altLang="en-US" sz="1200">
              <a:latin typeface="Arial Black" panose="020B0A04020102020204" pitchFamily="34" charset="0"/>
            </a:endParaRPr>
          </a:p>
        </p:txBody>
      </p:sp>
      <p:sp>
        <p:nvSpPr>
          <p:cNvPr id="22534" name="Rectangle 1"/>
          <p:cNvSpPr>
            <a:spLocks noChangeArrowheads="1"/>
          </p:cNvSpPr>
          <p:nvPr/>
        </p:nvSpPr>
        <p:spPr bwMode="auto">
          <a:xfrm>
            <a:off x="454925" y="1238249"/>
            <a:ext cx="8005507" cy="52475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r>
              <a:rPr lang="ro-RO" altLang="en-US" sz="2000" dirty="0"/>
              <a:t> </a:t>
            </a:r>
          </a:p>
          <a:p>
            <a:pPr algn="just" eaLnBrk="1" hangingPunct="1">
              <a:spcBef>
                <a:spcPct val="0"/>
              </a:spcBef>
              <a:spcAft>
                <a:spcPts val="600"/>
              </a:spcAft>
              <a:buClrTx/>
              <a:buSzTx/>
              <a:buFontTx/>
              <a:buNone/>
            </a:pPr>
            <a:r>
              <a:rPr lang="ro-RO" altLang="en-US" sz="2000" dirty="0"/>
              <a:t>În stabilirea profilului de risc al unui operator aerian român se folosesc 11 </a:t>
            </a:r>
            <a:r>
              <a:rPr lang="ro-RO" altLang="en-US" sz="2000" b="1" u="sng" dirty="0" smtClean="0"/>
              <a:t>parametri</a:t>
            </a:r>
            <a:r>
              <a:rPr lang="ro-RO" altLang="en-US" sz="2000" dirty="0"/>
              <a:t>:</a:t>
            </a:r>
          </a:p>
          <a:p>
            <a:pPr marL="457200" indent="-457200" eaLnBrk="1" hangingPunct="1">
              <a:spcBef>
                <a:spcPct val="0"/>
              </a:spcBef>
              <a:spcAft>
                <a:spcPts val="600"/>
              </a:spcAft>
              <a:buClrTx/>
              <a:buSzTx/>
              <a:buFont typeface="Arial" panose="020B0604020202020204" pitchFamily="34" charset="0"/>
              <a:buAutoNum type="arabicPeriod"/>
            </a:pPr>
            <a:r>
              <a:rPr lang="ro-RO" altLang="en-US" sz="2000" dirty="0">
                <a:solidFill>
                  <a:schemeClr val="bg1">
                    <a:lumMod val="75000"/>
                  </a:schemeClr>
                </a:solidFill>
              </a:rPr>
              <a:t>infrastructură şi facilităţi;</a:t>
            </a:r>
          </a:p>
          <a:p>
            <a:pPr marL="457200" indent="-457200" eaLnBrk="1" hangingPunct="1">
              <a:spcBef>
                <a:spcPct val="0"/>
              </a:spcBef>
              <a:spcAft>
                <a:spcPts val="600"/>
              </a:spcAft>
              <a:buClrTx/>
              <a:buSzTx/>
              <a:buFont typeface="Arial" panose="020B0604020202020204" pitchFamily="34" charset="0"/>
              <a:buAutoNum type="arabicPeriod"/>
            </a:pPr>
            <a:r>
              <a:rPr lang="ro-RO" altLang="en-US" sz="2000" dirty="0">
                <a:solidFill>
                  <a:schemeClr val="bg1">
                    <a:lumMod val="75000"/>
                  </a:schemeClr>
                </a:solidFill>
              </a:rPr>
              <a:t>manuale;</a:t>
            </a:r>
          </a:p>
          <a:p>
            <a:pPr marL="457200" indent="-457200" eaLnBrk="1" hangingPunct="1">
              <a:spcBef>
                <a:spcPct val="0"/>
              </a:spcBef>
              <a:spcAft>
                <a:spcPts val="600"/>
              </a:spcAft>
              <a:buClrTx/>
              <a:buSzTx/>
              <a:buFont typeface="Arial" panose="020B0604020202020204" pitchFamily="34" charset="0"/>
              <a:buAutoNum type="arabicPeriod"/>
            </a:pPr>
            <a:r>
              <a:rPr lang="ro-RO" altLang="en-US" sz="2000" dirty="0">
                <a:solidFill>
                  <a:schemeClr val="bg1">
                    <a:lumMod val="75000"/>
                  </a:schemeClr>
                </a:solidFill>
              </a:rPr>
              <a:t>pregătirea personalului;</a:t>
            </a:r>
          </a:p>
          <a:p>
            <a:pPr marL="457200" indent="-457200" eaLnBrk="1" hangingPunct="1">
              <a:spcBef>
                <a:spcPct val="0"/>
              </a:spcBef>
              <a:spcAft>
                <a:spcPts val="600"/>
              </a:spcAft>
              <a:buClrTx/>
              <a:buSzTx/>
              <a:buFont typeface="Arial" panose="020B0604020202020204" pitchFamily="34" charset="0"/>
              <a:buAutoNum type="arabicPeriod"/>
            </a:pPr>
            <a:r>
              <a:rPr lang="ro-RO" altLang="en-US" sz="2000" dirty="0">
                <a:solidFill>
                  <a:schemeClr val="bg1">
                    <a:lumMod val="75000"/>
                  </a:schemeClr>
                </a:solidFill>
              </a:rPr>
              <a:t>înregistrări;</a:t>
            </a:r>
          </a:p>
          <a:p>
            <a:pPr marL="457200" indent="-457200" eaLnBrk="1" hangingPunct="1">
              <a:spcBef>
                <a:spcPct val="0"/>
              </a:spcBef>
              <a:spcAft>
                <a:spcPts val="600"/>
              </a:spcAft>
              <a:buClrTx/>
              <a:buSzTx/>
              <a:buFont typeface="Arial" panose="020B0604020202020204" pitchFamily="34" charset="0"/>
              <a:buAutoNum type="arabicPeriod"/>
            </a:pPr>
            <a:r>
              <a:rPr lang="ro-RO" altLang="en-US" sz="2000" dirty="0">
                <a:solidFill>
                  <a:schemeClr val="bg1">
                    <a:lumMod val="75000"/>
                  </a:schemeClr>
                </a:solidFill>
              </a:rPr>
              <a:t>acceptarea/planificarea la zbor;</a:t>
            </a:r>
          </a:p>
          <a:p>
            <a:pPr marL="457200" indent="-457200" eaLnBrk="1" hangingPunct="1">
              <a:spcBef>
                <a:spcPct val="0"/>
              </a:spcBef>
              <a:spcAft>
                <a:spcPts val="600"/>
              </a:spcAft>
              <a:buClrTx/>
              <a:buSzTx/>
              <a:buFont typeface="Arial" panose="020B0604020202020204" pitchFamily="34" charset="0"/>
              <a:buAutoNum type="arabicPeriod"/>
            </a:pPr>
            <a:r>
              <a:rPr lang="ro-RO" altLang="en-US" sz="2000" b="1" dirty="0">
                <a:solidFill>
                  <a:srgbClr val="FF0000"/>
                </a:solidFill>
              </a:rPr>
              <a:t>transportul bunurilor periculoase;</a:t>
            </a:r>
          </a:p>
          <a:p>
            <a:pPr eaLnBrk="1" hangingPunct="1">
              <a:spcBef>
                <a:spcPct val="0"/>
              </a:spcBef>
              <a:spcAft>
                <a:spcPts val="600"/>
              </a:spcAft>
              <a:buClrTx/>
              <a:buSzTx/>
              <a:buFont typeface="Arial" panose="020B0604020202020204" pitchFamily="34" charset="0"/>
              <a:buAutoNum type="arabicPeriod"/>
            </a:pPr>
            <a:r>
              <a:rPr lang="ro-RO" altLang="en-US" sz="2000" dirty="0">
                <a:solidFill>
                  <a:schemeClr val="bg1">
                    <a:lumMod val="75000"/>
                  </a:schemeClr>
                </a:solidFill>
              </a:rPr>
              <a:t>sistemul de management;</a:t>
            </a:r>
          </a:p>
          <a:p>
            <a:pPr eaLnBrk="1" hangingPunct="1">
              <a:spcBef>
                <a:spcPct val="0"/>
              </a:spcBef>
              <a:spcAft>
                <a:spcPts val="600"/>
              </a:spcAft>
              <a:buClrTx/>
              <a:buSzTx/>
              <a:buFont typeface="Arial" panose="020B0604020202020204" pitchFamily="34" charset="0"/>
              <a:buAutoNum type="arabicPeriod"/>
            </a:pPr>
            <a:r>
              <a:rPr lang="ro-RO" altLang="en-US" sz="2000" dirty="0">
                <a:solidFill>
                  <a:schemeClr val="bg1">
                    <a:lumMod val="75000"/>
                  </a:schemeClr>
                </a:solidFill>
              </a:rPr>
              <a:t>inspecţii în zbor;</a:t>
            </a:r>
          </a:p>
          <a:p>
            <a:pPr eaLnBrk="1" hangingPunct="1">
              <a:spcBef>
                <a:spcPct val="0"/>
              </a:spcBef>
              <a:spcAft>
                <a:spcPts val="600"/>
              </a:spcAft>
              <a:buClrTx/>
              <a:buSzTx/>
              <a:buFont typeface="Arial" panose="020B0604020202020204" pitchFamily="34" charset="0"/>
              <a:buAutoNum type="arabicPeriod"/>
            </a:pPr>
            <a:r>
              <a:rPr lang="ro-RO" altLang="en-US" sz="2000" dirty="0">
                <a:solidFill>
                  <a:schemeClr val="bg1">
                    <a:lumMod val="75000"/>
                  </a:schemeClr>
                </a:solidFill>
              </a:rPr>
              <a:t>inspecţii la platformă;</a:t>
            </a:r>
          </a:p>
          <a:p>
            <a:pPr eaLnBrk="1" hangingPunct="1">
              <a:spcBef>
                <a:spcPct val="0"/>
              </a:spcBef>
              <a:spcAft>
                <a:spcPts val="600"/>
              </a:spcAft>
              <a:buClrTx/>
              <a:buSzTx/>
              <a:buFont typeface="Arial" panose="020B0604020202020204" pitchFamily="34" charset="0"/>
              <a:buAutoNum type="arabicPeriod"/>
            </a:pPr>
            <a:r>
              <a:rPr lang="ro-RO" altLang="en-US" sz="2000" dirty="0">
                <a:solidFill>
                  <a:schemeClr val="bg1">
                    <a:lumMod val="75000"/>
                  </a:schemeClr>
                </a:solidFill>
              </a:rPr>
              <a:t>atitudinea faţă de AACR, şi</a:t>
            </a:r>
          </a:p>
          <a:p>
            <a:pPr eaLnBrk="1" hangingPunct="1">
              <a:spcBef>
                <a:spcPct val="0"/>
              </a:spcBef>
              <a:spcAft>
                <a:spcPts val="600"/>
              </a:spcAft>
              <a:buClrTx/>
              <a:buSzTx/>
              <a:buFont typeface="Arial" panose="020B0604020202020204" pitchFamily="34" charset="0"/>
              <a:buAutoNum type="arabicPeriod"/>
            </a:pPr>
            <a:r>
              <a:rPr lang="ro-RO" altLang="en-US" sz="2000" dirty="0">
                <a:solidFill>
                  <a:schemeClr val="bg1">
                    <a:lumMod val="75000"/>
                  </a:schemeClr>
                </a:solidFill>
              </a:rPr>
              <a:t>experienţa operatorului aerian.</a:t>
            </a:r>
          </a:p>
        </p:txBody>
      </p:sp>
      <p:sp>
        <p:nvSpPr>
          <p:cNvPr id="22535" name="Rectangle 6"/>
          <p:cNvSpPr>
            <a:spLocks noChangeArrowheads="1"/>
          </p:cNvSpPr>
          <p:nvPr/>
        </p:nvSpPr>
        <p:spPr bwMode="auto">
          <a:xfrm>
            <a:off x="444500" y="579438"/>
            <a:ext cx="8229600" cy="617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Tx/>
              <a:buNone/>
            </a:pPr>
            <a:r>
              <a:rPr lang="ro-RO" altLang="en-US" b="1"/>
              <a:t>RBO - Procedură</a:t>
            </a:r>
            <a:endParaRPr lang="en-US" altLang="en-US" sz="1200" b="1"/>
          </a:p>
        </p:txBody>
      </p:sp>
      <p:sp>
        <p:nvSpPr>
          <p:cNvPr id="8" name="Text Box 9">
            <a:extLst>
              <a:ext uri="{FF2B5EF4-FFF2-40B4-BE49-F238E27FC236}">
                <a16:creationId xmlns="" xmlns:a16="http://schemas.microsoft.com/office/drawing/2014/main" id="{28C320A0-428E-4472-9DF9-7824E0BF7828}"/>
              </a:ext>
            </a:extLst>
          </p:cNvPr>
          <p:cNvSpPr txBox="1">
            <a:spLocks noChangeArrowheads="1"/>
          </p:cNvSpPr>
          <p:nvPr/>
        </p:nvSpPr>
        <p:spPr bwMode="auto">
          <a:xfrm>
            <a:off x="1259632" y="6477000"/>
            <a:ext cx="70564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Tx/>
              <a:buNone/>
            </a:pPr>
            <a:r>
              <a:rPr lang="ro-RO" altLang="ro-RO" sz="1200" dirty="0"/>
              <a:t>AACR - Ședință standardizare – București – Iunie </a:t>
            </a:r>
            <a:r>
              <a:rPr lang="en-US" altLang="ro-RO" sz="1200" dirty="0"/>
              <a:t>201</a:t>
            </a:r>
            <a:r>
              <a:rPr lang="ro-RO" altLang="ro-RO" sz="1200" dirty="0"/>
              <a:t>8</a:t>
            </a:r>
          </a:p>
        </p:txBody>
      </p:sp>
      <p:sp>
        <p:nvSpPr>
          <p:cNvPr id="2" name="Rectangle 1">
            <a:extLst>
              <a:ext uri="{FF2B5EF4-FFF2-40B4-BE49-F238E27FC236}">
                <a16:creationId xmlns="" xmlns:a16="http://schemas.microsoft.com/office/drawing/2014/main" id="{7CFF97A6-6E1A-4AF5-A57A-38FC2C9CB056}"/>
              </a:ext>
            </a:extLst>
          </p:cNvPr>
          <p:cNvSpPr/>
          <p:nvPr/>
        </p:nvSpPr>
        <p:spPr>
          <a:xfrm>
            <a:off x="5076056" y="2034382"/>
            <a:ext cx="3888432" cy="3914898"/>
          </a:xfrm>
          <a:prstGeom prst="rect">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marL="285750" indent="-285750" algn="just">
              <a:spcAft>
                <a:spcPts val="300"/>
              </a:spcAft>
              <a:buFontTx/>
              <a:buChar char="-"/>
            </a:pPr>
            <a:r>
              <a:rPr lang="en-US" dirty="0" err="1"/>
              <a:t>operatorul</a:t>
            </a:r>
            <a:r>
              <a:rPr lang="en-US" dirty="0"/>
              <a:t> </a:t>
            </a:r>
            <a:r>
              <a:rPr lang="en-US" dirty="0" err="1"/>
              <a:t>aerian</a:t>
            </a:r>
            <a:r>
              <a:rPr lang="en-US" dirty="0"/>
              <a:t> a pus la </a:t>
            </a:r>
            <a:r>
              <a:rPr lang="en-US" dirty="0" err="1"/>
              <a:t>dispoziția</a:t>
            </a:r>
            <a:r>
              <a:rPr lang="en-US" dirty="0"/>
              <a:t> </a:t>
            </a:r>
            <a:r>
              <a:rPr lang="en-US" dirty="0" smtClean="0"/>
              <a:t>PIC </a:t>
            </a:r>
            <a:r>
              <a:rPr lang="en-US" dirty="0" err="1" smtClean="0"/>
              <a:t>informații</a:t>
            </a:r>
            <a:r>
              <a:rPr lang="en-US" dirty="0" smtClean="0"/>
              <a:t> </a:t>
            </a:r>
            <a:r>
              <a:rPr lang="en-US" dirty="0" err="1"/>
              <a:t>scrise</a:t>
            </a:r>
            <a:r>
              <a:rPr lang="en-US" dirty="0"/>
              <a:t> </a:t>
            </a:r>
            <a:r>
              <a:rPr lang="en-US" dirty="0" err="1"/>
              <a:t>referitoare</a:t>
            </a:r>
            <a:r>
              <a:rPr lang="en-US" dirty="0"/>
              <a:t> la </a:t>
            </a:r>
            <a:r>
              <a:rPr lang="en-US" dirty="0" err="1"/>
              <a:t>bunurile</a:t>
            </a:r>
            <a:r>
              <a:rPr lang="en-US" dirty="0"/>
              <a:t> </a:t>
            </a:r>
            <a:r>
              <a:rPr lang="en-US" dirty="0" err="1"/>
              <a:t>periculoase</a:t>
            </a:r>
            <a:r>
              <a:rPr lang="en-US" dirty="0"/>
              <a:t> </a:t>
            </a:r>
            <a:r>
              <a:rPr lang="en-US" dirty="0" err="1"/>
              <a:t>transportate</a:t>
            </a:r>
            <a:endParaRPr lang="ro-RO" dirty="0"/>
          </a:p>
          <a:p>
            <a:pPr marL="285750" indent="-285750" algn="just">
              <a:spcAft>
                <a:spcPts val="300"/>
              </a:spcAft>
              <a:buFontTx/>
              <a:buChar char="-"/>
            </a:pPr>
            <a:r>
              <a:rPr lang="en-US" dirty="0" err="1"/>
              <a:t>este</a:t>
            </a:r>
            <a:r>
              <a:rPr lang="en-US" dirty="0"/>
              <a:t> </a:t>
            </a:r>
            <a:r>
              <a:rPr lang="en-US" dirty="0" err="1"/>
              <a:t>utilizată</a:t>
            </a:r>
            <a:r>
              <a:rPr lang="en-US" dirty="0"/>
              <a:t> o </a:t>
            </a:r>
            <a:r>
              <a:rPr lang="en-US" dirty="0" err="1"/>
              <a:t>listă</a:t>
            </a:r>
            <a:r>
              <a:rPr lang="en-US" dirty="0"/>
              <a:t> de </a:t>
            </a:r>
            <a:r>
              <a:rPr lang="en-US" dirty="0" err="1"/>
              <a:t>acceptare</a:t>
            </a:r>
            <a:r>
              <a:rPr lang="en-US" dirty="0"/>
              <a:t> a </a:t>
            </a:r>
            <a:r>
              <a:rPr lang="en-US" dirty="0" err="1"/>
              <a:t>bunurilor</a:t>
            </a:r>
            <a:r>
              <a:rPr lang="en-US" dirty="0"/>
              <a:t> </a:t>
            </a:r>
            <a:r>
              <a:rPr lang="en-US" dirty="0" err="1"/>
              <a:t>periculoase</a:t>
            </a:r>
            <a:endParaRPr lang="ro-RO" dirty="0"/>
          </a:p>
          <a:p>
            <a:pPr marL="285750" indent="-285750" algn="just">
              <a:spcAft>
                <a:spcPts val="300"/>
              </a:spcAft>
              <a:buFontTx/>
              <a:buChar char="-"/>
            </a:pPr>
            <a:r>
              <a:rPr lang="en-US" dirty="0"/>
              <a:t>sunt </a:t>
            </a:r>
            <a:r>
              <a:rPr lang="en-US" dirty="0" err="1"/>
              <a:t>respectaţi</a:t>
            </a:r>
            <a:r>
              <a:rPr lang="en-US" dirty="0"/>
              <a:t> </a:t>
            </a:r>
            <a:r>
              <a:rPr lang="en-US" dirty="0" err="1"/>
              <a:t>termenii</a:t>
            </a:r>
            <a:r>
              <a:rPr lang="en-US" dirty="0"/>
              <a:t> </a:t>
            </a:r>
            <a:r>
              <a:rPr lang="en-US" dirty="0" err="1"/>
              <a:t>aprobării</a:t>
            </a:r>
            <a:r>
              <a:rPr lang="en-US" dirty="0"/>
              <a:t> de transport </a:t>
            </a:r>
            <a:r>
              <a:rPr lang="en-US" dirty="0" err="1"/>
              <a:t>aerian</a:t>
            </a:r>
            <a:r>
              <a:rPr lang="en-US" dirty="0"/>
              <a:t> al </a:t>
            </a:r>
            <a:r>
              <a:rPr lang="en-US" dirty="0" err="1"/>
              <a:t>bunurilor</a:t>
            </a:r>
            <a:r>
              <a:rPr lang="en-US" dirty="0"/>
              <a:t> </a:t>
            </a:r>
            <a:r>
              <a:rPr lang="en-US" dirty="0" err="1"/>
              <a:t>periculoase</a:t>
            </a:r>
            <a:endParaRPr lang="ro-RO" dirty="0"/>
          </a:p>
          <a:p>
            <a:pPr marL="285750" indent="-285750" algn="just">
              <a:spcAft>
                <a:spcPts val="300"/>
              </a:spcAft>
              <a:buFontTx/>
              <a:buChar char="-"/>
            </a:pPr>
            <a:r>
              <a:rPr lang="en-US" dirty="0" err="1"/>
              <a:t>operatorul</a:t>
            </a:r>
            <a:r>
              <a:rPr lang="en-US" dirty="0"/>
              <a:t> </a:t>
            </a:r>
            <a:r>
              <a:rPr lang="en-US" dirty="0" err="1"/>
              <a:t>aerian</a:t>
            </a:r>
            <a:r>
              <a:rPr lang="en-US" dirty="0"/>
              <a:t> se </a:t>
            </a:r>
            <a:r>
              <a:rPr lang="en-US" dirty="0" err="1"/>
              <a:t>asigură</a:t>
            </a:r>
            <a:r>
              <a:rPr lang="en-US" dirty="0"/>
              <a:t> </a:t>
            </a:r>
            <a:r>
              <a:rPr lang="en-US" dirty="0" err="1"/>
              <a:t>că</a:t>
            </a:r>
            <a:r>
              <a:rPr lang="en-US" dirty="0"/>
              <a:t> </a:t>
            </a:r>
            <a:r>
              <a:rPr lang="en-US" dirty="0" err="1"/>
              <a:t>bunurile</a:t>
            </a:r>
            <a:r>
              <a:rPr lang="en-US" dirty="0"/>
              <a:t> </a:t>
            </a:r>
            <a:r>
              <a:rPr lang="en-US" dirty="0" err="1"/>
              <a:t>periculoase</a:t>
            </a:r>
            <a:r>
              <a:rPr lang="en-US" dirty="0"/>
              <a:t> sunt </a:t>
            </a:r>
            <a:r>
              <a:rPr lang="en-US" dirty="0" err="1"/>
              <a:t>însoțite</a:t>
            </a:r>
            <a:r>
              <a:rPr lang="en-US" dirty="0"/>
              <a:t> de document</a:t>
            </a:r>
            <a:r>
              <a:rPr lang="ro-RO" dirty="0"/>
              <a:t>e</a:t>
            </a:r>
            <a:endParaRPr lang="en-US" dirty="0"/>
          </a:p>
        </p:txBody>
      </p:sp>
    </p:spTree>
    <p:extLst>
      <p:ext uri="{BB962C8B-B14F-4D97-AF65-F5344CB8AC3E}">
        <p14:creationId xmlns:p14="http://schemas.microsoft.com/office/powerpoint/2010/main" val="4130323481"/>
      </p:ext>
    </p:extLst>
  </p:cSld>
  <p:clrMapOvr>
    <a:masterClrMapping/>
  </p:clrMapOvr>
  <p:transition spd="med"/>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1"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00938" y="142875"/>
            <a:ext cx="1228725" cy="873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2" name="Slide Number Placeholder 4"/>
          <p:cNvSpPr txBox="1">
            <a:spLocks noGrp="1"/>
          </p:cNvSpPr>
          <p:nvPr/>
        </p:nvSpPr>
        <p:spPr bwMode="auto">
          <a:xfrm>
            <a:off x="6553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ClrTx/>
              <a:buSzTx/>
              <a:buFontTx/>
              <a:buNone/>
            </a:pPr>
            <a:fld id="{CE7A1C7B-74BC-4827-B3A7-F1445C82DEBE}" type="slidenum">
              <a:rPr lang="ro-RO" altLang="en-US" sz="1200">
                <a:latin typeface="Arial Black" panose="020B0A04020102020204" pitchFamily="34" charset="0"/>
              </a:rPr>
              <a:pPr algn="r" eaLnBrk="1" hangingPunct="1">
                <a:spcBef>
                  <a:spcPct val="0"/>
                </a:spcBef>
                <a:buClrTx/>
                <a:buSzTx/>
                <a:buFontTx/>
                <a:buNone/>
              </a:pPr>
              <a:t>11</a:t>
            </a:fld>
            <a:endParaRPr lang="ro-RO" altLang="en-US" sz="1200">
              <a:latin typeface="Arial Black" panose="020B0A04020102020204" pitchFamily="34" charset="0"/>
            </a:endParaRPr>
          </a:p>
        </p:txBody>
      </p:sp>
      <p:sp>
        <p:nvSpPr>
          <p:cNvPr id="22534" name="Rectangle 1"/>
          <p:cNvSpPr>
            <a:spLocks noChangeArrowheads="1"/>
          </p:cNvSpPr>
          <p:nvPr/>
        </p:nvSpPr>
        <p:spPr bwMode="auto">
          <a:xfrm>
            <a:off x="454925" y="1238249"/>
            <a:ext cx="8005507" cy="52475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r>
              <a:rPr lang="ro-RO" altLang="en-US" sz="2000" dirty="0"/>
              <a:t> </a:t>
            </a:r>
          </a:p>
          <a:p>
            <a:pPr algn="just" eaLnBrk="1" hangingPunct="1">
              <a:spcBef>
                <a:spcPct val="0"/>
              </a:spcBef>
              <a:spcAft>
                <a:spcPts val="600"/>
              </a:spcAft>
              <a:buClrTx/>
              <a:buSzTx/>
              <a:buFontTx/>
              <a:buNone/>
            </a:pPr>
            <a:r>
              <a:rPr lang="ro-RO" altLang="en-US" sz="2000" dirty="0"/>
              <a:t>În stabilirea profilului de risc al unui operator aerian român se folosesc 11 </a:t>
            </a:r>
            <a:r>
              <a:rPr lang="ro-RO" altLang="en-US" sz="2000" b="1" u="sng" dirty="0" smtClean="0"/>
              <a:t>parametri</a:t>
            </a:r>
            <a:r>
              <a:rPr lang="ro-RO" altLang="en-US" sz="2000" dirty="0"/>
              <a:t>:</a:t>
            </a:r>
          </a:p>
          <a:p>
            <a:pPr marL="457200" indent="-457200" eaLnBrk="1" hangingPunct="1">
              <a:spcBef>
                <a:spcPct val="0"/>
              </a:spcBef>
              <a:spcAft>
                <a:spcPts val="600"/>
              </a:spcAft>
              <a:buClrTx/>
              <a:buSzTx/>
              <a:buFont typeface="Arial" panose="020B0604020202020204" pitchFamily="34" charset="0"/>
              <a:buAutoNum type="arabicPeriod"/>
            </a:pPr>
            <a:r>
              <a:rPr lang="ro-RO" altLang="en-US" sz="2000" dirty="0">
                <a:solidFill>
                  <a:schemeClr val="bg1">
                    <a:lumMod val="75000"/>
                  </a:schemeClr>
                </a:solidFill>
              </a:rPr>
              <a:t>infrastructură şi facilităţi;</a:t>
            </a:r>
          </a:p>
          <a:p>
            <a:pPr marL="457200" indent="-457200" eaLnBrk="1" hangingPunct="1">
              <a:spcBef>
                <a:spcPct val="0"/>
              </a:spcBef>
              <a:spcAft>
                <a:spcPts val="600"/>
              </a:spcAft>
              <a:buClrTx/>
              <a:buSzTx/>
              <a:buFont typeface="Arial" panose="020B0604020202020204" pitchFamily="34" charset="0"/>
              <a:buAutoNum type="arabicPeriod"/>
            </a:pPr>
            <a:r>
              <a:rPr lang="ro-RO" altLang="en-US" sz="2000" dirty="0">
                <a:solidFill>
                  <a:schemeClr val="bg1">
                    <a:lumMod val="75000"/>
                  </a:schemeClr>
                </a:solidFill>
              </a:rPr>
              <a:t>manuale;</a:t>
            </a:r>
          </a:p>
          <a:p>
            <a:pPr marL="457200" indent="-457200" eaLnBrk="1" hangingPunct="1">
              <a:spcBef>
                <a:spcPct val="0"/>
              </a:spcBef>
              <a:spcAft>
                <a:spcPts val="600"/>
              </a:spcAft>
              <a:buClrTx/>
              <a:buSzTx/>
              <a:buFont typeface="Arial" panose="020B0604020202020204" pitchFamily="34" charset="0"/>
              <a:buAutoNum type="arabicPeriod"/>
            </a:pPr>
            <a:r>
              <a:rPr lang="ro-RO" altLang="en-US" sz="2000" dirty="0">
                <a:solidFill>
                  <a:schemeClr val="bg1">
                    <a:lumMod val="75000"/>
                  </a:schemeClr>
                </a:solidFill>
              </a:rPr>
              <a:t>pregătirea personalului;</a:t>
            </a:r>
          </a:p>
          <a:p>
            <a:pPr marL="457200" indent="-457200" eaLnBrk="1" hangingPunct="1">
              <a:spcBef>
                <a:spcPct val="0"/>
              </a:spcBef>
              <a:spcAft>
                <a:spcPts val="600"/>
              </a:spcAft>
              <a:buClrTx/>
              <a:buSzTx/>
              <a:buFont typeface="Arial" panose="020B0604020202020204" pitchFamily="34" charset="0"/>
              <a:buAutoNum type="arabicPeriod"/>
            </a:pPr>
            <a:r>
              <a:rPr lang="ro-RO" altLang="en-US" sz="2000" dirty="0">
                <a:solidFill>
                  <a:schemeClr val="bg1">
                    <a:lumMod val="75000"/>
                  </a:schemeClr>
                </a:solidFill>
              </a:rPr>
              <a:t>înregistrări;</a:t>
            </a:r>
          </a:p>
          <a:p>
            <a:pPr marL="457200" indent="-457200" eaLnBrk="1" hangingPunct="1">
              <a:spcBef>
                <a:spcPct val="0"/>
              </a:spcBef>
              <a:spcAft>
                <a:spcPts val="600"/>
              </a:spcAft>
              <a:buClrTx/>
              <a:buSzTx/>
              <a:buFont typeface="Arial" panose="020B0604020202020204" pitchFamily="34" charset="0"/>
              <a:buAutoNum type="arabicPeriod"/>
            </a:pPr>
            <a:r>
              <a:rPr lang="ro-RO" altLang="en-US" sz="2000" dirty="0">
                <a:solidFill>
                  <a:schemeClr val="bg1">
                    <a:lumMod val="75000"/>
                  </a:schemeClr>
                </a:solidFill>
              </a:rPr>
              <a:t>acceptarea/planificarea la zbor;</a:t>
            </a:r>
          </a:p>
          <a:p>
            <a:pPr marL="457200" indent="-457200" eaLnBrk="1" hangingPunct="1">
              <a:spcBef>
                <a:spcPct val="0"/>
              </a:spcBef>
              <a:spcAft>
                <a:spcPts val="600"/>
              </a:spcAft>
              <a:buClrTx/>
              <a:buSzTx/>
              <a:buFont typeface="Arial" panose="020B0604020202020204" pitchFamily="34" charset="0"/>
              <a:buAutoNum type="arabicPeriod"/>
            </a:pPr>
            <a:r>
              <a:rPr lang="ro-RO" altLang="en-US" sz="2000" dirty="0">
                <a:solidFill>
                  <a:schemeClr val="bg1">
                    <a:lumMod val="75000"/>
                  </a:schemeClr>
                </a:solidFill>
              </a:rPr>
              <a:t>transportul bunurilor periculoase;</a:t>
            </a:r>
          </a:p>
          <a:p>
            <a:pPr marL="457200" indent="-457200" eaLnBrk="1" hangingPunct="1">
              <a:spcBef>
                <a:spcPct val="0"/>
              </a:spcBef>
              <a:spcAft>
                <a:spcPts val="600"/>
              </a:spcAft>
              <a:buClrTx/>
              <a:buSzTx/>
              <a:buFont typeface="Arial" panose="020B0604020202020204" pitchFamily="34" charset="0"/>
              <a:buAutoNum type="arabicPeriod"/>
            </a:pPr>
            <a:r>
              <a:rPr lang="ro-RO" altLang="en-US" sz="2000" b="1" dirty="0">
                <a:solidFill>
                  <a:srgbClr val="FF0000"/>
                </a:solidFill>
              </a:rPr>
              <a:t>sistemul de management;</a:t>
            </a:r>
          </a:p>
          <a:p>
            <a:pPr eaLnBrk="1" hangingPunct="1">
              <a:spcBef>
                <a:spcPct val="0"/>
              </a:spcBef>
              <a:spcAft>
                <a:spcPts val="600"/>
              </a:spcAft>
              <a:buClrTx/>
              <a:buSzTx/>
              <a:buFont typeface="Arial" panose="020B0604020202020204" pitchFamily="34" charset="0"/>
              <a:buAutoNum type="arabicPeriod"/>
            </a:pPr>
            <a:r>
              <a:rPr lang="ro-RO" altLang="en-US" sz="2000" dirty="0">
                <a:solidFill>
                  <a:schemeClr val="bg1">
                    <a:lumMod val="75000"/>
                  </a:schemeClr>
                </a:solidFill>
              </a:rPr>
              <a:t>inspecţii în zbor;</a:t>
            </a:r>
          </a:p>
          <a:p>
            <a:pPr eaLnBrk="1" hangingPunct="1">
              <a:spcBef>
                <a:spcPct val="0"/>
              </a:spcBef>
              <a:spcAft>
                <a:spcPts val="600"/>
              </a:spcAft>
              <a:buClrTx/>
              <a:buSzTx/>
              <a:buFont typeface="Arial" panose="020B0604020202020204" pitchFamily="34" charset="0"/>
              <a:buAutoNum type="arabicPeriod"/>
            </a:pPr>
            <a:r>
              <a:rPr lang="ro-RO" altLang="en-US" sz="2000" dirty="0">
                <a:solidFill>
                  <a:schemeClr val="bg1">
                    <a:lumMod val="75000"/>
                  </a:schemeClr>
                </a:solidFill>
              </a:rPr>
              <a:t>inspecţii la platformă;</a:t>
            </a:r>
          </a:p>
          <a:p>
            <a:pPr eaLnBrk="1" hangingPunct="1">
              <a:spcBef>
                <a:spcPct val="0"/>
              </a:spcBef>
              <a:spcAft>
                <a:spcPts val="600"/>
              </a:spcAft>
              <a:buClrTx/>
              <a:buSzTx/>
              <a:buFont typeface="Arial" panose="020B0604020202020204" pitchFamily="34" charset="0"/>
              <a:buAutoNum type="arabicPeriod"/>
            </a:pPr>
            <a:r>
              <a:rPr lang="ro-RO" altLang="en-US" sz="2000" dirty="0">
                <a:solidFill>
                  <a:schemeClr val="bg1">
                    <a:lumMod val="75000"/>
                  </a:schemeClr>
                </a:solidFill>
              </a:rPr>
              <a:t>atitudinea faţă de AACR, şi</a:t>
            </a:r>
          </a:p>
          <a:p>
            <a:pPr eaLnBrk="1" hangingPunct="1">
              <a:spcBef>
                <a:spcPct val="0"/>
              </a:spcBef>
              <a:spcAft>
                <a:spcPts val="600"/>
              </a:spcAft>
              <a:buClrTx/>
              <a:buSzTx/>
              <a:buFont typeface="Arial" panose="020B0604020202020204" pitchFamily="34" charset="0"/>
              <a:buAutoNum type="arabicPeriod"/>
            </a:pPr>
            <a:r>
              <a:rPr lang="ro-RO" altLang="en-US" sz="2000" dirty="0">
                <a:solidFill>
                  <a:schemeClr val="bg1">
                    <a:lumMod val="75000"/>
                  </a:schemeClr>
                </a:solidFill>
              </a:rPr>
              <a:t>experienţa operatorului aerian.</a:t>
            </a:r>
          </a:p>
        </p:txBody>
      </p:sp>
      <p:sp>
        <p:nvSpPr>
          <p:cNvPr id="22535" name="Rectangle 6"/>
          <p:cNvSpPr>
            <a:spLocks noChangeArrowheads="1"/>
          </p:cNvSpPr>
          <p:nvPr/>
        </p:nvSpPr>
        <p:spPr bwMode="auto">
          <a:xfrm>
            <a:off x="444500" y="579438"/>
            <a:ext cx="8229600" cy="617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Tx/>
              <a:buNone/>
            </a:pPr>
            <a:r>
              <a:rPr lang="ro-RO" altLang="en-US" b="1"/>
              <a:t>RBO - Procedură</a:t>
            </a:r>
            <a:endParaRPr lang="en-US" altLang="en-US" sz="1200" b="1"/>
          </a:p>
        </p:txBody>
      </p:sp>
      <p:sp>
        <p:nvSpPr>
          <p:cNvPr id="8" name="Text Box 9">
            <a:extLst>
              <a:ext uri="{FF2B5EF4-FFF2-40B4-BE49-F238E27FC236}">
                <a16:creationId xmlns="" xmlns:a16="http://schemas.microsoft.com/office/drawing/2014/main" id="{28C320A0-428E-4472-9DF9-7824E0BF7828}"/>
              </a:ext>
            </a:extLst>
          </p:cNvPr>
          <p:cNvSpPr txBox="1">
            <a:spLocks noChangeArrowheads="1"/>
          </p:cNvSpPr>
          <p:nvPr/>
        </p:nvSpPr>
        <p:spPr bwMode="auto">
          <a:xfrm>
            <a:off x="1259632" y="6477000"/>
            <a:ext cx="70564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Tx/>
              <a:buNone/>
            </a:pPr>
            <a:r>
              <a:rPr lang="ro-RO" altLang="ro-RO" sz="1200" dirty="0"/>
              <a:t>AACR - Ședință standardizare – București – Iunie </a:t>
            </a:r>
            <a:r>
              <a:rPr lang="en-US" altLang="ro-RO" sz="1200" dirty="0"/>
              <a:t>201</a:t>
            </a:r>
            <a:r>
              <a:rPr lang="ro-RO" altLang="ro-RO" sz="1200" dirty="0"/>
              <a:t>8</a:t>
            </a:r>
          </a:p>
        </p:txBody>
      </p:sp>
      <p:sp>
        <p:nvSpPr>
          <p:cNvPr id="2" name="Rectangle 1">
            <a:extLst>
              <a:ext uri="{FF2B5EF4-FFF2-40B4-BE49-F238E27FC236}">
                <a16:creationId xmlns="" xmlns:a16="http://schemas.microsoft.com/office/drawing/2014/main" id="{7CFF97A6-6E1A-4AF5-A57A-38FC2C9CB056}"/>
              </a:ext>
            </a:extLst>
          </p:cNvPr>
          <p:cNvSpPr/>
          <p:nvPr/>
        </p:nvSpPr>
        <p:spPr>
          <a:xfrm>
            <a:off x="4211960" y="2996951"/>
            <a:ext cx="4752528" cy="2160241"/>
          </a:xfrm>
          <a:prstGeom prst="rect">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marL="285750" indent="-285750" algn="just">
              <a:spcAft>
                <a:spcPts val="300"/>
              </a:spcAft>
              <a:buFontTx/>
              <a:buChar char="-"/>
            </a:pPr>
            <a:r>
              <a:rPr lang="it-IT" dirty="0"/>
              <a:t>responsabilități și răspunderi clar definite </a:t>
            </a:r>
            <a:endParaRPr lang="ro-RO" dirty="0"/>
          </a:p>
          <a:p>
            <a:pPr marL="285750" indent="-285750" algn="just">
              <a:spcAft>
                <a:spcPts val="300"/>
              </a:spcAft>
              <a:buFontTx/>
              <a:buChar char="-"/>
            </a:pPr>
            <a:r>
              <a:rPr lang="ro-RO" dirty="0" smtClean="0"/>
              <a:t>evaluarea şi managementul riscurilor</a:t>
            </a:r>
            <a:endParaRPr lang="ro-RO" dirty="0"/>
          </a:p>
          <a:p>
            <a:pPr marL="285750" indent="-285750" algn="just">
              <a:spcAft>
                <a:spcPts val="300"/>
              </a:spcAft>
              <a:buFontTx/>
              <a:buChar char="-"/>
            </a:pPr>
            <a:r>
              <a:rPr lang="en-US" dirty="0" err="1" smtClean="0"/>
              <a:t>documenta</a:t>
            </a:r>
            <a:r>
              <a:rPr lang="ro-RO" dirty="0" smtClean="0"/>
              <a:t>r</a:t>
            </a:r>
            <a:r>
              <a:rPr lang="en-US" dirty="0" smtClean="0"/>
              <a:t>e</a:t>
            </a:r>
            <a:r>
              <a:rPr lang="ro-RO" dirty="0" smtClean="0"/>
              <a:t>a</a:t>
            </a:r>
            <a:r>
              <a:rPr lang="en-US" dirty="0" smtClean="0"/>
              <a:t> </a:t>
            </a:r>
            <a:r>
              <a:rPr lang="en-US" dirty="0" err="1" smtClean="0"/>
              <a:t>procesel</a:t>
            </a:r>
            <a:r>
              <a:rPr lang="ro-RO" dirty="0" smtClean="0"/>
              <a:t>or</a:t>
            </a:r>
            <a:r>
              <a:rPr lang="en-US" dirty="0" smtClean="0"/>
              <a:t>-</a:t>
            </a:r>
            <a:r>
              <a:rPr lang="en-US" dirty="0" err="1" smtClean="0"/>
              <a:t>cheie</a:t>
            </a:r>
            <a:endParaRPr lang="ro-RO" dirty="0"/>
          </a:p>
          <a:p>
            <a:pPr marL="285750" indent="-285750" algn="just">
              <a:spcAft>
                <a:spcPts val="300"/>
              </a:spcAft>
              <a:buFontTx/>
              <a:buChar char="-"/>
            </a:pPr>
            <a:r>
              <a:rPr lang="pt-BR" dirty="0" smtClean="0"/>
              <a:t>monitorizarea </a:t>
            </a:r>
            <a:r>
              <a:rPr lang="pt-BR" dirty="0"/>
              <a:t>conformării</a:t>
            </a:r>
            <a:endParaRPr lang="ro-RO" dirty="0"/>
          </a:p>
          <a:p>
            <a:pPr marL="285750" indent="-285750" algn="just">
              <a:spcAft>
                <a:spcPts val="300"/>
              </a:spcAft>
              <a:buFontTx/>
              <a:buChar char="-"/>
            </a:pPr>
            <a:r>
              <a:rPr lang="en-US" dirty="0" err="1"/>
              <a:t>corespunde</a:t>
            </a:r>
            <a:r>
              <a:rPr lang="en-US" dirty="0"/>
              <a:t> </a:t>
            </a:r>
            <a:r>
              <a:rPr lang="en-US" dirty="0" err="1"/>
              <a:t>mărimii</a:t>
            </a:r>
            <a:r>
              <a:rPr lang="en-US" dirty="0"/>
              <a:t> </a:t>
            </a:r>
            <a:r>
              <a:rPr lang="en-US" dirty="0" err="1"/>
              <a:t>operatorului</a:t>
            </a:r>
            <a:r>
              <a:rPr lang="en-US" dirty="0"/>
              <a:t>, </a:t>
            </a:r>
            <a:r>
              <a:rPr lang="en-US" dirty="0" err="1"/>
              <a:t>naturii</a:t>
            </a:r>
            <a:r>
              <a:rPr lang="en-US" dirty="0"/>
              <a:t> </a:t>
            </a:r>
            <a:r>
              <a:rPr lang="en-US" dirty="0" err="1"/>
              <a:t>și</a:t>
            </a:r>
            <a:r>
              <a:rPr lang="en-US" dirty="0"/>
              <a:t> </a:t>
            </a:r>
            <a:r>
              <a:rPr lang="en-US" dirty="0" err="1"/>
              <a:t>complexității</a:t>
            </a:r>
            <a:r>
              <a:rPr lang="en-US" dirty="0"/>
              <a:t> </a:t>
            </a:r>
            <a:r>
              <a:rPr lang="en-US" dirty="0" err="1"/>
              <a:t>activităților</a:t>
            </a:r>
            <a:r>
              <a:rPr lang="en-US" dirty="0"/>
              <a:t> sale</a:t>
            </a:r>
          </a:p>
        </p:txBody>
      </p:sp>
    </p:spTree>
    <p:extLst>
      <p:ext uri="{BB962C8B-B14F-4D97-AF65-F5344CB8AC3E}">
        <p14:creationId xmlns:p14="http://schemas.microsoft.com/office/powerpoint/2010/main" val="195487322"/>
      </p:ext>
    </p:extLst>
  </p:cSld>
  <p:clrMapOvr>
    <a:masterClrMapping/>
  </p:clrMapOvr>
  <p:transition spd="med"/>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1"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00938" y="142875"/>
            <a:ext cx="1228725" cy="873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2" name="Slide Number Placeholder 4"/>
          <p:cNvSpPr txBox="1">
            <a:spLocks noGrp="1"/>
          </p:cNvSpPr>
          <p:nvPr/>
        </p:nvSpPr>
        <p:spPr bwMode="auto">
          <a:xfrm>
            <a:off x="6553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ClrTx/>
              <a:buSzTx/>
              <a:buFontTx/>
              <a:buNone/>
            </a:pPr>
            <a:fld id="{CE7A1C7B-74BC-4827-B3A7-F1445C82DEBE}" type="slidenum">
              <a:rPr lang="ro-RO" altLang="en-US" sz="1200">
                <a:latin typeface="Arial Black" panose="020B0A04020102020204" pitchFamily="34" charset="0"/>
              </a:rPr>
              <a:pPr algn="r" eaLnBrk="1" hangingPunct="1">
                <a:spcBef>
                  <a:spcPct val="0"/>
                </a:spcBef>
                <a:buClrTx/>
                <a:buSzTx/>
                <a:buFontTx/>
                <a:buNone/>
              </a:pPr>
              <a:t>12</a:t>
            </a:fld>
            <a:endParaRPr lang="ro-RO" altLang="en-US" sz="1200">
              <a:latin typeface="Arial Black" panose="020B0A04020102020204" pitchFamily="34" charset="0"/>
            </a:endParaRPr>
          </a:p>
        </p:txBody>
      </p:sp>
      <p:sp>
        <p:nvSpPr>
          <p:cNvPr id="22534" name="Rectangle 1"/>
          <p:cNvSpPr>
            <a:spLocks noChangeArrowheads="1"/>
          </p:cNvSpPr>
          <p:nvPr/>
        </p:nvSpPr>
        <p:spPr bwMode="auto">
          <a:xfrm>
            <a:off x="454925" y="1238249"/>
            <a:ext cx="8005507" cy="52475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r>
              <a:rPr lang="ro-RO" altLang="en-US" sz="2000" dirty="0"/>
              <a:t> </a:t>
            </a:r>
          </a:p>
          <a:p>
            <a:pPr algn="just" eaLnBrk="1" hangingPunct="1">
              <a:spcBef>
                <a:spcPct val="0"/>
              </a:spcBef>
              <a:spcAft>
                <a:spcPts val="600"/>
              </a:spcAft>
              <a:buClrTx/>
              <a:buSzTx/>
              <a:buFontTx/>
              <a:buNone/>
            </a:pPr>
            <a:r>
              <a:rPr lang="ro-RO" altLang="en-US" sz="2000" dirty="0"/>
              <a:t>În stabilirea profilului de risc al unui operator aerian român se folosesc 11 </a:t>
            </a:r>
            <a:r>
              <a:rPr lang="ro-RO" altLang="en-US" sz="2000" b="1" u="sng" dirty="0" smtClean="0"/>
              <a:t>parametri</a:t>
            </a:r>
            <a:r>
              <a:rPr lang="ro-RO" altLang="en-US" sz="2000" dirty="0" smtClean="0"/>
              <a:t>:</a:t>
            </a:r>
            <a:endParaRPr lang="ro-RO" altLang="en-US" sz="2000" dirty="0"/>
          </a:p>
          <a:p>
            <a:pPr marL="457200" indent="-457200" eaLnBrk="1" hangingPunct="1">
              <a:spcBef>
                <a:spcPct val="0"/>
              </a:spcBef>
              <a:spcAft>
                <a:spcPts val="600"/>
              </a:spcAft>
              <a:buClrTx/>
              <a:buSzTx/>
              <a:buFont typeface="Arial" panose="020B0604020202020204" pitchFamily="34" charset="0"/>
              <a:buAutoNum type="arabicPeriod"/>
            </a:pPr>
            <a:r>
              <a:rPr lang="ro-RO" altLang="en-US" sz="2000" dirty="0">
                <a:solidFill>
                  <a:schemeClr val="bg1">
                    <a:lumMod val="75000"/>
                  </a:schemeClr>
                </a:solidFill>
              </a:rPr>
              <a:t>infrastructură şi facilităţi;</a:t>
            </a:r>
          </a:p>
          <a:p>
            <a:pPr marL="457200" indent="-457200" eaLnBrk="1" hangingPunct="1">
              <a:spcBef>
                <a:spcPct val="0"/>
              </a:spcBef>
              <a:spcAft>
                <a:spcPts val="600"/>
              </a:spcAft>
              <a:buClrTx/>
              <a:buSzTx/>
              <a:buFont typeface="Arial" panose="020B0604020202020204" pitchFamily="34" charset="0"/>
              <a:buAutoNum type="arabicPeriod"/>
            </a:pPr>
            <a:r>
              <a:rPr lang="ro-RO" altLang="en-US" sz="2000" dirty="0">
                <a:solidFill>
                  <a:schemeClr val="bg1">
                    <a:lumMod val="75000"/>
                  </a:schemeClr>
                </a:solidFill>
              </a:rPr>
              <a:t>manuale;</a:t>
            </a:r>
          </a:p>
          <a:p>
            <a:pPr marL="457200" indent="-457200" eaLnBrk="1" hangingPunct="1">
              <a:spcBef>
                <a:spcPct val="0"/>
              </a:spcBef>
              <a:spcAft>
                <a:spcPts val="600"/>
              </a:spcAft>
              <a:buClrTx/>
              <a:buSzTx/>
              <a:buFont typeface="Arial" panose="020B0604020202020204" pitchFamily="34" charset="0"/>
              <a:buAutoNum type="arabicPeriod"/>
            </a:pPr>
            <a:r>
              <a:rPr lang="ro-RO" altLang="en-US" sz="2000" dirty="0">
                <a:solidFill>
                  <a:schemeClr val="bg1">
                    <a:lumMod val="75000"/>
                  </a:schemeClr>
                </a:solidFill>
              </a:rPr>
              <a:t>pregătirea personalului;</a:t>
            </a:r>
          </a:p>
          <a:p>
            <a:pPr marL="457200" indent="-457200" eaLnBrk="1" hangingPunct="1">
              <a:spcBef>
                <a:spcPct val="0"/>
              </a:spcBef>
              <a:spcAft>
                <a:spcPts val="600"/>
              </a:spcAft>
              <a:buClrTx/>
              <a:buSzTx/>
              <a:buFont typeface="Arial" panose="020B0604020202020204" pitchFamily="34" charset="0"/>
              <a:buAutoNum type="arabicPeriod"/>
            </a:pPr>
            <a:r>
              <a:rPr lang="ro-RO" altLang="en-US" sz="2000" dirty="0">
                <a:solidFill>
                  <a:schemeClr val="bg1">
                    <a:lumMod val="75000"/>
                  </a:schemeClr>
                </a:solidFill>
              </a:rPr>
              <a:t>înregistrări;</a:t>
            </a:r>
          </a:p>
          <a:p>
            <a:pPr marL="457200" indent="-457200" eaLnBrk="1" hangingPunct="1">
              <a:spcBef>
                <a:spcPct val="0"/>
              </a:spcBef>
              <a:spcAft>
                <a:spcPts val="600"/>
              </a:spcAft>
              <a:buClrTx/>
              <a:buSzTx/>
              <a:buFont typeface="Arial" panose="020B0604020202020204" pitchFamily="34" charset="0"/>
              <a:buAutoNum type="arabicPeriod"/>
            </a:pPr>
            <a:r>
              <a:rPr lang="ro-RO" altLang="en-US" sz="2000" dirty="0">
                <a:solidFill>
                  <a:schemeClr val="bg1">
                    <a:lumMod val="75000"/>
                  </a:schemeClr>
                </a:solidFill>
              </a:rPr>
              <a:t>acceptarea/planificarea la zbor;</a:t>
            </a:r>
          </a:p>
          <a:p>
            <a:pPr marL="457200" indent="-457200" eaLnBrk="1" hangingPunct="1">
              <a:spcBef>
                <a:spcPct val="0"/>
              </a:spcBef>
              <a:spcAft>
                <a:spcPts val="600"/>
              </a:spcAft>
              <a:buClrTx/>
              <a:buSzTx/>
              <a:buFont typeface="Arial" panose="020B0604020202020204" pitchFamily="34" charset="0"/>
              <a:buAutoNum type="arabicPeriod"/>
            </a:pPr>
            <a:r>
              <a:rPr lang="ro-RO" altLang="en-US" sz="2000" dirty="0">
                <a:solidFill>
                  <a:schemeClr val="bg1">
                    <a:lumMod val="75000"/>
                  </a:schemeClr>
                </a:solidFill>
              </a:rPr>
              <a:t>transportul bunurilor periculoase;</a:t>
            </a:r>
          </a:p>
          <a:p>
            <a:pPr marL="457200" indent="-457200" eaLnBrk="1" hangingPunct="1">
              <a:spcBef>
                <a:spcPct val="0"/>
              </a:spcBef>
              <a:spcAft>
                <a:spcPts val="600"/>
              </a:spcAft>
              <a:buClrTx/>
              <a:buSzTx/>
              <a:buFont typeface="Arial" panose="020B0604020202020204" pitchFamily="34" charset="0"/>
              <a:buAutoNum type="arabicPeriod"/>
            </a:pPr>
            <a:r>
              <a:rPr lang="ro-RO" altLang="en-US" sz="2000" dirty="0">
                <a:solidFill>
                  <a:schemeClr val="bg1">
                    <a:lumMod val="75000"/>
                  </a:schemeClr>
                </a:solidFill>
              </a:rPr>
              <a:t>sistemul de management;</a:t>
            </a:r>
          </a:p>
          <a:p>
            <a:pPr marL="457200" indent="-457200" eaLnBrk="1" hangingPunct="1">
              <a:spcBef>
                <a:spcPct val="0"/>
              </a:spcBef>
              <a:spcAft>
                <a:spcPts val="600"/>
              </a:spcAft>
              <a:buClrTx/>
              <a:buSzTx/>
              <a:buFont typeface="Arial" panose="020B0604020202020204" pitchFamily="34" charset="0"/>
              <a:buAutoNum type="arabicPeriod"/>
            </a:pPr>
            <a:r>
              <a:rPr lang="ro-RO" altLang="en-US" sz="2000" b="1" dirty="0">
                <a:solidFill>
                  <a:srgbClr val="FF0000"/>
                </a:solidFill>
              </a:rPr>
              <a:t>inspecţii în zbor;</a:t>
            </a:r>
          </a:p>
          <a:p>
            <a:pPr eaLnBrk="1" hangingPunct="1">
              <a:spcBef>
                <a:spcPct val="0"/>
              </a:spcBef>
              <a:spcAft>
                <a:spcPts val="600"/>
              </a:spcAft>
              <a:buClrTx/>
              <a:buSzTx/>
              <a:buFont typeface="Arial" panose="020B0604020202020204" pitchFamily="34" charset="0"/>
              <a:buAutoNum type="arabicPeriod"/>
            </a:pPr>
            <a:r>
              <a:rPr lang="ro-RO" altLang="en-US" sz="2000" dirty="0">
                <a:solidFill>
                  <a:schemeClr val="bg1">
                    <a:lumMod val="75000"/>
                  </a:schemeClr>
                </a:solidFill>
              </a:rPr>
              <a:t>inspecţii la platformă;</a:t>
            </a:r>
          </a:p>
          <a:p>
            <a:pPr eaLnBrk="1" hangingPunct="1">
              <a:spcBef>
                <a:spcPct val="0"/>
              </a:spcBef>
              <a:spcAft>
                <a:spcPts val="600"/>
              </a:spcAft>
              <a:buClrTx/>
              <a:buSzTx/>
              <a:buFont typeface="Arial" panose="020B0604020202020204" pitchFamily="34" charset="0"/>
              <a:buAutoNum type="arabicPeriod"/>
            </a:pPr>
            <a:r>
              <a:rPr lang="ro-RO" altLang="en-US" sz="2000" dirty="0">
                <a:solidFill>
                  <a:schemeClr val="bg1">
                    <a:lumMod val="75000"/>
                  </a:schemeClr>
                </a:solidFill>
              </a:rPr>
              <a:t>atitudinea faţă de AACR, şi</a:t>
            </a:r>
          </a:p>
          <a:p>
            <a:pPr eaLnBrk="1" hangingPunct="1">
              <a:spcBef>
                <a:spcPct val="0"/>
              </a:spcBef>
              <a:spcAft>
                <a:spcPts val="600"/>
              </a:spcAft>
              <a:buClrTx/>
              <a:buSzTx/>
              <a:buFont typeface="Arial" panose="020B0604020202020204" pitchFamily="34" charset="0"/>
              <a:buAutoNum type="arabicPeriod"/>
            </a:pPr>
            <a:r>
              <a:rPr lang="ro-RO" altLang="en-US" sz="2000" dirty="0">
                <a:solidFill>
                  <a:schemeClr val="bg1">
                    <a:lumMod val="75000"/>
                  </a:schemeClr>
                </a:solidFill>
              </a:rPr>
              <a:t>experienţa operatorului aerian.</a:t>
            </a:r>
          </a:p>
        </p:txBody>
      </p:sp>
      <p:sp>
        <p:nvSpPr>
          <p:cNvPr id="22535" name="Rectangle 6"/>
          <p:cNvSpPr>
            <a:spLocks noChangeArrowheads="1"/>
          </p:cNvSpPr>
          <p:nvPr/>
        </p:nvSpPr>
        <p:spPr bwMode="auto">
          <a:xfrm>
            <a:off x="444500" y="579438"/>
            <a:ext cx="8229600" cy="617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Tx/>
              <a:buNone/>
            </a:pPr>
            <a:r>
              <a:rPr lang="ro-RO" altLang="en-US" b="1"/>
              <a:t>RBO - Procedură</a:t>
            </a:r>
            <a:endParaRPr lang="en-US" altLang="en-US" sz="1200" b="1"/>
          </a:p>
        </p:txBody>
      </p:sp>
      <p:sp>
        <p:nvSpPr>
          <p:cNvPr id="8" name="Text Box 9">
            <a:extLst>
              <a:ext uri="{FF2B5EF4-FFF2-40B4-BE49-F238E27FC236}">
                <a16:creationId xmlns="" xmlns:a16="http://schemas.microsoft.com/office/drawing/2014/main" id="{28C320A0-428E-4472-9DF9-7824E0BF7828}"/>
              </a:ext>
            </a:extLst>
          </p:cNvPr>
          <p:cNvSpPr txBox="1">
            <a:spLocks noChangeArrowheads="1"/>
          </p:cNvSpPr>
          <p:nvPr/>
        </p:nvSpPr>
        <p:spPr bwMode="auto">
          <a:xfrm>
            <a:off x="1259632" y="6477000"/>
            <a:ext cx="70564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Tx/>
              <a:buNone/>
            </a:pPr>
            <a:r>
              <a:rPr lang="ro-RO" altLang="ro-RO" sz="1200" dirty="0"/>
              <a:t>AACR - Ședință standardizare – București – Iunie </a:t>
            </a:r>
            <a:r>
              <a:rPr lang="en-US" altLang="ro-RO" sz="1200" dirty="0"/>
              <a:t>201</a:t>
            </a:r>
            <a:r>
              <a:rPr lang="ro-RO" altLang="ro-RO" sz="1200" dirty="0"/>
              <a:t>8</a:t>
            </a:r>
          </a:p>
        </p:txBody>
      </p:sp>
      <p:sp>
        <p:nvSpPr>
          <p:cNvPr id="2" name="Rectangle 1">
            <a:extLst>
              <a:ext uri="{FF2B5EF4-FFF2-40B4-BE49-F238E27FC236}">
                <a16:creationId xmlns="" xmlns:a16="http://schemas.microsoft.com/office/drawing/2014/main" id="{7CFF97A6-6E1A-4AF5-A57A-38FC2C9CB056}"/>
              </a:ext>
            </a:extLst>
          </p:cNvPr>
          <p:cNvSpPr/>
          <p:nvPr/>
        </p:nvSpPr>
        <p:spPr>
          <a:xfrm>
            <a:off x="4716016" y="2142035"/>
            <a:ext cx="4248472" cy="3375197"/>
          </a:xfrm>
          <a:prstGeom prst="rect">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marL="285750" indent="-285750" algn="just">
              <a:spcAft>
                <a:spcPts val="300"/>
              </a:spcAft>
              <a:buFontTx/>
              <a:buChar char="-"/>
            </a:pPr>
            <a:r>
              <a:rPr lang="en-US" dirty="0" err="1"/>
              <a:t>cooperarea</a:t>
            </a:r>
            <a:r>
              <a:rPr lang="en-US" dirty="0"/>
              <a:t> </a:t>
            </a:r>
            <a:r>
              <a:rPr lang="en-US" dirty="0" err="1"/>
              <a:t>şi</a:t>
            </a:r>
            <a:r>
              <a:rPr lang="en-US" dirty="0"/>
              <a:t> </a:t>
            </a:r>
            <a:r>
              <a:rPr lang="en-US" dirty="0" err="1"/>
              <a:t>integrarea</a:t>
            </a:r>
            <a:r>
              <a:rPr lang="en-US" dirty="0"/>
              <a:t> </a:t>
            </a:r>
            <a:r>
              <a:rPr lang="en-US" dirty="0" err="1"/>
              <a:t>în</a:t>
            </a:r>
            <a:r>
              <a:rPr lang="en-US" dirty="0"/>
              <a:t> </a:t>
            </a:r>
            <a:r>
              <a:rPr lang="en-US" dirty="0" err="1"/>
              <a:t>cadrul</a:t>
            </a:r>
            <a:r>
              <a:rPr lang="en-US" dirty="0"/>
              <a:t> </a:t>
            </a:r>
            <a:r>
              <a:rPr lang="en-US" dirty="0" err="1"/>
              <a:t>echipajului</a:t>
            </a:r>
            <a:endParaRPr lang="en-US" dirty="0"/>
          </a:p>
          <a:p>
            <a:pPr marL="285750" indent="-285750" algn="just">
              <a:spcAft>
                <a:spcPts val="300"/>
              </a:spcAft>
              <a:buFontTx/>
              <a:buChar char="-"/>
            </a:pPr>
            <a:r>
              <a:rPr lang="en-US" dirty="0" err="1"/>
              <a:t>folosirea</a:t>
            </a:r>
            <a:r>
              <a:rPr lang="en-US" dirty="0"/>
              <a:t> </a:t>
            </a:r>
            <a:r>
              <a:rPr lang="en-US" dirty="0" err="1"/>
              <a:t>listelor</a:t>
            </a:r>
            <a:r>
              <a:rPr lang="en-US" dirty="0"/>
              <a:t> de </a:t>
            </a:r>
            <a:r>
              <a:rPr lang="en-US" dirty="0" err="1"/>
              <a:t>verificare</a:t>
            </a:r>
            <a:endParaRPr lang="en-US" dirty="0"/>
          </a:p>
          <a:p>
            <a:pPr marL="285750" indent="-285750" algn="just">
              <a:spcAft>
                <a:spcPts val="300"/>
              </a:spcAft>
              <a:buFontTx/>
              <a:buChar char="-"/>
            </a:pPr>
            <a:r>
              <a:rPr lang="en-US" dirty="0" err="1"/>
              <a:t>informarea</a:t>
            </a:r>
            <a:r>
              <a:rPr lang="en-US" dirty="0"/>
              <a:t> </a:t>
            </a:r>
            <a:r>
              <a:rPr lang="en-US" dirty="0" err="1"/>
              <a:t>pasagerilor</a:t>
            </a:r>
            <a:endParaRPr lang="en-US" dirty="0"/>
          </a:p>
          <a:p>
            <a:pPr marL="285750" indent="-285750" algn="just">
              <a:spcAft>
                <a:spcPts val="300"/>
              </a:spcAft>
              <a:buFontTx/>
              <a:buChar char="-"/>
            </a:pPr>
            <a:r>
              <a:rPr lang="en-US" dirty="0" err="1"/>
              <a:t>respectarea</a:t>
            </a:r>
            <a:r>
              <a:rPr lang="en-US" dirty="0"/>
              <a:t> </a:t>
            </a:r>
            <a:r>
              <a:rPr lang="en-US" dirty="0" err="1"/>
              <a:t>prevederilor</a:t>
            </a:r>
            <a:r>
              <a:rPr lang="en-US" dirty="0"/>
              <a:t> OM </a:t>
            </a:r>
            <a:r>
              <a:rPr lang="en-US" dirty="0" err="1"/>
              <a:t>şi</a:t>
            </a:r>
            <a:r>
              <a:rPr lang="en-US" dirty="0"/>
              <a:t> a </a:t>
            </a:r>
            <a:r>
              <a:rPr lang="en-US" dirty="0" err="1"/>
              <a:t>procedurilor</a:t>
            </a:r>
            <a:r>
              <a:rPr lang="en-US" dirty="0"/>
              <a:t> standard de </a:t>
            </a:r>
            <a:r>
              <a:rPr lang="en-US" dirty="0" err="1"/>
              <a:t>operare</a:t>
            </a:r>
            <a:endParaRPr lang="en-US" dirty="0"/>
          </a:p>
          <a:p>
            <a:pPr marL="285750" indent="-285750" algn="just">
              <a:spcAft>
                <a:spcPts val="300"/>
              </a:spcAft>
              <a:buFontTx/>
              <a:buChar char="-"/>
            </a:pPr>
            <a:r>
              <a:rPr lang="en-US" dirty="0" err="1"/>
              <a:t>managementul</a:t>
            </a:r>
            <a:r>
              <a:rPr lang="en-US" dirty="0"/>
              <a:t> general al </a:t>
            </a:r>
            <a:r>
              <a:rPr lang="en-US" dirty="0" err="1"/>
              <a:t>zborului</a:t>
            </a:r>
            <a:endParaRPr lang="en-US" dirty="0"/>
          </a:p>
          <a:p>
            <a:pPr marL="285750" indent="-285750" algn="just">
              <a:spcAft>
                <a:spcPts val="300"/>
              </a:spcAft>
              <a:buFontTx/>
              <a:buChar char="-"/>
            </a:pPr>
            <a:r>
              <a:rPr lang="it-IT" dirty="0"/>
              <a:t>documentele, manualele şi informaţiile obligatorii la bord</a:t>
            </a:r>
            <a:endParaRPr lang="en-US" dirty="0"/>
          </a:p>
        </p:txBody>
      </p:sp>
    </p:spTree>
    <p:extLst>
      <p:ext uri="{BB962C8B-B14F-4D97-AF65-F5344CB8AC3E}">
        <p14:creationId xmlns:p14="http://schemas.microsoft.com/office/powerpoint/2010/main" val="2994449569"/>
      </p:ext>
    </p:extLst>
  </p:cSld>
  <p:clrMapOvr>
    <a:masterClrMapping/>
  </p:clrMapOvr>
  <p:transition spd="med"/>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1"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00938" y="142875"/>
            <a:ext cx="1228725" cy="873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2" name="Slide Number Placeholder 4"/>
          <p:cNvSpPr txBox="1">
            <a:spLocks noGrp="1"/>
          </p:cNvSpPr>
          <p:nvPr/>
        </p:nvSpPr>
        <p:spPr bwMode="auto">
          <a:xfrm>
            <a:off x="6553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ClrTx/>
              <a:buSzTx/>
              <a:buFontTx/>
              <a:buNone/>
            </a:pPr>
            <a:fld id="{CE7A1C7B-74BC-4827-B3A7-F1445C82DEBE}" type="slidenum">
              <a:rPr lang="ro-RO" altLang="en-US" sz="1200">
                <a:latin typeface="Arial Black" panose="020B0A04020102020204" pitchFamily="34" charset="0"/>
              </a:rPr>
              <a:pPr algn="r" eaLnBrk="1" hangingPunct="1">
                <a:spcBef>
                  <a:spcPct val="0"/>
                </a:spcBef>
                <a:buClrTx/>
                <a:buSzTx/>
                <a:buFontTx/>
                <a:buNone/>
              </a:pPr>
              <a:t>13</a:t>
            </a:fld>
            <a:endParaRPr lang="ro-RO" altLang="en-US" sz="1200">
              <a:latin typeface="Arial Black" panose="020B0A04020102020204" pitchFamily="34" charset="0"/>
            </a:endParaRPr>
          </a:p>
        </p:txBody>
      </p:sp>
      <p:sp>
        <p:nvSpPr>
          <p:cNvPr id="22534" name="Rectangle 1"/>
          <p:cNvSpPr>
            <a:spLocks noChangeArrowheads="1"/>
          </p:cNvSpPr>
          <p:nvPr/>
        </p:nvSpPr>
        <p:spPr bwMode="auto">
          <a:xfrm>
            <a:off x="454925" y="1238249"/>
            <a:ext cx="8005507" cy="52475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r>
              <a:rPr lang="ro-RO" altLang="en-US" sz="2000" dirty="0"/>
              <a:t> </a:t>
            </a:r>
          </a:p>
          <a:p>
            <a:pPr algn="just" eaLnBrk="1" hangingPunct="1">
              <a:spcBef>
                <a:spcPct val="0"/>
              </a:spcBef>
              <a:spcAft>
                <a:spcPts val="600"/>
              </a:spcAft>
              <a:buClrTx/>
              <a:buSzTx/>
              <a:buFontTx/>
              <a:buNone/>
            </a:pPr>
            <a:r>
              <a:rPr lang="ro-RO" altLang="en-US" sz="2000" dirty="0"/>
              <a:t>În stabilirea profilului de risc al unui operator aerian român se folosesc 11 </a:t>
            </a:r>
            <a:r>
              <a:rPr lang="ro-RO" altLang="en-US" sz="2000" b="1" u="sng" dirty="0" smtClean="0"/>
              <a:t>parametri</a:t>
            </a:r>
            <a:r>
              <a:rPr lang="ro-RO" altLang="en-US" sz="2000" dirty="0" smtClean="0"/>
              <a:t>:</a:t>
            </a:r>
            <a:endParaRPr lang="ro-RO" altLang="en-US" sz="2000" dirty="0"/>
          </a:p>
          <a:p>
            <a:pPr marL="457200" indent="-457200" eaLnBrk="1" hangingPunct="1">
              <a:spcBef>
                <a:spcPct val="0"/>
              </a:spcBef>
              <a:spcAft>
                <a:spcPts val="600"/>
              </a:spcAft>
              <a:buClrTx/>
              <a:buSzTx/>
              <a:buFont typeface="Arial" panose="020B0604020202020204" pitchFamily="34" charset="0"/>
              <a:buAutoNum type="arabicPeriod"/>
            </a:pPr>
            <a:r>
              <a:rPr lang="ro-RO" altLang="en-US" sz="2000" dirty="0">
                <a:solidFill>
                  <a:schemeClr val="bg1">
                    <a:lumMod val="75000"/>
                  </a:schemeClr>
                </a:solidFill>
              </a:rPr>
              <a:t>infrastructură şi facilităţi;</a:t>
            </a:r>
          </a:p>
          <a:p>
            <a:pPr marL="457200" indent="-457200" eaLnBrk="1" hangingPunct="1">
              <a:spcBef>
                <a:spcPct val="0"/>
              </a:spcBef>
              <a:spcAft>
                <a:spcPts val="600"/>
              </a:spcAft>
              <a:buClrTx/>
              <a:buSzTx/>
              <a:buFont typeface="Arial" panose="020B0604020202020204" pitchFamily="34" charset="0"/>
              <a:buAutoNum type="arabicPeriod"/>
            </a:pPr>
            <a:r>
              <a:rPr lang="ro-RO" altLang="en-US" sz="2000" dirty="0">
                <a:solidFill>
                  <a:schemeClr val="bg1">
                    <a:lumMod val="75000"/>
                  </a:schemeClr>
                </a:solidFill>
              </a:rPr>
              <a:t>manuale;</a:t>
            </a:r>
          </a:p>
          <a:p>
            <a:pPr marL="457200" indent="-457200" eaLnBrk="1" hangingPunct="1">
              <a:spcBef>
                <a:spcPct val="0"/>
              </a:spcBef>
              <a:spcAft>
                <a:spcPts val="600"/>
              </a:spcAft>
              <a:buClrTx/>
              <a:buSzTx/>
              <a:buFont typeface="Arial" panose="020B0604020202020204" pitchFamily="34" charset="0"/>
              <a:buAutoNum type="arabicPeriod"/>
            </a:pPr>
            <a:r>
              <a:rPr lang="ro-RO" altLang="en-US" sz="2000" dirty="0">
                <a:solidFill>
                  <a:schemeClr val="bg1">
                    <a:lumMod val="75000"/>
                  </a:schemeClr>
                </a:solidFill>
              </a:rPr>
              <a:t>pregătirea personalului;</a:t>
            </a:r>
          </a:p>
          <a:p>
            <a:pPr marL="457200" indent="-457200" eaLnBrk="1" hangingPunct="1">
              <a:spcBef>
                <a:spcPct val="0"/>
              </a:spcBef>
              <a:spcAft>
                <a:spcPts val="600"/>
              </a:spcAft>
              <a:buClrTx/>
              <a:buSzTx/>
              <a:buFont typeface="Arial" panose="020B0604020202020204" pitchFamily="34" charset="0"/>
              <a:buAutoNum type="arabicPeriod"/>
            </a:pPr>
            <a:r>
              <a:rPr lang="ro-RO" altLang="en-US" sz="2000" dirty="0">
                <a:solidFill>
                  <a:schemeClr val="bg1">
                    <a:lumMod val="75000"/>
                  </a:schemeClr>
                </a:solidFill>
              </a:rPr>
              <a:t>înregistrări;</a:t>
            </a:r>
          </a:p>
          <a:p>
            <a:pPr marL="457200" indent="-457200" eaLnBrk="1" hangingPunct="1">
              <a:spcBef>
                <a:spcPct val="0"/>
              </a:spcBef>
              <a:spcAft>
                <a:spcPts val="600"/>
              </a:spcAft>
              <a:buClrTx/>
              <a:buSzTx/>
              <a:buFont typeface="Arial" panose="020B0604020202020204" pitchFamily="34" charset="0"/>
              <a:buAutoNum type="arabicPeriod"/>
            </a:pPr>
            <a:r>
              <a:rPr lang="ro-RO" altLang="en-US" sz="2000" dirty="0">
                <a:solidFill>
                  <a:schemeClr val="bg1">
                    <a:lumMod val="75000"/>
                  </a:schemeClr>
                </a:solidFill>
              </a:rPr>
              <a:t>acceptarea/planificarea la zbor;</a:t>
            </a:r>
          </a:p>
          <a:p>
            <a:pPr marL="457200" indent="-457200" eaLnBrk="1" hangingPunct="1">
              <a:spcBef>
                <a:spcPct val="0"/>
              </a:spcBef>
              <a:spcAft>
                <a:spcPts val="600"/>
              </a:spcAft>
              <a:buClrTx/>
              <a:buSzTx/>
              <a:buFont typeface="Arial" panose="020B0604020202020204" pitchFamily="34" charset="0"/>
              <a:buAutoNum type="arabicPeriod"/>
            </a:pPr>
            <a:r>
              <a:rPr lang="ro-RO" altLang="en-US" sz="2000" dirty="0">
                <a:solidFill>
                  <a:schemeClr val="bg1">
                    <a:lumMod val="75000"/>
                  </a:schemeClr>
                </a:solidFill>
              </a:rPr>
              <a:t>transportul bunurilor periculoase;</a:t>
            </a:r>
          </a:p>
          <a:p>
            <a:pPr marL="457200" indent="-457200" eaLnBrk="1" hangingPunct="1">
              <a:spcBef>
                <a:spcPct val="0"/>
              </a:spcBef>
              <a:spcAft>
                <a:spcPts val="600"/>
              </a:spcAft>
              <a:buClrTx/>
              <a:buSzTx/>
              <a:buFont typeface="Arial" panose="020B0604020202020204" pitchFamily="34" charset="0"/>
              <a:buAutoNum type="arabicPeriod"/>
            </a:pPr>
            <a:r>
              <a:rPr lang="ro-RO" altLang="en-US" sz="2000" dirty="0">
                <a:solidFill>
                  <a:schemeClr val="bg1">
                    <a:lumMod val="75000"/>
                  </a:schemeClr>
                </a:solidFill>
              </a:rPr>
              <a:t>sistemul de management;</a:t>
            </a:r>
          </a:p>
          <a:p>
            <a:pPr marL="457200" indent="-457200" eaLnBrk="1" hangingPunct="1">
              <a:spcBef>
                <a:spcPct val="0"/>
              </a:spcBef>
              <a:spcAft>
                <a:spcPts val="600"/>
              </a:spcAft>
              <a:buClrTx/>
              <a:buSzTx/>
              <a:buFont typeface="Arial" panose="020B0604020202020204" pitchFamily="34" charset="0"/>
              <a:buAutoNum type="arabicPeriod"/>
            </a:pPr>
            <a:r>
              <a:rPr lang="ro-RO" altLang="en-US" sz="2000" dirty="0">
                <a:solidFill>
                  <a:schemeClr val="bg1">
                    <a:lumMod val="75000"/>
                  </a:schemeClr>
                </a:solidFill>
              </a:rPr>
              <a:t>inspecţii în zbor;</a:t>
            </a:r>
          </a:p>
          <a:p>
            <a:pPr marL="457200" indent="-457200" eaLnBrk="1" hangingPunct="1">
              <a:spcBef>
                <a:spcPct val="0"/>
              </a:spcBef>
              <a:spcAft>
                <a:spcPts val="600"/>
              </a:spcAft>
              <a:buClrTx/>
              <a:buSzTx/>
              <a:buFont typeface="Arial" panose="020B0604020202020204" pitchFamily="34" charset="0"/>
              <a:buAutoNum type="arabicPeriod"/>
            </a:pPr>
            <a:r>
              <a:rPr lang="ro-RO" altLang="en-US" sz="2000" b="1" dirty="0">
                <a:solidFill>
                  <a:srgbClr val="FF0000"/>
                </a:solidFill>
              </a:rPr>
              <a:t>inspecţii la platformă;</a:t>
            </a:r>
          </a:p>
          <a:p>
            <a:pPr eaLnBrk="1" hangingPunct="1">
              <a:spcBef>
                <a:spcPct val="0"/>
              </a:spcBef>
              <a:spcAft>
                <a:spcPts val="600"/>
              </a:spcAft>
              <a:buClrTx/>
              <a:buSzTx/>
              <a:buFont typeface="Arial" panose="020B0604020202020204" pitchFamily="34" charset="0"/>
              <a:buAutoNum type="arabicPeriod"/>
            </a:pPr>
            <a:r>
              <a:rPr lang="ro-RO" altLang="en-US" sz="2000" dirty="0">
                <a:solidFill>
                  <a:schemeClr val="bg1">
                    <a:lumMod val="75000"/>
                  </a:schemeClr>
                </a:solidFill>
              </a:rPr>
              <a:t>atitudinea faţă de AACR, şi</a:t>
            </a:r>
          </a:p>
          <a:p>
            <a:pPr eaLnBrk="1" hangingPunct="1">
              <a:spcBef>
                <a:spcPct val="0"/>
              </a:spcBef>
              <a:spcAft>
                <a:spcPts val="600"/>
              </a:spcAft>
              <a:buClrTx/>
              <a:buSzTx/>
              <a:buFont typeface="Arial" panose="020B0604020202020204" pitchFamily="34" charset="0"/>
              <a:buAutoNum type="arabicPeriod"/>
            </a:pPr>
            <a:r>
              <a:rPr lang="ro-RO" altLang="en-US" sz="2000" dirty="0">
                <a:solidFill>
                  <a:schemeClr val="bg1">
                    <a:lumMod val="75000"/>
                  </a:schemeClr>
                </a:solidFill>
              </a:rPr>
              <a:t>experienţa operatorului aerian.</a:t>
            </a:r>
          </a:p>
        </p:txBody>
      </p:sp>
      <p:sp>
        <p:nvSpPr>
          <p:cNvPr id="22535" name="Rectangle 6"/>
          <p:cNvSpPr>
            <a:spLocks noChangeArrowheads="1"/>
          </p:cNvSpPr>
          <p:nvPr/>
        </p:nvSpPr>
        <p:spPr bwMode="auto">
          <a:xfrm>
            <a:off x="444500" y="579438"/>
            <a:ext cx="8229600" cy="617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Tx/>
              <a:buNone/>
            </a:pPr>
            <a:r>
              <a:rPr lang="ro-RO" altLang="en-US" b="1"/>
              <a:t>RBO - Procedură</a:t>
            </a:r>
            <a:endParaRPr lang="en-US" altLang="en-US" sz="1200" b="1"/>
          </a:p>
        </p:txBody>
      </p:sp>
      <p:sp>
        <p:nvSpPr>
          <p:cNvPr id="8" name="Text Box 9">
            <a:extLst>
              <a:ext uri="{FF2B5EF4-FFF2-40B4-BE49-F238E27FC236}">
                <a16:creationId xmlns="" xmlns:a16="http://schemas.microsoft.com/office/drawing/2014/main" id="{28C320A0-428E-4472-9DF9-7824E0BF7828}"/>
              </a:ext>
            </a:extLst>
          </p:cNvPr>
          <p:cNvSpPr txBox="1">
            <a:spLocks noChangeArrowheads="1"/>
          </p:cNvSpPr>
          <p:nvPr/>
        </p:nvSpPr>
        <p:spPr bwMode="auto">
          <a:xfrm>
            <a:off x="1259632" y="6477000"/>
            <a:ext cx="70564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Tx/>
              <a:buNone/>
            </a:pPr>
            <a:r>
              <a:rPr lang="ro-RO" altLang="ro-RO" sz="1200" dirty="0"/>
              <a:t>AACR - Ședință standardizare – București – Iunie </a:t>
            </a:r>
            <a:r>
              <a:rPr lang="en-US" altLang="ro-RO" sz="1200" dirty="0"/>
              <a:t>201</a:t>
            </a:r>
            <a:r>
              <a:rPr lang="ro-RO" altLang="ro-RO" sz="1200" dirty="0"/>
              <a:t>8</a:t>
            </a:r>
          </a:p>
        </p:txBody>
      </p:sp>
      <p:sp>
        <p:nvSpPr>
          <p:cNvPr id="2" name="Rectangle 1">
            <a:extLst>
              <a:ext uri="{FF2B5EF4-FFF2-40B4-BE49-F238E27FC236}">
                <a16:creationId xmlns="" xmlns:a16="http://schemas.microsoft.com/office/drawing/2014/main" id="{7CFF97A6-6E1A-4AF5-A57A-38FC2C9CB056}"/>
              </a:ext>
            </a:extLst>
          </p:cNvPr>
          <p:cNvSpPr/>
          <p:nvPr/>
        </p:nvSpPr>
        <p:spPr>
          <a:xfrm>
            <a:off x="4417910" y="4837956"/>
            <a:ext cx="4248472" cy="1296144"/>
          </a:xfrm>
          <a:prstGeom prst="rect">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marL="285750" indent="-285750" algn="just">
              <a:spcAft>
                <a:spcPts val="300"/>
              </a:spcAft>
              <a:buFontTx/>
              <a:buChar char="-"/>
            </a:pPr>
            <a:r>
              <a:rPr lang="en-US" dirty="0" err="1"/>
              <a:t>rezultate</a:t>
            </a:r>
            <a:r>
              <a:rPr lang="en-US" dirty="0"/>
              <a:t> SANA</a:t>
            </a:r>
          </a:p>
          <a:p>
            <a:pPr marL="285750" indent="-285750" algn="just">
              <a:spcAft>
                <a:spcPts val="300"/>
              </a:spcAft>
              <a:buFontTx/>
              <a:buChar char="-"/>
            </a:pPr>
            <a:r>
              <a:rPr lang="en-US" dirty="0"/>
              <a:t>rata SACA+SAFA</a:t>
            </a:r>
          </a:p>
          <a:p>
            <a:pPr marL="285750" indent="-285750" algn="just">
              <a:spcAft>
                <a:spcPts val="300"/>
              </a:spcAft>
              <a:buFontTx/>
              <a:buChar char="-"/>
            </a:pPr>
            <a:r>
              <a:rPr lang="en-US" dirty="0" err="1"/>
              <a:t>neconformităţi</a:t>
            </a:r>
            <a:r>
              <a:rPr lang="en-US" dirty="0"/>
              <a:t> SACA+SAFA</a:t>
            </a:r>
          </a:p>
        </p:txBody>
      </p:sp>
    </p:spTree>
    <p:extLst>
      <p:ext uri="{BB962C8B-B14F-4D97-AF65-F5344CB8AC3E}">
        <p14:creationId xmlns:p14="http://schemas.microsoft.com/office/powerpoint/2010/main" val="4265235578"/>
      </p:ext>
    </p:extLst>
  </p:cSld>
  <p:clrMapOvr>
    <a:masterClrMapping/>
  </p:clrMapOvr>
  <p:transition spd="med"/>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1"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00938" y="142875"/>
            <a:ext cx="1228725" cy="873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2" name="Slide Number Placeholder 4"/>
          <p:cNvSpPr txBox="1">
            <a:spLocks noGrp="1"/>
          </p:cNvSpPr>
          <p:nvPr/>
        </p:nvSpPr>
        <p:spPr bwMode="auto">
          <a:xfrm>
            <a:off x="6553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ClrTx/>
              <a:buSzTx/>
              <a:buFontTx/>
              <a:buNone/>
            </a:pPr>
            <a:fld id="{CE7A1C7B-74BC-4827-B3A7-F1445C82DEBE}" type="slidenum">
              <a:rPr lang="ro-RO" altLang="en-US" sz="1200">
                <a:latin typeface="Arial Black" panose="020B0A04020102020204" pitchFamily="34" charset="0"/>
              </a:rPr>
              <a:pPr algn="r" eaLnBrk="1" hangingPunct="1">
                <a:spcBef>
                  <a:spcPct val="0"/>
                </a:spcBef>
                <a:buClrTx/>
                <a:buSzTx/>
                <a:buFontTx/>
                <a:buNone/>
              </a:pPr>
              <a:t>14</a:t>
            </a:fld>
            <a:endParaRPr lang="ro-RO" altLang="en-US" sz="1200">
              <a:latin typeface="Arial Black" panose="020B0A04020102020204" pitchFamily="34" charset="0"/>
            </a:endParaRPr>
          </a:p>
        </p:txBody>
      </p:sp>
      <p:sp>
        <p:nvSpPr>
          <p:cNvPr id="22534" name="Rectangle 1"/>
          <p:cNvSpPr>
            <a:spLocks noChangeArrowheads="1"/>
          </p:cNvSpPr>
          <p:nvPr/>
        </p:nvSpPr>
        <p:spPr bwMode="auto">
          <a:xfrm>
            <a:off x="454925" y="1238249"/>
            <a:ext cx="8005507" cy="52475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r>
              <a:rPr lang="ro-RO" altLang="en-US" sz="2000" dirty="0"/>
              <a:t> </a:t>
            </a:r>
          </a:p>
          <a:p>
            <a:pPr algn="just" eaLnBrk="1" hangingPunct="1">
              <a:spcBef>
                <a:spcPct val="0"/>
              </a:spcBef>
              <a:spcAft>
                <a:spcPts val="600"/>
              </a:spcAft>
              <a:buClrTx/>
              <a:buSzTx/>
              <a:buFontTx/>
              <a:buNone/>
            </a:pPr>
            <a:r>
              <a:rPr lang="ro-RO" altLang="en-US" sz="2000" dirty="0"/>
              <a:t>În stabilirea profilului de risc al unui operator aerian român se folosesc 11 </a:t>
            </a:r>
            <a:r>
              <a:rPr lang="ro-RO" altLang="en-US" sz="2000" b="1" u="sng" dirty="0" smtClean="0"/>
              <a:t>parametri</a:t>
            </a:r>
            <a:r>
              <a:rPr lang="ro-RO" altLang="en-US" sz="2000" dirty="0"/>
              <a:t>:</a:t>
            </a:r>
          </a:p>
          <a:p>
            <a:pPr marL="457200" indent="-457200" eaLnBrk="1" hangingPunct="1">
              <a:spcBef>
                <a:spcPct val="0"/>
              </a:spcBef>
              <a:spcAft>
                <a:spcPts val="600"/>
              </a:spcAft>
              <a:buClrTx/>
              <a:buSzTx/>
              <a:buFont typeface="Arial" panose="020B0604020202020204" pitchFamily="34" charset="0"/>
              <a:buAutoNum type="arabicPeriod"/>
            </a:pPr>
            <a:r>
              <a:rPr lang="ro-RO" altLang="en-US" sz="2000" dirty="0">
                <a:solidFill>
                  <a:schemeClr val="bg1">
                    <a:lumMod val="75000"/>
                  </a:schemeClr>
                </a:solidFill>
              </a:rPr>
              <a:t>infrastructură şi facilităţi;</a:t>
            </a:r>
          </a:p>
          <a:p>
            <a:pPr marL="457200" indent="-457200" eaLnBrk="1" hangingPunct="1">
              <a:spcBef>
                <a:spcPct val="0"/>
              </a:spcBef>
              <a:spcAft>
                <a:spcPts val="600"/>
              </a:spcAft>
              <a:buClrTx/>
              <a:buSzTx/>
              <a:buFont typeface="Arial" panose="020B0604020202020204" pitchFamily="34" charset="0"/>
              <a:buAutoNum type="arabicPeriod"/>
            </a:pPr>
            <a:r>
              <a:rPr lang="ro-RO" altLang="en-US" sz="2000" dirty="0">
                <a:solidFill>
                  <a:schemeClr val="bg1">
                    <a:lumMod val="75000"/>
                  </a:schemeClr>
                </a:solidFill>
              </a:rPr>
              <a:t>manuale;</a:t>
            </a:r>
          </a:p>
          <a:p>
            <a:pPr marL="457200" indent="-457200" eaLnBrk="1" hangingPunct="1">
              <a:spcBef>
                <a:spcPct val="0"/>
              </a:spcBef>
              <a:spcAft>
                <a:spcPts val="600"/>
              </a:spcAft>
              <a:buClrTx/>
              <a:buSzTx/>
              <a:buFont typeface="Arial" panose="020B0604020202020204" pitchFamily="34" charset="0"/>
              <a:buAutoNum type="arabicPeriod"/>
            </a:pPr>
            <a:r>
              <a:rPr lang="ro-RO" altLang="en-US" sz="2000" dirty="0">
                <a:solidFill>
                  <a:schemeClr val="bg1">
                    <a:lumMod val="75000"/>
                  </a:schemeClr>
                </a:solidFill>
              </a:rPr>
              <a:t>pregătirea personalului;</a:t>
            </a:r>
          </a:p>
          <a:p>
            <a:pPr marL="457200" indent="-457200" eaLnBrk="1" hangingPunct="1">
              <a:spcBef>
                <a:spcPct val="0"/>
              </a:spcBef>
              <a:spcAft>
                <a:spcPts val="600"/>
              </a:spcAft>
              <a:buClrTx/>
              <a:buSzTx/>
              <a:buFont typeface="Arial" panose="020B0604020202020204" pitchFamily="34" charset="0"/>
              <a:buAutoNum type="arabicPeriod"/>
            </a:pPr>
            <a:r>
              <a:rPr lang="ro-RO" altLang="en-US" sz="2000" dirty="0">
                <a:solidFill>
                  <a:schemeClr val="bg1">
                    <a:lumMod val="75000"/>
                  </a:schemeClr>
                </a:solidFill>
              </a:rPr>
              <a:t>înregistrări;</a:t>
            </a:r>
          </a:p>
          <a:p>
            <a:pPr marL="457200" indent="-457200" eaLnBrk="1" hangingPunct="1">
              <a:spcBef>
                <a:spcPct val="0"/>
              </a:spcBef>
              <a:spcAft>
                <a:spcPts val="600"/>
              </a:spcAft>
              <a:buClrTx/>
              <a:buSzTx/>
              <a:buFont typeface="Arial" panose="020B0604020202020204" pitchFamily="34" charset="0"/>
              <a:buAutoNum type="arabicPeriod"/>
            </a:pPr>
            <a:r>
              <a:rPr lang="ro-RO" altLang="en-US" sz="2000" dirty="0">
                <a:solidFill>
                  <a:schemeClr val="bg1">
                    <a:lumMod val="75000"/>
                  </a:schemeClr>
                </a:solidFill>
              </a:rPr>
              <a:t>acceptarea/planificarea la zbor;</a:t>
            </a:r>
          </a:p>
          <a:p>
            <a:pPr marL="457200" indent="-457200" eaLnBrk="1" hangingPunct="1">
              <a:spcBef>
                <a:spcPct val="0"/>
              </a:spcBef>
              <a:spcAft>
                <a:spcPts val="600"/>
              </a:spcAft>
              <a:buClrTx/>
              <a:buSzTx/>
              <a:buFont typeface="Arial" panose="020B0604020202020204" pitchFamily="34" charset="0"/>
              <a:buAutoNum type="arabicPeriod"/>
            </a:pPr>
            <a:r>
              <a:rPr lang="ro-RO" altLang="en-US" sz="2000" dirty="0">
                <a:solidFill>
                  <a:schemeClr val="bg1">
                    <a:lumMod val="75000"/>
                  </a:schemeClr>
                </a:solidFill>
              </a:rPr>
              <a:t>transportul bunurilor periculoase;</a:t>
            </a:r>
          </a:p>
          <a:p>
            <a:pPr marL="457200" indent="-457200" eaLnBrk="1" hangingPunct="1">
              <a:spcBef>
                <a:spcPct val="0"/>
              </a:spcBef>
              <a:spcAft>
                <a:spcPts val="600"/>
              </a:spcAft>
              <a:buClrTx/>
              <a:buSzTx/>
              <a:buFont typeface="Arial" panose="020B0604020202020204" pitchFamily="34" charset="0"/>
              <a:buAutoNum type="arabicPeriod"/>
            </a:pPr>
            <a:r>
              <a:rPr lang="ro-RO" altLang="en-US" sz="2000" dirty="0">
                <a:solidFill>
                  <a:schemeClr val="bg1">
                    <a:lumMod val="75000"/>
                  </a:schemeClr>
                </a:solidFill>
              </a:rPr>
              <a:t>sistemul de management;</a:t>
            </a:r>
          </a:p>
          <a:p>
            <a:pPr marL="457200" indent="-457200" eaLnBrk="1" hangingPunct="1">
              <a:spcBef>
                <a:spcPct val="0"/>
              </a:spcBef>
              <a:spcAft>
                <a:spcPts val="600"/>
              </a:spcAft>
              <a:buClrTx/>
              <a:buSzTx/>
              <a:buFont typeface="Arial" panose="020B0604020202020204" pitchFamily="34" charset="0"/>
              <a:buAutoNum type="arabicPeriod"/>
            </a:pPr>
            <a:r>
              <a:rPr lang="ro-RO" altLang="en-US" sz="2000" dirty="0">
                <a:solidFill>
                  <a:schemeClr val="bg1">
                    <a:lumMod val="75000"/>
                  </a:schemeClr>
                </a:solidFill>
              </a:rPr>
              <a:t>inspecţii în zbor;</a:t>
            </a:r>
          </a:p>
          <a:p>
            <a:pPr marL="457200" indent="-457200" eaLnBrk="1" hangingPunct="1">
              <a:spcBef>
                <a:spcPct val="0"/>
              </a:spcBef>
              <a:spcAft>
                <a:spcPts val="600"/>
              </a:spcAft>
              <a:buClrTx/>
              <a:buSzTx/>
              <a:buFont typeface="Arial" panose="020B0604020202020204" pitchFamily="34" charset="0"/>
              <a:buAutoNum type="arabicPeriod"/>
            </a:pPr>
            <a:r>
              <a:rPr lang="ro-RO" altLang="en-US" sz="2000" dirty="0">
                <a:solidFill>
                  <a:schemeClr val="bg1">
                    <a:lumMod val="75000"/>
                  </a:schemeClr>
                </a:solidFill>
              </a:rPr>
              <a:t>inspecţii la platformă;</a:t>
            </a:r>
          </a:p>
          <a:p>
            <a:pPr marL="457200" indent="-457200" eaLnBrk="1" hangingPunct="1">
              <a:spcBef>
                <a:spcPct val="0"/>
              </a:spcBef>
              <a:spcAft>
                <a:spcPts val="600"/>
              </a:spcAft>
              <a:buClrTx/>
              <a:buSzTx/>
              <a:buFont typeface="Arial" panose="020B0604020202020204" pitchFamily="34" charset="0"/>
              <a:buAutoNum type="arabicPeriod"/>
            </a:pPr>
            <a:r>
              <a:rPr lang="ro-RO" altLang="en-US" sz="2000" b="1" dirty="0">
                <a:solidFill>
                  <a:srgbClr val="FF0000"/>
                </a:solidFill>
              </a:rPr>
              <a:t>atitudinea faţă de AACR, şi</a:t>
            </a:r>
          </a:p>
          <a:p>
            <a:pPr marL="457200" indent="-457200" eaLnBrk="1" hangingPunct="1">
              <a:spcBef>
                <a:spcPct val="0"/>
              </a:spcBef>
              <a:spcAft>
                <a:spcPts val="600"/>
              </a:spcAft>
              <a:buClrTx/>
              <a:buSzTx/>
              <a:buFont typeface="Arial" panose="020B0604020202020204" pitchFamily="34" charset="0"/>
              <a:buAutoNum type="arabicPeriod"/>
            </a:pPr>
            <a:r>
              <a:rPr lang="ro-RO" altLang="en-US" sz="2000" dirty="0">
                <a:solidFill>
                  <a:schemeClr val="bg1">
                    <a:lumMod val="75000"/>
                  </a:schemeClr>
                </a:solidFill>
              </a:rPr>
              <a:t>experienţa operatorului aerian.</a:t>
            </a:r>
          </a:p>
        </p:txBody>
      </p:sp>
      <p:sp>
        <p:nvSpPr>
          <p:cNvPr id="22535" name="Rectangle 6"/>
          <p:cNvSpPr>
            <a:spLocks noChangeArrowheads="1"/>
          </p:cNvSpPr>
          <p:nvPr/>
        </p:nvSpPr>
        <p:spPr bwMode="auto">
          <a:xfrm>
            <a:off x="444500" y="579438"/>
            <a:ext cx="8229600" cy="617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Tx/>
              <a:buNone/>
            </a:pPr>
            <a:r>
              <a:rPr lang="ro-RO" altLang="en-US" b="1"/>
              <a:t>RBO - Procedură</a:t>
            </a:r>
            <a:endParaRPr lang="en-US" altLang="en-US" sz="1200" b="1"/>
          </a:p>
        </p:txBody>
      </p:sp>
      <p:sp>
        <p:nvSpPr>
          <p:cNvPr id="8" name="Text Box 9">
            <a:extLst>
              <a:ext uri="{FF2B5EF4-FFF2-40B4-BE49-F238E27FC236}">
                <a16:creationId xmlns="" xmlns:a16="http://schemas.microsoft.com/office/drawing/2014/main" id="{28C320A0-428E-4472-9DF9-7824E0BF7828}"/>
              </a:ext>
            </a:extLst>
          </p:cNvPr>
          <p:cNvSpPr txBox="1">
            <a:spLocks noChangeArrowheads="1"/>
          </p:cNvSpPr>
          <p:nvPr/>
        </p:nvSpPr>
        <p:spPr bwMode="auto">
          <a:xfrm>
            <a:off x="1259632" y="6477000"/>
            <a:ext cx="70564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Tx/>
              <a:buNone/>
            </a:pPr>
            <a:r>
              <a:rPr lang="ro-RO" altLang="ro-RO" sz="1200" dirty="0"/>
              <a:t>AACR - Ședință standardizare – București – Iunie </a:t>
            </a:r>
            <a:r>
              <a:rPr lang="en-US" altLang="ro-RO" sz="1200" dirty="0"/>
              <a:t>201</a:t>
            </a:r>
            <a:r>
              <a:rPr lang="ro-RO" altLang="ro-RO" sz="1200" dirty="0"/>
              <a:t>8</a:t>
            </a:r>
          </a:p>
        </p:txBody>
      </p:sp>
      <p:sp>
        <p:nvSpPr>
          <p:cNvPr id="2" name="Rectangle 1">
            <a:extLst>
              <a:ext uri="{FF2B5EF4-FFF2-40B4-BE49-F238E27FC236}">
                <a16:creationId xmlns="" xmlns:a16="http://schemas.microsoft.com/office/drawing/2014/main" id="{7CFF97A6-6E1A-4AF5-A57A-38FC2C9CB056}"/>
              </a:ext>
            </a:extLst>
          </p:cNvPr>
          <p:cNvSpPr/>
          <p:nvPr/>
        </p:nvSpPr>
        <p:spPr>
          <a:xfrm>
            <a:off x="4417910" y="3068960"/>
            <a:ext cx="4248472" cy="3065140"/>
          </a:xfrm>
          <a:prstGeom prst="rect">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marL="285750" indent="-285750" algn="just">
              <a:spcAft>
                <a:spcPts val="300"/>
              </a:spcAft>
              <a:buFontTx/>
              <a:buChar char="-"/>
            </a:pPr>
            <a:r>
              <a:rPr lang="en-US" dirty="0" err="1"/>
              <a:t>operatorul</a:t>
            </a:r>
            <a:r>
              <a:rPr lang="en-US" dirty="0"/>
              <a:t> </a:t>
            </a:r>
            <a:r>
              <a:rPr lang="en-US" dirty="0" err="1"/>
              <a:t>acordă</a:t>
            </a:r>
            <a:r>
              <a:rPr lang="en-US" dirty="0"/>
              <a:t> </a:t>
            </a:r>
            <a:r>
              <a:rPr lang="en-US" dirty="0" err="1"/>
              <a:t>în</a:t>
            </a:r>
            <a:r>
              <a:rPr lang="en-US" dirty="0"/>
              <a:t> </a:t>
            </a:r>
            <a:r>
              <a:rPr lang="en-US" dirty="0" err="1"/>
              <a:t>orice</a:t>
            </a:r>
            <a:r>
              <a:rPr lang="en-US" dirty="0"/>
              <a:t> moment </a:t>
            </a:r>
            <a:r>
              <a:rPr lang="en-US" dirty="0" err="1"/>
              <a:t>acces</a:t>
            </a:r>
            <a:r>
              <a:rPr lang="en-US" dirty="0"/>
              <a:t> la </a:t>
            </a:r>
            <a:r>
              <a:rPr lang="en-US" dirty="0" err="1"/>
              <a:t>întreaga</a:t>
            </a:r>
            <a:r>
              <a:rPr lang="en-US" dirty="0"/>
              <a:t> </a:t>
            </a:r>
            <a:r>
              <a:rPr lang="en-US" dirty="0" err="1"/>
              <a:t>bază</a:t>
            </a:r>
            <a:r>
              <a:rPr lang="en-US" dirty="0"/>
              <a:t> </a:t>
            </a:r>
            <a:r>
              <a:rPr lang="en-US" dirty="0" err="1"/>
              <a:t>materială</a:t>
            </a:r>
            <a:r>
              <a:rPr lang="en-US" dirty="0"/>
              <a:t>, la </a:t>
            </a:r>
            <a:r>
              <a:rPr lang="en-US" dirty="0" err="1"/>
              <a:t>toate</a:t>
            </a:r>
            <a:r>
              <a:rPr lang="en-US" dirty="0"/>
              <a:t> </a:t>
            </a:r>
            <a:r>
              <a:rPr lang="en-US" dirty="0" err="1"/>
              <a:t>aeronavele</a:t>
            </a:r>
            <a:r>
              <a:rPr lang="en-US" dirty="0"/>
              <a:t>, </a:t>
            </a:r>
            <a:r>
              <a:rPr lang="en-US" dirty="0" err="1"/>
              <a:t>documentele</a:t>
            </a:r>
            <a:r>
              <a:rPr lang="en-US" dirty="0"/>
              <a:t>, </a:t>
            </a:r>
            <a:r>
              <a:rPr lang="en-US" dirty="0" err="1"/>
              <a:t>evidențele</a:t>
            </a:r>
            <a:r>
              <a:rPr lang="en-US" dirty="0"/>
              <a:t>, </a:t>
            </a:r>
            <a:r>
              <a:rPr lang="en-US" dirty="0" err="1"/>
              <a:t>datele</a:t>
            </a:r>
            <a:r>
              <a:rPr lang="en-US" dirty="0"/>
              <a:t>, </a:t>
            </a:r>
            <a:r>
              <a:rPr lang="en-US" dirty="0" err="1"/>
              <a:t>procedurile</a:t>
            </a:r>
            <a:r>
              <a:rPr lang="en-US" dirty="0"/>
              <a:t> </a:t>
            </a:r>
            <a:r>
              <a:rPr lang="en-US" dirty="0" err="1"/>
              <a:t>sau</a:t>
            </a:r>
            <a:r>
              <a:rPr lang="en-US" dirty="0"/>
              <a:t> la </a:t>
            </a:r>
            <a:r>
              <a:rPr lang="en-US" dirty="0" err="1"/>
              <a:t>alte</a:t>
            </a:r>
            <a:r>
              <a:rPr lang="en-US" dirty="0"/>
              <a:t> </a:t>
            </a:r>
            <a:r>
              <a:rPr lang="en-US" dirty="0" err="1"/>
              <a:t>materiale</a:t>
            </a:r>
            <a:r>
              <a:rPr lang="en-US" dirty="0"/>
              <a:t> </a:t>
            </a:r>
            <a:r>
              <a:rPr lang="en-US" dirty="0" err="1"/>
              <a:t>relevante</a:t>
            </a:r>
            <a:r>
              <a:rPr lang="en-US" dirty="0"/>
              <a:t> </a:t>
            </a:r>
            <a:r>
              <a:rPr lang="en-US" dirty="0" err="1"/>
              <a:t>pentru</a:t>
            </a:r>
            <a:r>
              <a:rPr lang="en-US" dirty="0"/>
              <a:t> </a:t>
            </a:r>
            <a:r>
              <a:rPr lang="en-US" dirty="0" err="1"/>
              <a:t>activitatea</a:t>
            </a:r>
            <a:r>
              <a:rPr lang="en-US" dirty="0"/>
              <a:t> </a:t>
            </a:r>
            <a:r>
              <a:rPr lang="en-US" dirty="0" err="1"/>
              <a:t>sa</a:t>
            </a:r>
            <a:r>
              <a:rPr lang="en-US" dirty="0"/>
              <a:t> care face </a:t>
            </a:r>
            <a:r>
              <a:rPr lang="en-US" dirty="0" err="1"/>
              <a:t>obiectul</a:t>
            </a:r>
            <a:r>
              <a:rPr lang="en-US" dirty="0"/>
              <a:t> </a:t>
            </a:r>
            <a:r>
              <a:rPr lang="en-US" dirty="0" err="1"/>
              <a:t>certificării</a:t>
            </a:r>
            <a:r>
              <a:rPr lang="en-US" dirty="0"/>
              <a:t>, fie </a:t>
            </a:r>
            <a:r>
              <a:rPr lang="en-US" dirty="0" err="1"/>
              <a:t>că</a:t>
            </a:r>
            <a:r>
              <a:rPr lang="en-US" dirty="0"/>
              <a:t> </a:t>
            </a:r>
            <a:r>
              <a:rPr lang="en-US" dirty="0" err="1"/>
              <a:t>este</a:t>
            </a:r>
            <a:r>
              <a:rPr lang="en-US" dirty="0"/>
              <a:t> </a:t>
            </a:r>
            <a:r>
              <a:rPr lang="en-US" dirty="0" err="1"/>
              <a:t>contractată</a:t>
            </a:r>
            <a:r>
              <a:rPr lang="en-US" dirty="0"/>
              <a:t> </a:t>
            </a:r>
            <a:r>
              <a:rPr lang="en-US" dirty="0" err="1"/>
              <a:t>sau</a:t>
            </a:r>
            <a:r>
              <a:rPr lang="en-US" dirty="0"/>
              <a:t> nu</a:t>
            </a:r>
          </a:p>
          <a:p>
            <a:pPr marL="285750" indent="-285750" algn="just">
              <a:spcAft>
                <a:spcPts val="300"/>
              </a:spcAft>
              <a:buFontTx/>
              <a:buChar char="-"/>
            </a:pPr>
            <a:r>
              <a:rPr lang="en-US" dirty="0" err="1"/>
              <a:t>operatorul</a:t>
            </a:r>
            <a:r>
              <a:rPr lang="en-US" dirty="0"/>
              <a:t> </a:t>
            </a:r>
            <a:r>
              <a:rPr lang="en-US" dirty="0" err="1"/>
              <a:t>aerian</a:t>
            </a:r>
            <a:r>
              <a:rPr lang="en-US" dirty="0"/>
              <a:t> </a:t>
            </a:r>
            <a:r>
              <a:rPr lang="en-US" dirty="0" err="1"/>
              <a:t>răspunde</a:t>
            </a:r>
            <a:r>
              <a:rPr lang="en-US" dirty="0"/>
              <a:t> </a:t>
            </a:r>
            <a:r>
              <a:rPr lang="en-US" dirty="0" err="1"/>
              <a:t>în</a:t>
            </a:r>
            <a:r>
              <a:rPr lang="en-US" dirty="0"/>
              <a:t> </a:t>
            </a:r>
            <a:r>
              <a:rPr lang="en-US" dirty="0" err="1"/>
              <a:t>termen</a:t>
            </a:r>
            <a:r>
              <a:rPr lang="en-US" dirty="0"/>
              <a:t> la </a:t>
            </a:r>
            <a:r>
              <a:rPr lang="en-US" dirty="0" err="1"/>
              <a:t>toate</a:t>
            </a:r>
            <a:r>
              <a:rPr lang="en-US" dirty="0"/>
              <a:t> </a:t>
            </a:r>
            <a:r>
              <a:rPr lang="en-US" dirty="0" err="1"/>
              <a:t>solicitările</a:t>
            </a:r>
            <a:r>
              <a:rPr lang="en-US" dirty="0"/>
              <a:t> AACR</a:t>
            </a:r>
          </a:p>
        </p:txBody>
      </p:sp>
    </p:spTree>
    <p:extLst>
      <p:ext uri="{BB962C8B-B14F-4D97-AF65-F5344CB8AC3E}">
        <p14:creationId xmlns:p14="http://schemas.microsoft.com/office/powerpoint/2010/main" val="1966783246"/>
      </p:ext>
    </p:extLst>
  </p:cSld>
  <p:clrMapOvr>
    <a:masterClrMapping/>
  </p:clrMapOvr>
  <p:transition spd="med"/>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1"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00938" y="142875"/>
            <a:ext cx="1228725" cy="873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2" name="Slide Number Placeholder 4"/>
          <p:cNvSpPr txBox="1">
            <a:spLocks noGrp="1"/>
          </p:cNvSpPr>
          <p:nvPr/>
        </p:nvSpPr>
        <p:spPr bwMode="auto">
          <a:xfrm>
            <a:off x="6553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ClrTx/>
              <a:buSzTx/>
              <a:buFontTx/>
              <a:buNone/>
            </a:pPr>
            <a:fld id="{CE7A1C7B-74BC-4827-B3A7-F1445C82DEBE}" type="slidenum">
              <a:rPr lang="ro-RO" altLang="en-US" sz="1200">
                <a:latin typeface="Arial Black" panose="020B0A04020102020204" pitchFamily="34" charset="0"/>
              </a:rPr>
              <a:pPr algn="r" eaLnBrk="1" hangingPunct="1">
                <a:spcBef>
                  <a:spcPct val="0"/>
                </a:spcBef>
                <a:buClrTx/>
                <a:buSzTx/>
                <a:buFontTx/>
                <a:buNone/>
              </a:pPr>
              <a:t>15</a:t>
            </a:fld>
            <a:endParaRPr lang="ro-RO" altLang="en-US" sz="1200">
              <a:latin typeface="Arial Black" panose="020B0A04020102020204" pitchFamily="34" charset="0"/>
            </a:endParaRPr>
          </a:p>
        </p:txBody>
      </p:sp>
      <p:sp>
        <p:nvSpPr>
          <p:cNvPr id="22534" name="Rectangle 1"/>
          <p:cNvSpPr>
            <a:spLocks noChangeArrowheads="1"/>
          </p:cNvSpPr>
          <p:nvPr/>
        </p:nvSpPr>
        <p:spPr bwMode="auto">
          <a:xfrm>
            <a:off x="454925" y="1238249"/>
            <a:ext cx="8005507" cy="52475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r>
              <a:rPr lang="ro-RO" altLang="en-US" sz="2000" dirty="0"/>
              <a:t> </a:t>
            </a:r>
          </a:p>
          <a:p>
            <a:pPr algn="just" eaLnBrk="1" hangingPunct="1">
              <a:spcBef>
                <a:spcPct val="0"/>
              </a:spcBef>
              <a:spcAft>
                <a:spcPts val="600"/>
              </a:spcAft>
              <a:buClrTx/>
              <a:buSzTx/>
              <a:buFontTx/>
              <a:buNone/>
            </a:pPr>
            <a:r>
              <a:rPr lang="ro-RO" altLang="en-US" sz="2000" dirty="0"/>
              <a:t>În stabilirea profilului de risc al unui operator aerian român se folosesc 11 </a:t>
            </a:r>
            <a:r>
              <a:rPr lang="ro-RO" altLang="en-US" sz="2000" b="1" u="sng" dirty="0" smtClean="0"/>
              <a:t>parametri</a:t>
            </a:r>
            <a:r>
              <a:rPr lang="ro-RO" altLang="en-US" sz="2000" dirty="0" smtClean="0"/>
              <a:t>:</a:t>
            </a:r>
            <a:endParaRPr lang="ro-RO" altLang="en-US" sz="2000" dirty="0"/>
          </a:p>
          <a:p>
            <a:pPr marL="457200" indent="-457200" eaLnBrk="1" hangingPunct="1">
              <a:spcBef>
                <a:spcPct val="0"/>
              </a:spcBef>
              <a:spcAft>
                <a:spcPts val="600"/>
              </a:spcAft>
              <a:buClrTx/>
              <a:buSzTx/>
              <a:buFont typeface="Arial" panose="020B0604020202020204" pitchFamily="34" charset="0"/>
              <a:buAutoNum type="arabicPeriod"/>
            </a:pPr>
            <a:r>
              <a:rPr lang="ro-RO" altLang="en-US" sz="2000" dirty="0">
                <a:solidFill>
                  <a:schemeClr val="bg1">
                    <a:lumMod val="75000"/>
                  </a:schemeClr>
                </a:solidFill>
              </a:rPr>
              <a:t>infrastructură şi facilităţi;</a:t>
            </a:r>
          </a:p>
          <a:p>
            <a:pPr marL="457200" indent="-457200" eaLnBrk="1" hangingPunct="1">
              <a:spcBef>
                <a:spcPct val="0"/>
              </a:spcBef>
              <a:spcAft>
                <a:spcPts val="600"/>
              </a:spcAft>
              <a:buClrTx/>
              <a:buSzTx/>
              <a:buFont typeface="Arial" panose="020B0604020202020204" pitchFamily="34" charset="0"/>
              <a:buAutoNum type="arabicPeriod"/>
            </a:pPr>
            <a:r>
              <a:rPr lang="ro-RO" altLang="en-US" sz="2000" dirty="0">
                <a:solidFill>
                  <a:schemeClr val="bg1">
                    <a:lumMod val="75000"/>
                  </a:schemeClr>
                </a:solidFill>
              </a:rPr>
              <a:t>manuale;</a:t>
            </a:r>
          </a:p>
          <a:p>
            <a:pPr marL="457200" indent="-457200" eaLnBrk="1" hangingPunct="1">
              <a:spcBef>
                <a:spcPct val="0"/>
              </a:spcBef>
              <a:spcAft>
                <a:spcPts val="600"/>
              </a:spcAft>
              <a:buClrTx/>
              <a:buSzTx/>
              <a:buFont typeface="Arial" panose="020B0604020202020204" pitchFamily="34" charset="0"/>
              <a:buAutoNum type="arabicPeriod"/>
            </a:pPr>
            <a:r>
              <a:rPr lang="ro-RO" altLang="en-US" sz="2000" dirty="0">
                <a:solidFill>
                  <a:schemeClr val="bg1">
                    <a:lumMod val="75000"/>
                  </a:schemeClr>
                </a:solidFill>
              </a:rPr>
              <a:t>pregătirea personalului;</a:t>
            </a:r>
          </a:p>
          <a:p>
            <a:pPr marL="457200" indent="-457200" eaLnBrk="1" hangingPunct="1">
              <a:spcBef>
                <a:spcPct val="0"/>
              </a:spcBef>
              <a:spcAft>
                <a:spcPts val="600"/>
              </a:spcAft>
              <a:buClrTx/>
              <a:buSzTx/>
              <a:buFont typeface="Arial" panose="020B0604020202020204" pitchFamily="34" charset="0"/>
              <a:buAutoNum type="arabicPeriod"/>
            </a:pPr>
            <a:r>
              <a:rPr lang="ro-RO" altLang="en-US" sz="2000" dirty="0">
                <a:solidFill>
                  <a:schemeClr val="bg1">
                    <a:lumMod val="75000"/>
                  </a:schemeClr>
                </a:solidFill>
              </a:rPr>
              <a:t>înregistrări;</a:t>
            </a:r>
          </a:p>
          <a:p>
            <a:pPr marL="457200" indent="-457200" eaLnBrk="1" hangingPunct="1">
              <a:spcBef>
                <a:spcPct val="0"/>
              </a:spcBef>
              <a:spcAft>
                <a:spcPts val="600"/>
              </a:spcAft>
              <a:buClrTx/>
              <a:buSzTx/>
              <a:buFont typeface="Arial" panose="020B0604020202020204" pitchFamily="34" charset="0"/>
              <a:buAutoNum type="arabicPeriod"/>
            </a:pPr>
            <a:r>
              <a:rPr lang="ro-RO" altLang="en-US" sz="2000" dirty="0">
                <a:solidFill>
                  <a:schemeClr val="bg1">
                    <a:lumMod val="75000"/>
                  </a:schemeClr>
                </a:solidFill>
              </a:rPr>
              <a:t>acceptarea/planificarea la zbor;</a:t>
            </a:r>
          </a:p>
          <a:p>
            <a:pPr marL="457200" indent="-457200" eaLnBrk="1" hangingPunct="1">
              <a:spcBef>
                <a:spcPct val="0"/>
              </a:spcBef>
              <a:spcAft>
                <a:spcPts val="600"/>
              </a:spcAft>
              <a:buClrTx/>
              <a:buSzTx/>
              <a:buFont typeface="Arial" panose="020B0604020202020204" pitchFamily="34" charset="0"/>
              <a:buAutoNum type="arabicPeriod"/>
            </a:pPr>
            <a:r>
              <a:rPr lang="ro-RO" altLang="en-US" sz="2000" dirty="0">
                <a:solidFill>
                  <a:schemeClr val="bg1">
                    <a:lumMod val="75000"/>
                  </a:schemeClr>
                </a:solidFill>
              </a:rPr>
              <a:t>transportul bunurilor periculoase;</a:t>
            </a:r>
          </a:p>
          <a:p>
            <a:pPr marL="457200" indent="-457200" eaLnBrk="1" hangingPunct="1">
              <a:spcBef>
                <a:spcPct val="0"/>
              </a:spcBef>
              <a:spcAft>
                <a:spcPts val="600"/>
              </a:spcAft>
              <a:buClrTx/>
              <a:buSzTx/>
              <a:buFont typeface="Arial" panose="020B0604020202020204" pitchFamily="34" charset="0"/>
              <a:buAutoNum type="arabicPeriod"/>
            </a:pPr>
            <a:r>
              <a:rPr lang="ro-RO" altLang="en-US" sz="2000" dirty="0">
                <a:solidFill>
                  <a:schemeClr val="bg1">
                    <a:lumMod val="75000"/>
                  </a:schemeClr>
                </a:solidFill>
              </a:rPr>
              <a:t>sistemul de management;</a:t>
            </a:r>
          </a:p>
          <a:p>
            <a:pPr marL="457200" indent="-457200" eaLnBrk="1" hangingPunct="1">
              <a:spcBef>
                <a:spcPct val="0"/>
              </a:spcBef>
              <a:spcAft>
                <a:spcPts val="600"/>
              </a:spcAft>
              <a:buClrTx/>
              <a:buSzTx/>
              <a:buFont typeface="Arial" panose="020B0604020202020204" pitchFamily="34" charset="0"/>
              <a:buAutoNum type="arabicPeriod"/>
            </a:pPr>
            <a:r>
              <a:rPr lang="ro-RO" altLang="en-US" sz="2000" dirty="0">
                <a:solidFill>
                  <a:schemeClr val="bg1">
                    <a:lumMod val="75000"/>
                  </a:schemeClr>
                </a:solidFill>
              </a:rPr>
              <a:t>inspecţii în zbor;</a:t>
            </a:r>
          </a:p>
          <a:p>
            <a:pPr marL="457200" indent="-457200" eaLnBrk="1" hangingPunct="1">
              <a:spcBef>
                <a:spcPct val="0"/>
              </a:spcBef>
              <a:spcAft>
                <a:spcPts val="600"/>
              </a:spcAft>
              <a:buClrTx/>
              <a:buSzTx/>
              <a:buFont typeface="Arial" panose="020B0604020202020204" pitchFamily="34" charset="0"/>
              <a:buAutoNum type="arabicPeriod"/>
            </a:pPr>
            <a:r>
              <a:rPr lang="ro-RO" altLang="en-US" sz="2000" dirty="0">
                <a:solidFill>
                  <a:schemeClr val="bg1">
                    <a:lumMod val="75000"/>
                  </a:schemeClr>
                </a:solidFill>
              </a:rPr>
              <a:t>inspecţii la platformă;</a:t>
            </a:r>
          </a:p>
          <a:p>
            <a:pPr marL="457200" indent="-457200" eaLnBrk="1" hangingPunct="1">
              <a:spcBef>
                <a:spcPct val="0"/>
              </a:spcBef>
              <a:spcAft>
                <a:spcPts val="600"/>
              </a:spcAft>
              <a:buClrTx/>
              <a:buSzTx/>
              <a:buFont typeface="Arial" panose="020B0604020202020204" pitchFamily="34" charset="0"/>
              <a:buAutoNum type="arabicPeriod"/>
            </a:pPr>
            <a:r>
              <a:rPr lang="ro-RO" altLang="en-US" sz="2000" dirty="0">
                <a:solidFill>
                  <a:schemeClr val="bg1">
                    <a:lumMod val="75000"/>
                  </a:schemeClr>
                </a:solidFill>
              </a:rPr>
              <a:t>atitudinea faţă de AACR, şi</a:t>
            </a:r>
          </a:p>
          <a:p>
            <a:pPr marL="457200" indent="-457200" eaLnBrk="1" hangingPunct="1">
              <a:spcBef>
                <a:spcPct val="0"/>
              </a:spcBef>
              <a:spcAft>
                <a:spcPts val="600"/>
              </a:spcAft>
              <a:buClrTx/>
              <a:buSzTx/>
              <a:buFont typeface="Arial" panose="020B0604020202020204" pitchFamily="34" charset="0"/>
              <a:buAutoNum type="arabicPeriod"/>
            </a:pPr>
            <a:r>
              <a:rPr lang="ro-RO" altLang="en-US" sz="2000" b="1" dirty="0">
                <a:solidFill>
                  <a:srgbClr val="FF0000"/>
                </a:solidFill>
              </a:rPr>
              <a:t>experienţa operatorului aerian.</a:t>
            </a:r>
          </a:p>
        </p:txBody>
      </p:sp>
      <p:sp>
        <p:nvSpPr>
          <p:cNvPr id="22535" name="Rectangle 6"/>
          <p:cNvSpPr>
            <a:spLocks noChangeArrowheads="1"/>
          </p:cNvSpPr>
          <p:nvPr/>
        </p:nvSpPr>
        <p:spPr bwMode="auto">
          <a:xfrm>
            <a:off x="444500" y="579438"/>
            <a:ext cx="8229600" cy="617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Tx/>
              <a:buNone/>
            </a:pPr>
            <a:r>
              <a:rPr lang="ro-RO" altLang="en-US" b="1"/>
              <a:t>RBO - Procedură</a:t>
            </a:r>
            <a:endParaRPr lang="en-US" altLang="en-US" sz="1200" b="1"/>
          </a:p>
        </p:txBody>
      </p:sp>
      <p:sp>
        <p:nvSpPr>
          <p:cNvPr id="8" name="Text Box 9">
            <a:extLst>
              <a:ext uri="{FF2B5EF4-FFF2-40B4-BE49-F238E27FC236}">
                <a16:creationId xmlns="" xmlns:a16="http://schemas.microsoft.com/office/drawing/2014/main" id="{28C320A0-428E-4472-9DF9-7824E0BF7828}"/>
              </a:ext>
            </a:extLst>
          </p:cNvPr>
          <p:cNvSpPr txBox="1">
            <a:spLocks noChangeArrowheads="1"/>
          </p:cNvSpPr>
          <p:nvPr/>
        </p:nvSpPr>
        <p:spPr bwMode="auto">
          <a:xfrm>
            <a:off x="1259632" y="6477000"/>
            <a:ext cx="70564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Tx/>
              <a:buNone/>
            </a:pPr>
            <a:r>
              <a:rPr lang="ro-RO" altLang="ro-RO" sz="1200" dirty="0"/>
              <a:t>AACR - Ședință standardizare – București – Iunie </a:t>
            </a:r>
            <a:r>
              <a:rPr lang="en-US" altLang="ro-RO" sz="1200" dirty="0"/>
              <a:t>201</a:t>
            </a:r>
            <a:r>
              <a:rPr lang="ro-RO" altLang="ro-RO" sz="1200" dirty="0"/>
              <a:t>8</a:t>
            </a:r>
          </a:p>
        </p:txBody>
      </p:sp>
      <p:sp>
        <p:nvSpPr>
          <p:cNvPr id="2" name="Rectangle 1">
            <a:extLst>
              <a:ext uri="{FF2B5EF4-FFF2-40B4-BE49-F238E27FC236}">
                <a16:creationId xmlns="" xmlns:a16="http://schemas.microsoft.com/office/drawing/2014/main" id="{7CFF97A6-6E1A-4AF5-A57A-38FC2C9CB056}"/>
              </a:ext>
            </a:extLst>
          </p:cNvPr>
          <p:cNvSpPr/>
          <p:nvPr/>
        </p:nvSpPr>
        <p:spPr>
          <a:xfrm>
            <a:off x="4559300" y="3643871"/>
            <a:ext cx="4248472" cy="2057028"/>
          </a:xfrm>
          <a:prstGeom prst="rect">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marL="285750" indent="-285750" algn="just">
              <a:spcAft>
                <a:spcPts val="300"/>
              </a:spcAft>
              <a:buFontTx/>
              <a:buChar char="-"/>
            </a:pPr>
            <a:r>
              <a:rPr lang="en-US" dirty="0" err="1"/>
              <a:t>nivelul</a:t>
            </a:r>
            <a:r>
              <a:rPr lang="en-US" dirty="0"/>
              <a:t> de </a:t>
            </a:r>
            <a:r>
              <a:rPr lang="en-US" dirty="0" err="1"/>
              <a:t>experienţă</a:t>
            </a:r>
            <a:r>
              <a:rPr lang="en-US" dirty="0"/>
              <a:t> </a:t>
            </a:r>
          </a:p>
          <a:p>
            <a:pPr marL="285750" indent="-285750" algn="just">
              <a:spcAft>
                <a:spcPts val="300"/>
              </a:spcAft>
              <a:buFontTx/>
              <a:buChar char="-"/>
            </a:pPr>
            <a:r>
              <a:rPr lang="en-US" dirty="0" err="1"/>
              <a:t>implementarea</a:t>
            </a:r>
            <a:r>
              <a:rPr lang="en-US" dirty="0"/>
              <a:t> </a:t>
            </a:r>
            <a:r>
              <a:rPr lang="en-US" dirty="0" err="1"/>
              <a:t>unor</a:t>
            </a:r>
            <a:r>
              <a:rPr lang="en-US" dirty="0"/>
              <a:t> </a:t>
            </a:r>
            <a:r>
              <a:rPr lang="en-US" dirty="0" err="1"/>
              <a:t>standarde</a:t>
            </a:r>
            <a:r>
              <a:rPr lang="en-US" dirty="0"/>
              <a:t> </a:t>
            </a:r>
            <a:r>
              <a:rPr lang="en-US" dirty="0" err="1"/>
              <a:t>provenite</a:t>
            </a:r>
            <a:r>
              <a:rPr lang="en-US" dirty="0"/>
              <a:t> din </a:t>
            </a:r>
            <a:r>
              <a:rPr lang="en-US" dirty="0" err="1"/>
              <a:t>industrie</a:t>
            </a:r>
            <a:r>
              <a:rPr lang="en-US" dirty="0"/>
              <a:t>, </a:t>
            </a:r>
            <a:r>
              <a:rPr lang="en-US" dirty="0" err="1"/>
              <a:t>relevante</a:t>
            </a:r>
            <a:r>
              <a:rPr lang="en-US" dirty="0"/>
              <a:t> </a:t>
            </a:r>
            <a:r>
              <a:rPr lang="en-US" dirty="0" err="1"/>
              <a:t>activităţii</a:t>
            </a:r>
            <a:r>
              <a:rPr lang="en-US" dirty="0"/>
              <a:t> </a:t>
            </a:r>
            <a:r>
              <a:rPr lang="en-US" dirty="0" err="1"/>
              <a:t>operatorului</a:t>
            </a:r>
            <a:r>
              <a:rPr lang="en-US" dirty="0"/>
              <a:t> </a:t>
            </a:r>
            <a:r>
              <a:rPr lang="en-US" dirty="0" err="1"/>
              <a:t>aerian</a:t>
            </a:r>
            <a:r>
              <a:rPr lang="en-US" dirty="0"/>
              <a:t> (IATA, IS-BAO etc.)</a:t>
            </a:r>
          </a:p>
          <a:p>
            <a:pPr marL="285750" indent="-285750" algn="just">
              <a:spcAft>
                <a:spcPts val="300"/>
              </a:spcAft>
              <a:buFontTx/>
              <a:buChar char="-"/>
            </a:pPr>
            <a:r>
              <a:rPr lang="en-US" dirty="0" err="1"/>
              <a:t>aprobări</a:t>
            </a:r>
            <a:r>
              <a:rPr lang="en-US" dirty="0"/>
              <a:t> </a:t>
            </a:r>
            <a:r>
              <a:rPr lang="en-US" dirty="0" err="1"/>
              <a:t>specifice</a:t>
            </a:r>
            <a:r>
              <a:rPr lang="en-US" dirty="0"/>
              <a:t> </a:t>
            </a:r>
            <a:r>
              <a:rPr lang="en-US" dirty="0" err="1" smtClean="0"/>
              <a:t>deţinute</a:t>
            </a:r>
            <a:endParaRPr lang="en-US" dirty="0"/>
          </a:p>
        </p:txBody>
      </p:sp>
    </p:spTree>
    <p:extLst>
      <p:ext uri="{BB962C8B-B14F-4D97-AF65-F5344CB8AC3E}">
        <p14:creationId xmlns:p14="http://schemas.microsoft.com/office/powerpoint/2010/main" val="3086492142"/>
      </p:ext>
    </p:extLst>
  </p:cSld>
  <p:clrMapOvr>
    <a:masterClrMapping/>
  </p:clrMapOvr>
  <p:transition spd="med"/>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00938" y="142875"/>
            <a:ext cx="1228725" cy="873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79" name="Slide Number Placeholder 4"/>
          <p:cNvSpPr txBox="1">
            <a:spLocks noGrp="1"/>
          </p:cNvSpPr>
          <p:nvPr/>
        </p:nvSpPr>
        <p:spPr bwMode="auto">
          <a:xfrm>
            <a:off x="6553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ClrTx/>
              <a:buSzTx/>
              <a:buFontTx/>
              <a:buNone/>
            </a:pPr>
            <a:fld id="{9452B581-450C-477A-B7F4-C640CC4FC7D9}" type="slidenum">
              <a:rPr lang="ro-RO" altLang="en-US" sz="1200">
                <a:latin typeface="Arial Black" panose="020B0A04020102020204" pitchFamily="34" charset="0"/>
              </a:rPr>
              <a:pPr algn="r" eaLnBrk="1" hangingPunct="1">
                <a:spcBef>
                  <a:spcPct val="0"/>
                </a:spcBef>
                <a:buClrTx/>
                <a:buSzTx/>
                <a:buFontTx/>
                <a:buNone/>
              </a:pPr>
              <a:t>16</a:t>
            </a:fld>
            <a:endParaRPr lang="ro-RO" altLang="en-US" sz="1200">
              <a:latin typeface="Arial Black" panose="020B0A04020102020204" pitchFamily="34" charset="0"/>
            </a:endParaRPr>
          </a:p>
        </p:txBody>
      </p:sp>
      <p:sp>
        <p:nvSpPr>
          <p:cNvPr id="24582" name="Rectangle 6"/>
          <p:cNvSpPr>
            <a:spLocks noChangeArrowheads="1"/>
          </p:cNvSpPr>
          <p:nvPr/>
        </p:nvSpPr>
        <p:spPr bwMode="auto">
          <a:xfrm>
            <a:off x="444500" y="579438"/>
            <a:ext cx="8229600" cy="617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Tx/>
              <a:buNone/>
            </a:pPr>
            <a:r>
              <a:rPr lang="ro-RO" altLang="en-US" b="1"/>
              <a:t>RBO - Procedură</a:t>
            </a:r>
            <a:endParaRPr lang="en-US" altLang="en-US" sz="1200" b="1"/>
          </a:p>
        </p:txBody>
      </p:sp>
      <p:sp>
        <p:nvSpPr>
          <p:cNvPr id="3" name="Rounded Rectangle 2"/>
          <p:cNvSpPr/>
          <p:nvPr/>
        </p:nvSpPr>
        <p:spPr>
          <a:xfrm>
            <a:off x="1043608" y="1988840"/>
            <a:ext cx="2808287" cy="19431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defRPr/>
            </a:pPr>
            <a:r>
              <a:rPr lang="ro-RO" altLang="en-US" b="1" dirty="0"/>
              <a:t>Fiecare parametru este exprimat în procente rezultate în urma evaluării </a:t>
            </a:r>
            <a:r>
              <a:rPr lang="ro-RO" altLang="en-US" b="1" u="sng" dirty="0"/>
              <a:t>criteriilor</a:t>
            </a:r>
            <a:r>
              <a:rPr lang="ro-RO" altLang="en-US" b="1" dirty="0"/>
              <a:t> asociate. </a:t>
            </a:r>
          </a:p>
        </p:txBody>
      </p:sp>
      <p:cxnSp>
        <p:nvCxnSpPr>
          <p:cNvPr id="5" name="Straight Connector 4"/>
          <p:cNvCxnSpPr/>
          <p:nvPr/>
        </p:nvCxnSpPr>
        <p:spPr>
          <a:xfrm flipH="1">
            <a:off x="2052216" y="4261866"/>
            <a:ext cx="755650" cy="1008063"/>
          </a:xfrm>
          <a:prstGeom prst="line">
            <a:avLst/>
          </a:prstGeom>
        </p:spPr>
        <p:style>
          <a:lnRef idx="2">
            <a:schemeClr val="dk1"/>
          </a:lnRef>
          <a:fillRef idx="0">
            <a:schemeClr val="dk1"/>
          </a:fillRef>
          <a:effectRef idx="1">
            <a:schemeClr val="dk1"/>
          </a:effectRef>
          <a:fontRef idx="minor">
            <a:schemeClr val="tx1"/>
          </a:fontRef>
        </p:style>
      </p:cxnSp>
      <p:sp>
        <p:nvSpPr>
          <p:cNvPr id="6" name="Flowchart: Connector 5"/>
          <p:cNvSpPr/>
          <p:nvPr/>
        </p:nvSpPr>
        <p:spPr>
          <a:xfrm>
            <a:off x="1942679" y="4261866"/>
            <a:ext cx="487362" cy="504825"/>
          </a:xfrm>
          <a:prstGeom prst="flowChartConnector">
            <a:avLst/>
          </a:prstGeom>
          <a:solidFill>
            <a:srgbClr val="8DD98F"/>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ro-RO"/>
          </a:p>
        </p:txBody>
      </p:sp>
      <p:sp>
        <p:nvSpPr>
          <p:cNvPr id="11" name="Flowchart: Connector 10"/>
          <p:cNvSpPr/>
          <p:nvPr/>
        </p:nvSpPr>
        <p:spPr>
          <a:xfrm>
            <a:off x="2430041" y="4879404"/>
            <a:ext cx="485775" cy="504825"/>
          </a:xfrm>
          <a:prstGeom prst="flowChartConnector">
            <a:avLst/>
          </a:prstGeom>
          <a:solidFill>
            <a:srgbClr val="8DD98F"/>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ro-RO"/>
          </a:p>
        </p:txBody>
      </p:sp>
      <p:sp>
        <p:nvSpPr>
          <p:cNvPr id="2" name="Rectangle 1">
            <a:extLst>
              <a:ext uri="{FF2B5EF4-FFF2-40B4-BE49-F238E27FC236}">
                <a16:creationId xmlns="" xmlns:a16="http://schemas.microsoft.com/office/drawing/2014/main" id="{9695C6C6-E5CD-4B68-814E-6C6FA979B1E3}"/>
              </a:ext>
            </a:extLst>
          </p:cNvPr>
          <p:cNvSpPr/>
          <p:nvPr/>
        </p:nvSpPr>
        <p:spPr>
          <a:xfrm>
            <a:off x="4102100" y="1788138"/>
            <a:ext cx="4572000" cy="4093428"/>
          </a:xfrm>
          <a:prstGeom prst="rect">
            <a:avLst/>
          </a:prstGeom>
        </p:spPr>
        <p:txBody>
          <a:bodyPr>
            <a:spAutoFit/>
          </a:bodyPr>
          <a:lstStyle/>
          <a:p>
            <a:pPr algn="just" eaLnBrk="1" hangingPunct="1"/>
            <a:r>
              <a:rPr lang="ro-RO" altLang="en-US" sz="2000" dirty="0"/>
              <a:t>Evaluarea fiecărui criteriu se efectuează folosind </a:t>
            </a:r>
            <a:r>
              <a:rPr lang="ro-RO" altLang="en-US" sz="2000" b="1" dirty="0"/>
              <a:t>calificative de la 0 la 3</a:t>
            </a:r>
            <a:r>
              <a:rPr lang="ro-RO" altLang="en-US" sz="2000" dirty="0"/>
              <a:t>, în care calificativul 0 reprezintă existenţa unui nivel ridicat de risc, respectiv un nivel scăzut de risc pentru calificativul 3.</a:t>
            </a:r>
          </a:p>
          <a:p>
            <a:pPr algn="just" eaLnBrk="1" hangingPunct="1"/>
            <a:endParaRPr lang="ro-RO" altLang="en-US" sz="2000" dirty="0"/>
          </a:p>
          <a:p>
            <a:pPr algn="just" eaLnBrk="1" hangingPunct="1"/>
            <a:r>
              <a:rPr lang="ro-RO" altLang="en-US" sz="2000" dirty="0"/>
              <a:t>N</a:t>
            </a:r>
            <a:r>
              <a:rPr lang="vi-VN" altLang="en-US" sz="2000" dirty="0"/>
              <a:t>ivelul de conformare asociat fiecărui operator aerian rezultă din media procentelor parametrilor de mai sus, rezultând astfel un profil de risc pentru fiecare operator aerian deţinător de Certificat de Operator Aerian. </a:t>
            </a:r>
          </a:p>
        </p:txBody>
      </p:sp>
      <p:sp>
        <p:nvSpPr>
          <p:cNvPr id="12" name="Text Box 9">
            <a:extLst>
              <a:ext uri="{FF2B5EF4-FFF2-40B4-BE49-F238E27FC236}">
                <a16:creationId xmlns="" xmlns:a16="http://schemas.microsoft.com/office/drawing/2014/main" id="{0FFE78A3-EEEC-4179-814F-F05576325869}"/>
              </a:ext>
            </a:extLst>
          </p:cNvPr>
          <p:cNvSpPr txBox="1">
            <a:spLocks noChangeArrowheads="1"/>
          </p:cNvSpPr>
          <p:nvPr/>
        </p:nvSpPr>
        <p:spPr bwMode="auto">
          <a:xfrm>
            <a:off x="1259632" y="6477000"/>
            <a:ext cx="70564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Tx/>
              <a:buNone/>
            </a:pPr>
            <a:r>
              <a:rPr lang="ro-RO" altLang="ro-RO" sz="1200" dirty="0"/>
              <a:t>AACR - Ședință standardizare – București – Iunie </a:t>
            </a:r>
            <a:r>
              <a:rPr lang="en-US" altLang="ro-RO" sz="1200" dirty="0"/>
              <a:t>201</a:t>
            </a:r>
            <a:r>
              <a:rPr lang="ro-RO" altLang="ro-RO" sz="1200" dirty="0"/>
              <a:t>8</a:t>
            </a:r>
          </a:p>
        </p:txBody>
      </p:sp>
    </p:spTree>
  </p:cSld>
  <p:clrMapOvr>
    <a:masterClrMapping/>
  </p:clrMapOvr>
  <p:transition spd="med"/>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00938" y="142875"/>
            <a:ext cx="1228725" cy="873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651" name="Slide Number Placeholder 4"/>
          <p:cNvSpPr txBox="1">
            <a:spLocks noGrp="1"/>
          </p:cNvSpPr>
          <p:nvPr/>
        </p:nvSpPr>
        <p:spPr bwMode="auto">
          <a:xfrm>
            <a:off x="6553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ClrTx/>
              <a:buSzTx/>
              <a:buFontTx/>
              <a:buNone/>
            </a:pPr>
            <a:fld id="{3B3043E8-0BBC-4E07-A248-720E9FBE33ED}" type="slidenum">
              <a:rPr lang="ro-RO" altLang="en-US" sz="1200">
                <a:latin typeface="Arial Black" panose="020B0A04020102020204" pitchFamily="34" charset="0"/>
              </a:rPr>
              <a:pPr algn="r" eaLnBrk="1" hangingPunct="1">
                <a:spcBef>
                  <a:spcPct val="0"/>
                </a:spcBef>
                <a:buClrTx/>
                <a:buSzTx/>
                <a:buFontTx/>
                <a:buNone/>
              </a:pPr>
              <a:t>17</a:t>
            </a:fld>
            <a:endParaRPr lang="ro-RO" altLang="en-US" sz="1200">
              <a:latin typeface="Arial Black" panose="020B0A04020102020204" pitchFamily="34" charset="0"/>
            </a:endParaRPr>
          </a:p>
        </p:txBody>
      </p:sp>
      <p:sp>
        <p:nvSpPr>
          <p:cNvPr id="27653" name="Rectangle 1"/>
          <p:cNvSpPr>
            <a:spLocks noChangeArrowheads="1"/>
          </p:cNvSpPr>
          <p:nvPr/>
        </p:nvSpPr>
        <p:spPr bwMode="auto">
          <a:xfrm>
            <a:off x="401638" y="1238250"/>
            <a:ext cx="8285162"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r>
              <a:rPr lang="ro-RO" altLang="en-US" sz="2000" dirty="0"/>
              <a:t> </a:t>
            </a:r>
          </a:p>
        </p:txBody>
      </p:sp>
      <p:sp>
        <p:nvSpPr>
          <p:cNvPr id="27654" name="Rectangle 6"/>
          <p:cNvSpPr>
            <a:spLocks noChangeArrowheads="1"/>
          </p:cNvSpPr>
          <p:nvPr/>
        </p:nvSpPr>
        <p:spPr bwMode="auto">
          <a:xfrm>
            <a:off x="444500" y="579438"/>
            <a:ext cx="8229600" cy="617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Tx/>
              <a:buNone/>
            </a:pPr>
            <a:r>
              <a:rPr lang="ro-RO" altLang="en-US" b="1"/>
              <a:t>RBO - Procedură</a:t>
            </a:r>
            <a:endParaRPr lang="en-US" altLang="en-US" sz="1200" b="1"/>
          </a:p>
        </p:txBody>
      </p:sp>
      <p:grpSp>
        <p:nvGrpSpPr>
          <p:cNvPr id="2" name="Group 1"/>
          <p:cNvGrpSpPr/>
          <p:nvPr/>
        </p:nvGrpSpPr>
        <p:grpSpPr>
          <a:xfrm>
            <a:off x="468362" y="1052736"/>
            <a:ext cx="8496126" cy="5076707"/>
            <a:chOff x="324346" y="1448637"/>
            <a:chExt cx="8496126" cy="5076707"/>
          </a:xfrm>
        </p:grpSpPr>
        <p:graphicFrame>
          <p:nvGraphicFramePr>
            <p:cNvPr id="3" name="Diagram 2"/>
            <p:cNvGraphicFramePr/>
            <p:nvPr>
              <p:extLst>
                <p:ext uri="{D42A27DB-BD31-4B8C-83A1-F6EECF244321}">
                  <p14:modId xmlns:p14="http://schemas.microsoft.com/office/powerpoint/2010/main" val="3343986133"/>
                </p:ext>
              </p:extLst>
            </p:nvPr>
          </p:nvGraphicFramePr>
          <p:xfrm>
            <a:off x="324346" y="1448637"/>
            <a:ext cx="3044427" cy="337206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cxnSp>
          <p:nvCxnSpPr>
            <p:cNvPr id="5" name="Straight Arrow Connector 4"/>
            <p:cNvCxnSpPr/>
            <p:nvPr/>
          </p:nvCxnSpPr>
          <p:spPr>
            <a:xfrm>
              <a:off x="1270322" y="1758082"/>
              <a:ext cx="792163" cy="1154112"/>
            </a:xfrm>
            <a:prstGeom prst="straightConnector1">
              <a:avLst/>
            </a:prstGeom>
            <a:ln>
              <a:solidFill>
                <a:srgbClr val="00B0F0"/>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1270322" y="2699469"/>
              <a:ext cx="792163" cy="212725"/>
            </a:xfrm>
            <a:prstGeom prst="straightConnector1">
              <a:avLst/>
            </a:prstGeom>
            <a:ln>
              <a:solidFill>
                <a:srgbClr val="00B0F0"/>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a:endCxn id="17" idx="1"/>
            </p:cNvCxnSpPr>
            <p:nvPr/>
          </p:nvCxnSpPr>
          <p:spPr>
            <a:xfrm flipV="1">
              <a:off x="1327472" y="2932832"/>
              <a:ext cx="735013" cy="606425"/>
            </a:xfrm>
            <a:prstGeom prst="straightConnector1">
              <a:avLst/>
            </a:prstGeom>
            <a:ln>
              <a:solidFill>
                <a:srgbClr val="00B0F0"/>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flipV="1">
              <a:off x="1327472" y="2932832"/>
              <a:ext cx="735013" cy="1419225"/>
            </a:xfrm>
            <a:prstGeom prst="straightConnector1">
              <a:avLst/>
            </a:prstGeom>
            <a:ln>
              <a:solidFill>
                <a:srgbClr val="00B0F0"/>
              </a:solidFill>
              <a:tailEnd type="arrow"/>
            </a:ln>
          </p:spPr>
          <p:style>
            <a:lnRef idx="1">
              <a:schemeClr val="accent1"/>
            </a:lnRef>
            <a:fillRef idx="0">
              <a:schemeClr val="accent1"/>
            </a:fillRef>
            <a:effectRef idx="0">
              <a:schemeClr val="accent1"/>
            </a:effectRef>
            <a:fontRef idx="minor">
              <a:schemeClr val="tx1"/>
            </a:fontRef>
          </p:style>
        </p:cxnSp>
        <p:sp>
          <p:nvSpPr>
            <p:cNvPr id="17" name="Pentagon 16"/>
            <p:cNvSpPr>
              <a:spLocks noRot="1" noChangeAspect="1" noMove="1" noResize="1" noEditPoints="1" noAdjustHandles="1" noChangeArrowheads="1" noChangeShapeType="1" noTextEdit="1"/>
            </p:cNvSpPr>
            <p:nvPr/>
          </p:nvSpPr>
          <p:spPr>
            <a:xfrm>
              <a:off x="1908981" y="2606210"/>
              <a:ext cx="2088232" cy="1008112"/>
            </a:xfrm>
            <a:prstGeom prst="homePlate">
              <a:avLst/>
            </a:prstGeom>
            <a:blipFill rotWithShape="1">
              <a:blip r:embed="rId8"/>
              <a:stretch>
                <a:fillRect/>
              </a:stretch>
            </a:blipFill>
          </p:spPr>
          <p:txBody>
            <a:bodyPr/>
            <a:lstStyle/>
            <a:p>
              <a:pPr eaLnBrk="1" hangingPunct="1">
                <a:defRPr/>
              </a:pPr>
              <a:r>
                <a:rPr lang="ro-RO">
                  <a:noFill/>
                </a:rPr>
                <a:t> </a:t>
              </a:r>
            </a:p>
          </p:txBody>
        </p:sp>
        <p:sp>
          <p:nvSpPr>
            <p:cNvPr id="30" name="Flowchart: Process 29"/>
            <p:cNvSpPr/>
            <p:nvPr/>
          </p:nvSpPr>
          <p:spPr>
            <a:xfrm>
              <a:off x="4204022" y="5068019"/>
              <a:ext cx="1900238" cy="1008063"/>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ro-RO" sz="1600" b="1" dirty="0">
                  <a:solidFill>
                    <a:schemeClr val="tx1"/>
                  </a:solidFill>
                </a:rPr>
                <a:t>Nivel de conformare asociat parametrului (%)</a:t>
              </a:r>
            </a:p>
          </p:txBody>
        </p:sp>
        <p:grpSp>
          <p:nvGrpSpPr>
            <p:cNvPr id="27662" name="Group 33"/>
            <p:cNvGrpSpPr>
              <a:grpSpLocks/>
            </p:cNvGrpSpPr>
            <p:nvPr/>
          </p:nvGrpSpPr>
          <p:grpSpPr bwMode="auto">
            <a:xfrm>
              <a:off x="676597" y="4839419"/>
              <a:ext cx="735013" cy="844550"/>
              <a:chOff x="286627" y="1705778"/>
              <a:chExt cx="735736" cy="845674"/>
            </a:xfrm>
          </p:grpSpPr>
          <p:sp>
            <p:nvSpPr>
              <p:cNvPr id="39" name="Hexagon 38"/>
              <p:cNvSpPr/>
              <p:nvPr/>
            </p:nvSpPr>
            <p:spPr>
              <a:xfrm rot="5400000">
                <a:off x="231659" y="1760746"/>
                <a:ext cx="845674" cy="735736"/>
              </a:xfrm>
              <a:prstGeom prst="hexagon">
                <a:avLst>
                  <a:gd name="adj" fmla="val 25000"/>
                  <a:gd name="vf" fmla="val 11547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40" name="Hexagon 4"/>
              <p:cNvSpPr/>
              <p:nvPr/>
            </p:nvSpPr>
            <p:spPr>
              <a:xfrm>
                <a:off x="401039" y="1837716"/>
                <a:ext cx="506911" cy="581798"/>
              </a:xfrm>
              <a:prstGeom prst="rect">
                <a:avLst/>
              </a:prstGeom>
            </p:spPr>
            <p:style>
              <a:lnRef idx="0">
                <a:scrgbClr r="0" g="0" b="0"/>
              </a:lnRef>
              <a:fillRef idx="0">
                <a:scrgbClr r="0" g="0" b="0"/>
              </a:fillRef>
              <a:effectRef idx="0">
                <a:scrgbClr r="0" g="0" b="0"/>
              </a:effectRef>
              <a:fontRef idx="minor">
                <a:schemeClr val="lt1"/>
              </a:fontRef>
            </p:style>
            <p:txBody>
              <a:bodyPr lIns="45720" rIns="45720" spcCol="1270" anchor="ctr"/>
              <a:lstStyle/>
              <a:p>
                <a:pPr algn="ctr" defTabSz="533400" eaLnBrk="1" hangingPunct="1">
                  <a:lnSpc>
                    <a:spcPct val="90000"/>
                  </a:lnSpc>
                  <a:spcAft>
                    <a:spcPct val="35000"/>
                  </a:spcAft>
                  <a:defRPr/>
                </a:pPr>
                <a:r>
                  <a:rPr lang="ro-RO" sz="1200" b="1" dirty="0">
                    <a:solidFill>
                      <a:schemeClr val="tx1"/>
                    </a:solidFill>
                  </a:rPr>
                  <a:t>Crit. </a:t>
                </a:r>
                <a:r>
                  <a:rPr lang="ro-RO" sz="1200" b="1" dirty="0" smtClean="0">
                    <a:solidFill>
                      <a:schemeClr val="tx1"/>
                    </a:solidFill>
                  </a:rPr>
                  <a:t>n-1</a:t>
                </a:r>
                <a:endParaRPr lang="ro-RO" sz="1200" b="1" dirty="0">
                  <a:solidFill>
                    <a:schemeClr val="tx1"/>
                  </a:solidFill>
                </a:endParaRPr>
              </a:p>
            </p:txBody>
          </p:sp>
        </p:grpSp>
        <p:grpSp>
          <p:nvGrpSpPr>
            <p:cNvPr id="27663" name="Group 35"/>
            <p:cNvGrpSpPr>
              <a:grpSpLocks/>
            </p:cNvGrpSpPr>
            <p:nvPr/>
          </p:nvGrpSpPr>
          <p:grpSpPr bwMode="auto">
            <a:xfrm>
              <a:off x="676597" y="5680794"/>
              <a:ext cx="735013" cy="844550"/>
              <a:chOff x="275194" y="2526389"/>
              <a:chExt cx="735736" cy="845674"/>
            </a:xfrm>
          </p:grpSpPr>
          <p:sp>
            <p:nvSpPr>
              <p:cNvPr id="37" name="Hexagon 36"/>
              <p:cNvSpPr/>
              <p:nvPr/>
            </p:nvSpPr>
            <p:spPr>
              <a:xfrm rot="5400000">
                <a:off x="220226" y="2581357"/>
                <a:ext cx="845674" cy="735736"/>
              </a:xfrm>
              <a:prstGeom prst="hexagon">
                <a:avLst>
                  <a:gd name="adj" fmla="val 25000"/>
                  <a:gd name="vf" fmla="val 115470"/>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38" name="Hexagon 6"/>
              <p:cNvSpPr/>
              <p:nvPr/>
            </p:nvSpPr>
            <p:spPr>
              <a:xfrm>
                <a:off x="389606" y="2658327"/>
                <a:ext cx="506911" cy="581798"/>
              </a:xfrm>
              <a:prstGeom prst="rect">
                <a:avLst/>
              </a:prstGeom>
            </p:spPr>
            <p:style>
              <a:lnRef idx="0">
                <a:scrgbClr r="0" g="0" b="0"/>
              </a:lnRef>
              <a:fillRef idx="0">
                <a:scrgbClr r="0" g="0" b="0"/>
              </a:fillRef>
              <a:effectRef idx="0">
                <a:scrgbClr r="0" g="0" b="0"/>
              </a:effectRef>
              <a:fontRef idx="minor">
                <a:schemeClr val="lt1"/>
              </a:fontRef>
            </p:style>
            <p:txBody>
              <a:bodyPr lIns="0" tIns="0" rIns="0" bIns="0" spcCol="1270" anchor="ctr"/>
              <a:lstStyle/>
              <a:p>
                <a:pPr algn="ctr" defTabSz="533400" eaLnBrk="1" hangingPunct="1">
                  <a:lnSpc>
                    <a:spcPct val="90000"/>
                  </a:lnSpc>
                  <a:spcAft>
                    <a:spcPct val="35000"/>
                  </a:spcAft>
                  <a:defRPr/>
                </a:pPr>
                <a:r>
                  <a:rPr lang="ro-RO" sz="1200" b="1" dirty="0">
                    <a:solidFill>
                      <a:schemeClr val="tx1"/>
                    </a:solidFill>
                  </a:rPr>
                  <a:t>Crit. </a:t>
                </a:r>
                <a:r>
                  <a:rPr lang="ro-RO" sz="1200" b="1" dirty="0" smtClean="0">
                    <a:solidFill>
                      <a:schemeClr val="tx1"/>
                    </a:solidFill>
                  </a:rPr>
                  <a:t>n</a:t>
                </a:r>
                <a:endParaRPr lang="ro-RO" sz="1200" b="1" dirty="0">
                  <a:solidFill>
                    <a:schemeClr val="tx1"/>
                  </a:solidFill>
                </a:endParaRPr>
              </a:p>
            </p:txBody>
          </p:sp>
        </p:grpSp>
        <p:cxnSp>
          <p:nvCxnSpPr>
            <p:cNvPr id="41" name="Straight Arrow Connector 40"/>
            <p:cNvCxnSpPr>
              <a:endCxn id="43" idx="1"/>
            </p:cNvCxnSpPr>
            <p:nvPr/>
          </p:nvCxnSpPr>
          <p:spPr>
            <a:xfrm>
              <a:off x="1327472" y="5358532"/>
              <a:ext cx="738188" cy="192087"/>
            </a:xfrm>
            <a:prstGeom prst="straightConnector1">
              <a:avLst/>
            </a:prstGeom>
            <a:ln>
              <a:solidFill>
                <a:srgbClr val="00B0F0"/>
              </a:solidFill>
              <a:tailEnd type="arrow"/>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a:endCxn id="43" idx="1"/>
            </p:cNvCxnSpPr>
            <p:nvPr/>
          </p:nvCxnSpPr>
          <p:spPr>
            <a:xfrm flipV="1">
              <a:off x="1411610" y="5550619"/>
              <a:ext cx="654050" cy="504825"/>
            </a:xfrm>
            <a:prstGeom prst="straightConnector1">
              <a:avLst/>
            </a:prstGeom>
            <a:ln>
              <a:solidFill>
                <a:srgbClr val="00B0F0"/>
              </a:solidFill>
              <a:tailEnd type="arrow"/>
            </a:ln>
          </p:spPr>
          <p:style>
            <a:lnRef idx="1">
              <a:schemeClr val="accent1"/>
            </a:lnRef>
            <a:fillRef idx="0">
              <a:schemeClr val="accent1"/>
            </a:fillRef>
            <a:effectRef idx="0">
              <a:schemeClr val="accent1"/>
            </a:effectRef>
            <a:fontRef idx="minor">
              <a:schemeClr val="tx1"/>
            </a:fontRef>
          </p:style>
        </p:cxnSp>
        <p:sp>
          <p:nvSpPr>
            <p:cNvPr id="43" name="Pentagon 42"/>
            <p:cNvSpPr>
              <a:spLocks noRot="1" noChangeAspect="1" noMove="1" noResize="1" noEditPoints="1" noAdjustHandles="1" noChangeArrowheads="1" noChangeShapeType="1" noTextEdit="1"/>
            </p:cNvSpPr>
            <p:nvPr/>
          </p:nvSpPr>
          <p:spPr>
            <a:xfrm>
              <a:off x="1912181" y="5224372"/>
              <a:ext cx="2088232" cy="1008112"/>
            </a:xfrm>
            <a:prstGeom prst="homePlate">
              <a:avLst/>
            </a:prstGeom>
            <a:blipFill rotWithShape="1">
              <a:blip r:embed="rId9"/>
              <a:stretch>
                <a:fillRect/>
              </a:stretch>
            </a:blipFill>
          </p:spPr>
          <p:txBody>
            <a:bodyPr/>
            <a:lstStyle/>
            <a:p>
              <a:pPr eaLnBrk="1" hangingPunct="1">
                <a:defRPr/>
              </a:pPr>
              <a:r>
                <a:rPr lang="ro-RO">
                  <a:noFill/>
                </a:rPr>
                <a:t> </a:t>
              </a:r>
            </a:p>
          </p:txBody>
        </p:sp>
        <p:sp>
          <p:nvSpPr>
            <p:cNvPr id="44" name="Flowchart: Process 43"/>
            <p:cNvSpPr/>
            <p:nvPr/>
          </p:nvSpPr>
          <p:spPr>
            <a:xfrm>
              <a:off x="4204022" y="2429594"/>
              <a:ext cx="1900238" cy="1008063"/>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ro-RO" sz="1600" b="1" dirty="0">
                  <a:solidFill>
                    <a:schemeClr val="tx1"/>
                  </a:solidFill>
                </a:rPr>
                <a:t>Nivel de conformare asociat parametrului (%)</a:t>
              </a:r>
            </a:p>
          </p:txBody>
        </p:sp>
        <p:cxnSp>
          <p:nvCxnSpPr>
            <p:cNvPr id="48" name="Straight Arrow Connector 47"/>
            <p:cNvCxnSpPr/>
            <p:nvPr/>
          </p:nvCxnSpPr>
          <p:spPr>
            <a:xfrm flipV="1">
              <a:off x="6151885" y="4691782"/>
              <a:ext cx="733425" cy="957262"/>
            </a:xfrm>
            <a:prstGeom prst="straightConnector1">
              <a:avLst/>
            </a:prstGeom>
            <a:ln>
              <a:solidFill>
                <a:srgbClr val="00B0F0"/>
              </a:solidFill>
              <a:tailEnd type="arrow"/>
            </a:ln>
          </p:spPr>
          <p:style>
            <a:lnRef idx="1">
              <a:schemeClr val="accent1"/>
            </a:lnRef>
            <a:fillRef idx="0">
              <a:schemeClr val="accent1"/>
            </a:fillRef>
            <a:effectRef idx="0">
              <a:schemeClr val="accent1"/>
            </a:effectRef>
            <a:fontRef idx="minor">
              <a:schemeClr val="tx1"/>
            </a:fontRef>
          </p:style>
        </p:cxnSp>
        <p:cxnSp>
          <p:nvCxnSpPr>
            <p:cNvPr id="50" name="Straight Arrow Connector 49"/>
            <p:cNvCxnSpPr/>
            <p:nvPr/>
          </p:nvCxnSpPr>
          <p:spPr>
            <a:xfrm>
              <a:off x="6104260" y="2912194"/>
              <a:ext cx="792162" cy="730250"/>
            </a:xfrm>
            <a:prstGeom prst="straightConnector1">
              <a:avLst/>
            </a:prstGeom>
            <a:ln>
              <a:solidFill>
                <a:srgbClr val="00B0F0"/>
              </a:solidFill>
              <a:tailEnd type="arrow"/>
            </a:ln>
          </p:spPr>
          <p:style>
            <a:lnRef idx="1">
              <a:schemeClr val="accent1"/>
            </a:lnRef>
            <a:fillRef idx="0">
              <a:schemeClr val="accent1"/>
            </a:fillRef>
            <a:effectRef idx="0">
              <a:schemeClr val="accent1"/>
            </a:effectRef>
            <a:fontRef idx="minor">
              <a:schemeClr val="tx1"/>
            </a:fontRef>
          </p:style>
        </p:cxnSp>
        <p:sp>
          <p:nvSpPr>
            <p:cNvPr id="57" name="Flowchart: Process 56"/>
            <p:cNvSpPr/>
            <p:nvPr/>
          </p:nvSpPr>
          <p:spPr>
            <a:xfrm>
              <a:off x="6920235" y="3645619"/>
              <a:ext cx="1900237" cy="1008063"/>
            </a:xfrm>
            <a:prstGeom prst="flowChartProcess">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ro-RO" sz="1600" b="1" dirty="0">
                  <a:solidFill>
                    <a:schemeClr val="tx1"/>
                  </a:solidFill>
                </a:rPr>
                <a:t>Nivel de conformare asociat operatorului (%)</a:t>
              </a:r>
            </a:p>
          </p:txBody>
        </p:sp>
      </p:grpSp>
      <p:sp>
        <p:nvSpPr>
          <p:cNvPr id="27" name="Text Box 9">
            <a:extLst>
              <a:ext uri="{FF2B5EF4-FFF2-40B4-BE49-F238E27FC236}">
                <a16:creationId xmlns="" xmlns:a16="http://schemas.microsoft.com/office/drawing/2014/main" id="{EE83C701-4A1F-4C70-AC60-CE4D02DDCCE7}"/>
              </a:ext>
            </a:extLst>
          </p:cNvPr>
          <p:cNvSpPr txBox="1">
            <a:spLocks noChangeArrowheads="1"/>
          </p:cNvSpPr>
          <p:nvPr/>
        </p:nvSpPr>
        <p:spPr bwMode="auto">
          <a:xfrm>
            <a:off x="1259632" y="6477000"/>
            <a:ext cx="70564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Tx/>
              <a:buNone/>
            </a:pPr>
            <a:r>
              <a:rPr lang="ro-RO" altLang="ro-RO" sz="1200" dirty="0"/>
              <a:t>AACR - Ședință standardizare – București – Iunie </a:t>
            </a:r>
            <a:r>
              <a:rPr lang="en-US" altLang="ro-RO" sz="1200" dirty="0"/>
              <a:t>201</a:t>
            </a:r>
            <a:r>
              <a:rPr lang="ro-RO" altLang="ro-RO" sz="1200" dirty="0"/>
              <a:t>8</a:t>
            </a:r>
          </a:p>
        </p:txBody>
      </p:sp>
    </p:spTree>
  </p:cSld>
  <p:clrMapOvr>
    <a:masterClrMapping/>
  </p:clrMapOvr>
  <p:transition spd="med"/>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00938" y="142875"/>
            <a:ext cx="1228725" cy="873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627" name="Slide Number Placeholder 4"/>
          <p:cNvSpPr txBox="1">
            <a:spLocks noGrp="1"/>
          </p:cNvSpPr>
          <p:nvPr/>
        </p:nvSpPr>
        <p:spPr bwMode="auto">
          <a:xfrm>
            <a:off x="6553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ClrTx/>
              <a:buSzTx/>
              <a:buFontTx/>
              <a:buNone/>
            </a:pPr>
            <a:fld id="{04170B00-2103-4B00-AEFA-8140B097A0E2}" type="slidenum">
              <a:rPr lang="ro-RO" altLang="en-US" sz="1200">
                <a:latin typeface="Arial Black" panose="020B0A04020102020204" pitchFamily="34" charset="0"/>
              </a:rPr>
              <a:pPr algn="r" eaLnBrk="1" hangingPunct="1">
                <a:spcBef>
                  <a:spcPct val="0"/>
                </a:spcBef>
                <a:buClrTx/>
                <a:buSzTx/>
                <a:buFontTx/>
                <a:buNone/>
              </a:pPr>
              <a:t>18</a:t>
            </a:fld>
            <a:endParaRPr lang="ro-RO" altLang="en-US" sz="1200">
              <a:latin typeface="Arial Black" panose="020B0A04020102020204" pitchFamily="34" charset="0"/>
            </a:endParaRPr>
          </a:p>
        </p:txBody>
      </p:sp>
      <p:sp>
        <p:nvSpPr>
          <p:cNvPr id="26629" name="Rectangle 1"/>
          <p:cNvSpPr>
            <a:spLocks noChangeArrowheads="1"/>
          </p:cNvSpPr>
          <p:nvPr/>
        </p:nvSpPr>
        <p:spPr bwMode="auto">
          <a:xfrm>
            <a:off x="401638" y="1238250"/>
            <a:ext cx="8285162"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endParaRPr lang="en-US" altLang="en-US" sz="2000" dirty="0"/>
          </a:p>
          <a:p>
            <a:pPr eaLnBrk="1" hangingPunct="1">
              <a:spcBef>
                <a:spcPct val="0"/>
              </a:spcBef>
              <a:buClrTx/>
              <a:buSzTx/>
              <a:buFontTx/>
              <a:buNone/>
            </a:pPr>
            <a:r>
              <a:rPr lang="ro-RO" altLang="en-US" sz="2000" dirty="0"/>
              <a:t> </a:t>
            </a:r>
          </a:p>
          <a:p>
            <a:pPr eaLnBrk="1" hangingPunct="1">
              <a:spcBef>
                <a:spcPct val="0"/>
              </a:spcBef>
              <a:buClrTx/>
              <a:buSzTx/>
              <a:buFontTx/>
              <a:buNone/>
            </a:pPr>
            <a:r>
              <a:rPr lang="ro-RO" altLang="en-US" sz="2000" dirty="0"/>
              <a:t>Factorul de risc şi implicit intervalul de audit/inspecţie va fi stabilit după cum urmează:</a:t>
            </a:r>
          </a:p>
        </p:txBody>
      </p:sp>
      <p:sp>
        <p:nvSpPr>
          <p:cNvPr id="26630" name="Rectangle 6"/>
          <p:cNvSpPr>
            <a:spLocks noChangeArrowheads="1"/>
          </p:cNvSpPr>
          <p:nvPr/>
        </p:nvSpPr>
        <p:spPr bwMode="auto">
          <a:xfrm>
            <a:off x="444500" y="579438"/>
            <a:ext cx="8229600" cy="617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Tx/>
              <a:buNone/>
            </a:pPr>
            <a:r>
              <a:rPr lang="ro-RO" altLang="en-US" b="1"/>
              <a:t>RBO - Procedură</a:t>
            </a:r>
            <a:endParaRPr lang="en-US" altLang="en-US" sz="1200" b="1"/>
          </a:p>
        </p:txBody>
      </p:sp>
      <p:graphicFrame>
        <p:nvGraphicFramePr>
          <p:cNvPr id="35" name="Table 34"/>
          <p:cNvGraphicFramePr>
            <a:graphicFrameLocks noGrp="1"/>
          </p:cNvGraphicFramePr>
          <p:nvPr/>
        </p:nvGraphicFramePr>
        <p:xfrm>
          <a:off x="1211263" y="2781300"/>
          <a:ext cx="6904037" cy="3340101"/>
        </p:xfrm>
        <a:graphic>
          <a:graphicData uri="http://schemas.openxmlformats.org/drawingml/2006/table">
            <a:tbl>
              <a:tblPr/>
              <a:tblGrid>
                <a:gridCol w="1182687">
                  <a:extLst>
                    <a:ext uri="{9D8B030D-6E8A-4147-A177-3AD203B41FA5}">
                      <a16:colId xmlns="" xmlns:a16="http://schemas.microsoft.com/office/drawing/2014/main" val="20000"/>
                    </a:ext>
                  </a:extLst>
                </a:gridCol>
                <a:gridCol w="1704975">
                  <a:extLst>
                    <a:ext uri="{9D8B030D-6E8A-4147-A177-3AD203B41FA5}">
                      <a16:colId xmlns="" xmlns:a16="http://schemas.microsoft.com/office/drawing/2014/main" val="20001"/>
                    </a:ext>
                  </a:extLst>
                </a:gridCol>
                <a:gridCol w="2509838">
                  <a:extLst>
                    <a:ext uri="{9D8B030D-6E8A-4147-A177-3AD203B41FA5}">
                      <a16:colId xmlns="" xmlns:a16="http://schemas.microsoft.com/office/drawing/2014/main" val="20002"/>
                    </a:ext>
                  </a:extLst>
                </a:gridCol>
                <a:gridCol w="1506537">
                  <a:extLst>
                    <a:ext uri="{9D8B030D-6E8A-4147-A177-3AD203B41FA5}">
                      <a16:colId xmlns="" xmlns:a16="http://schemas.microsoft.com/office/drawing/2014/main" val="20003"/>
                    </a:ext>
                  </a:extLst>
                </a:gridCol>
              </a:tblGrid>
              <a:tr h="715963">
                <a:tc>
                  <a:txBody>
                    <a:bodyPr/>
                    <a:lstStyle>
                      <a:lvl1pPr eaLnBrk="0" hangingPunct="0">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o-RO" altLang="en-US" sz="1200" b="1" i="0" u="none" strike="noStrike" cap="none" normalizeH="0" baseline="0">
                          <a:ln>
                            <a:noFill/>
                          </a:ln>
                          <a:solidFill>
                            <a:schemeClr val="tx1"/>
                          </a:solidFill>
                          <a:effectLst/>
                          <a:latin typeface="Arial" panose="020B0604020202020204" pitchFamily="34" charset="0"/>
                          <a:cs typeface="Times New Roman" panose="02020603050405020304" pitchFamily="18" charset="0"/>
                        </a:rPr>
                        <a:t>Nivel de conformare</a:t>
                      </a:r>
                      <a:endParaRPr kumimoji="0" lang="ro-RO" altLang="en-US" sz="1200" b="0" i="0" u="none" strike="noStrike" cap="none" normalizeH="0" baseline="0">
                        <a:ln>
                          <a:noFill/>
                        </a:ln>
                        <a:solidFill>
                          <a:schemeClr val="tx1"/>
                        </a:solidFill>
                        <a:effectLst/>
                        <a:latin typeface="Arial" panose="020B0604020202020204" pitchFamily="34" charset="0"/>
                        <a:cs typeface="Times New Roman" panose="02020603050405020304"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ro-RO" altLang="en-US" sz="1200" b="1" i="0" u="none" strike="noStrike" cap="none" normalizeH="0" baseline="0">
                          <a:ln>
                            <a:noFill/>
                          </a:ln>
                          <a:solidFill>
                            <a:schemeClr val="tx1"/>
                          </a:solidFill>
                          <a:effectLst/>
                          <a:latin typeface="Arial" panose="020B0604020202020204" pitchFamily="34" charset="0"/>
                          <a:cs typeface="Times New Roman" panose="02020603050405020304" pitchFamily="18" charset="0"/>
                        </a:rPr>
                        <a:t>(</a:t>
                      </a:r>
                      <a:r>
                        <a:rPr kumimoji="0" lang="en-US" altLang="en-US" sz="1200" b="1" i="0" u="none" strike="noStrike" cap="none" normalizeH="0" baseline="0">
                          <a:ln>
                            <a:noFill/>
                          </a:ln>
                          <a:solidFill>
                            <a:schemeClr val="tx1"/>
                          </a:solidFill>
                          <a:effectLst/>
                          <a:latin typeface="Arial" panose="020B0604020202020204" pitchFamily="34" charset="0"/>
                          <a:cs typeface="Times New Roman" panose="02020603050405020304" pitchFamily="18" charset="0"/>
                        </a:rPr>
                        <a:t>%)</a:t>
                      </a:r>
                      <a:endParaRPr kumimoji="0" lang="ro-RO" altLang="en-US" sz="1200" b="0" i="0" u="none" strike="noStrike" cap="none" normalizeH="0" baseline="0">
                        <a:ln>
                          <a:noFill/>
                        </a:ln>
                        <a:solidFill>
                          <a:schemeClr val="tx1"/>
                        </a:solidFill>
                        <a:effectLst/>
                        <a:latin typeface="Arial" panose="020B0604020202020204" pitchFamily="34" charset="0"/>
                        <a:cs typeface="Times New Roman" panose="02020603050405020304"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BFBFBF"/>
                    </a:solidFill>
                  </a:tcPr>
                </a:tc>
                <a:tc>
                  <a:txBody>
                    <a:bodyPr/>
                    <a:lstStyle>
                      <a:lvl1pPr eaLnBrk="0" hangingPunct="0">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o-RO" altLang="en-US" sz="1200" b="1" i="0" u="none" strike="noStrike" cap="none" normalizeH="0" baseline="0">
                          <a:ln>
                            <a:noFill/>
                          </a:ln>
                          <a:solidFill>
                            <a:schemeClr val="tx1"/>
                          </a:solidFill>
                          <a:effectLst/>
                          <a:latin typeface="Arial" panose="020B0604020202020204" pitchFamily="34" charset="0"/>
                          <a:cs typeface="Times New Roman" panose="02020603050405020304" pitchFamily="18" charset="0"/>
                        </a:rPr>
                        <a:t>Factor de risc</a:t>
                      </a:r>
                      <a:endParaRPr kumimoji="0" lang="ro-RO" altLang="en-US" sz="1200" b="0" i="0" u="none" strike="noStrike" cap="none" normalizeH="0" baseline="0">
                        <a:ln>
                          <a:noFill/>
                        </a:ln>
                        <a:solidFill>
                          <a:schemeClr val="tx1"/>
                        </a:solidFill>
                        <a:effectLst/>
                        <a:latin typeface="Arial" panose="020B0604020202020204" pitchFamily="34" charset="0"/>
                        <a:cs typeface="Times New Roman" panose="02020603050405020304"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BFBFBF"/>
                    </a:solidFill>
                  </a:tcPr>
                </a:tc>
                <a:tc>
                  <a:txBody>
                    <a:bodyPr/>
                    <a:lstStyle>
                      <a:lvl1pPr eaLnBrk="0" hangingPunct="0">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o-RO" altLang="en-US" sz="1200" b="1" i="0" u="none" strike="noStrike" cap="none" normalizeH="0" baseline="0">
                          <a:ln>
                            <a:noFill/>
                          </a:ln>
                          <a:solidFill>
                            <a:schemeClr val="tx1"/>
                          </a:solidFill>
                          <a:effectLst/>
                          <a:latin typeface="Arial" panose="020B0604020202020204" pitchFamily="34" charset="0"/>
                          <a:cs typeface="Times New Roman" panose="02020603050405020304" pitchFamily="18" charset="0"/>
                        </a:rPr>
                        <a:t>Intervalul de audit/inspecţie</a:t>
                      </a:r>
                      <a:endParaRPr kumimoji="0" lang="ro-RO" altLang="en-US" sz="1200" b="0" i="0" u="none" strike="noStrike" cap="none" normalizeH="0" baseline="0">
                        <a:ln>
                          <a:noFill/>
                        </a:ln>
                        <a:solidFill>
                          <a:schemeClr val="tx1"/>
                        </a:solidFill>
                        <a:effectLst/>
                        <a:latin typeface="Arial" panose="020B0604020202020204" pitchFamily="34" charset="0"/>
                        <a:cs typeface="Times New Roman" panose="02020603050405020304"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BFBFBF"/>
                    </a:solidFill>
                  </a:tcPr>
                </a:tc>
                <a:tc>
                  <a:txBody>
                    <a:bodyPr/>
                    <a:lstStyle>
                      <a:lvl1pPr eaLnBrk="0" hangingPunct="0">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o-RO" altLang="en-US" sz="1200" b="1" i="0" u="none" strike="noStrike" cap="none" normalizeH="0" baseline="0">
                          <a:ln>
                            <a:noFill/>
                          </a:ln>
                          <a:solidFill>
                            <a:schemeClr val="tx1"/>
                          </a:solidFill>
                          <a:effectLst/>
                          <a:latin typeface="Arial" panose="020B0604020202020204" pitchFamily="34" charset="0"/>
                          <a:cs typeface="Times New Roman" panose="02020603050405020304" pitchFamily="18" charset="0"/>
                        </a:rPr>
                        <a:t>Nivelul de risc</a:t>
                      </a:r>
                      <a:endParaRPr kumimoji="0" lang="ro-RO" altLang="en-US" sz="1200" b="0" i="0" u="none" strike="noStrike" cap="none" normalizeH="0" baseline="0">
                        <a:ln>
                          <a:noFill/>
                        </a:ln>
                        <a:solidFill>
                          <a:schemeClr val="tx1"/>
                        </a:solidFill>
                        <a:effectLst/>
                        <a:latin typeface="Arial" panose="020B0604020202020204" pitchFamily="34" charset="0"/>
                        <a:cs typeface="Times New Roman" panose="02020603050405020304"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BFBFBF"/>
                    </a:solidFill>
                  </a:tcPr>
                </a:tc>
                <a:extLst>
                  <a:ext uri="{0D108BD9-81ED-4DB2-BD59-A6C34878D82A}">
                    <a16:rowId xmlns="" xmlns:a16="http://schemas.microsoft.com/office/drawing/2014/main" val="10000"/>
                  </a:ext>
                </a:extLst>
              </a:tr>
              <a:tr h="477838">
                <a:tc>
                  <a:txBody>
                    <a:bodyPr/>
                    <a:lstStyle>
                      <a:lvl1pPr eaLnBrk="0" hangingPunct="0">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200" b="1" i="0" u="none" strike="noStrike" cap="none" normalizeH="0" baseline="0">
                          <a:ln>
                            <a:noFill/>
                          </a:ln>
                          <a:solidFill>
                            <a:schemeClr val="tx1"/>
                          </a:solidFill>
                          <a:effectLst/>
                          <a:latin typeface="Arial" panose="020B0604020202020204" pitchFamily="34" charset="0"/>
                          <a:cs typeface="Times New Roman" panose="02020603050405020304" pitchFamily="18" charset="0"/>
                        </a:rPr>
                        <a:t>&gt; 75%</a:t>
                      </a:r>
                      <a:endParaRPr kumimoji="0" lang="ro-RO" altLang="en-US" sz="1200" b="0" i="0" u="none" strike="noStrike" cap="none" normalizeH="0" baseline="0">
                        <a:ln>
                          <a:noFill/>
                        </a:ln>
                        <a:solidFill>
                          <a:schemeClr val="tx1"/>
                        </a:solidFill>
                        <a:effectLst/>
                        <a:latin typeface="Arial" panose="020B0604020202020204" pitchFamily="34" charset="0"/>
                        <a:cs typeface="Times New Roman" panose="02020603050405020304"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o-RO" altLang="en-US" sz="12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Nivelul foarte scăzut de risc</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o-RO" altLang="en-US" sz="12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24 de luni</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o-RO" altLang="en-US" sz="1200" b="1" i="0" u="none" strike="noStrike" cap="none" normalizeH="0" baseline="0">
                          <a:ln>
                            <a:noFill/>
                          </a:ln>
                          <a:solidFill>
                            <a:schemeClr val="tx1"/>
                          </a:solidFill>
                          <a:effectLst/>
                          <a:latin typeface="Arial" panose="020B0604020202020204" pitchFamily="34" charset="0"/>
                          <a:cs typeface="Times New Roman" panose="02020603050405020304" pitchFamily="18" charset="0"/>
                        </a:rPr>
                        <a:t>Foarte scăzut</a:t>
                      </a:r>
                      <a:endParaRPr kumimoji="0" lang="ro-RO" altLang="en-US" sz="1200" b="0" i="0" u="none" strike="noStrike" cap="none" normalizeH="0" baseline="0">
                        <a:ln>
                          <a:noFill/>
                        </a:ln>
                        <a:solidFill>
                          <a:schemeClr val="tx1"/>
                        </a:solidFill>
                        <a:effectLst/>
                        <a:latin typeface="Arial" panose="020B0604020202020204" pitchFamily="34" charset="0"/>
                        <a:cs typeface="Times New Roman" panose="02020603050405020304"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92D050"/>
                    </a:solidFill>
                  </a:tcPr>
                </a:tc>
                <a:extLst>
                  <a:ext uri="{0D108BD9-81ED-4DB2-BD59-A6C34878D82A}">
                    <a16:rowId xmlns="" xmlns:a16="http://schemas.microsoft.com/office/drawing/2014/main" val="10001"/>
                  </a:ext>
                </a:extLst>
              </a:tr>
              <a:tr h="1192212">
                <a:tc>
                  <a:txBody>
                    <a:bodyPr/>
                    <a:lstStyle>
                      <a:lvl1pPr eaLnBrk="0" hangingPunct="0">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o-RO" altLang="en-US" sz="1200" b="1" i="0" u="none" strike="noStrike" cap="none" normalizeH="0" baseline="0">
                          <a:ln>
                            <a:noFill/>
                          </a:ln>
                          <a:solidFill>
                            <a:schemeClr val="tx1"/>
                          </a:solidFill>
                          <a:effectLst/>
                          <a:latin typeface="Arial" panose="020B0604020202020204" pitchFamily="34" charset="0"/>
                          <a:cs typeface="Times New Roman" panose="02020603050405020304" pitchFamily="18" charset="0"/>
                        </a:rPr>
                        <a:t>65,01-75%</a:t>
                      </a:r>
                      <a:endParaRPr kumimoji="0" lang="ro-RO" altLang="en-US" sz="1200" b="0" i="0" u="none" strike="noStrike" cap="none" normalizeH="0" baseline="0">
                        <a:ln>
                          <a:noFill/>
                        </a:ln>
                        <a:solidFill>
                          <a:schemeClr val="tx1"/>
                        </a:solidFill>
                        <a:effectLst/>
                        <a:latin typeface="Arial" panose="020B0604020202020204" pitchFamily="34" charset="0"/>
                        <a:cs typeface="Times New Roman" panose="02020603050405020304"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o-RO" altLang="en-US" sz="12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Nivelul scăzut de risc</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o-RO" altLang="en-US" sz="12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24 de luni, dar la fiecare 12 luni pot avea loc audituri/inspecţii focalizate în domeniile pentru care parametri prezintă un nivel ridicat de risc</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o-RO" altLang="en-US" sz="1200" b="1" i="0" u="none" strike="noStrike" cap="none" normalizeH="0" baseline="0">
                          <a:ln>
                            <a:noFill/>
                          </a:ln>
                          <a:solidFill>
                            <a:schemeClr val="tx1"/>
                          </a:solidFill>
                          <a:effectLst/>
                          <a:latin typeface="Arial" panose="020B0604020202020204" pitchFamily="34" charset="0"/>
                          <a:cs typeface="Times New Roman" panose="02020603050405020304" pitchFamily="18" charset="0"/>
                        </a:rPr>
                        <a:t>Scăzut</a:t>
                      </a:r>
                      <a:endParaRPr kumimoji="0" lang="ro-RO" altLang="en-US" sz="1200" b="0" i="0" u="none" strike="noStrike" cap="none" normalizeH="0" baseline="0">
                        <a:ln>
                          <a:noFill/>
                        </a:ln>
                        <a:solidFill>
                          <a:schemeClr val="tx1"/>
                        </a:solidFill>
                        <a:effectLst/>
                        <a:latin typeface="Arial" panose="020B0604020202020204" pitchFamily="34" charset="0"/>
                        <a:cs typeface="Times New Roman" panose="02020603050405020304"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extLst>
                  <a:ext uri="{0D108BD9-81ED-4DB2-BD59-A6C34878D82A}">
                    <a16:rowId xmlns="" xmlns:a16="http://schemas.microsoft.com/office/drawing/2014/main" val="10002"/>
                  </a:ext>
                </a:extLst>
              </a:tr>
              <a:tr h="238125">
                <a:tc>
                  <a:txBody>
                    <a:bodyPr/>
                    <a:lstStyle>
                      <a:lvl1pPr eaLnBrk="0" hangingPunct="0">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o-RO" altLang="en-US" sz="1200" b="1" i="0" u="none" strike="noStrike" cap="none" normalizeH="0" baseline="0">
                          <a:ln>
                            <a:noFill/>
                          </a:ln>
                          <a:solidFill>
                            <a:schemeClr val="tx1"/>
                          </a:solidFill>
                          <a:effectLst/>
                          <a:latin typeface="Arial" panose="020B0604020202020204" pitchFamily="34" charset="0"/>
                          <a:cs typeface="Times New Roman" panose="02020603050405020304" pitchFamily="18" charset="0"/>
                        </a:rPr>
                        <a:t>55-65%</a:t>
                      </a:r>
                      <a:endParaRPr kumimoji="0" lang="ro-RO" altLang="en-US" sz="1200" b="0" i="0" u="none" strike="noStrike" cap="none" normalizeH="0" baseline="0">
                        <a:ln>
                          <a:noFill/>
                        </a:ln>
                        <a:solidFill>
                          <a:schemeClr val="tx1"/>
                        </a:solidFill>
                        <a:effectLst/>
                        <a:latin typeface="Arial" panose="020B0604020202020204" pitchFamily="34" charset="0"/>
                        <a:cs typeface="Times New Roman" panose="02020603050405020304"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o-RO" altLang="en-US" sz="12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Nivel mediu de risc</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o-RO" altLang="en-US" sz="12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12 luni</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o-RO" altLang="en-US" sz="1200" b="1" i="0" u="none" strike="noStrike" cap="none" normalizeH="0" baseline="0">
                          <a:ln>
                            <a:noFill/>
                          </a:ln>
                          <a:solidFill>
                            <a:schemeClr val="tx1"/>
                          </a:solidFill>
                          <a:effectLst/>
                          <a:latin typeface="Arial" panose="020B0604020202020204" pitchFamily="34" charset="0"/>
                          <a:cs typeface="Times New Roman" panose="02020603050405020304" pitchFamily="18" charset="0"/>
                        </a:rPr>
                        <a:t>Mediu</a:t>
                      </a:r>
                      <a:endParaRPr kumimoji="0" lang="ro-RO" altLang="en-US" sz="1200" b="0" i="0" u="none" strike="noStrike" cap="none" normalizeH="0" baseline="0">
                        <a:ln>
                          <a:noFill/>
                        </a:ln>
                        <a:solidFill>
                          <a:schemeClr val="tx1"/>
                        </a:solidFill>
                        <a:effectLst/>
                        <a:latin typeface="Arial" panose="020B0604020202020204" pitchFamily="34" charset="0"/>
                        <a:cs typeface="Times New Roman" panose="02020603050405020304"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F7511"/>
                    </a:solidFill>
                  </a:tcPr>
                </a:tc>
                <a:extLst>
                  <a:ext uri="{0D108BD9-81ED-4DB2-BD59-A6C34878D82A}">
                    <a16:rowId xmlns="" xmlns:a16="http://schemas.microsoft.com/office/drawing/2014/main" val="10003"/>
                  </a:ext>
                </a:extLst>
              </a:tr>
              <a:tr h="715963">
                <a:tc>
                  <a:txBody>
                    <a:bodyPr/>
                    <a:lstStyle>
                      <a:lvl1pPr eaLnBrk="0" hangingPunct="0">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o-RO" altLang="en-US" sz="1200" b="1" i="0" u="none" strike="noStrike" cap="none" normalizeH="0" baseline="0">
                          <a:ln>
                            <a:noFill/>
                          </a:ln>
                          <a:solidFill>
                            <a:schemeClr val="tx1"/>
                          </a:solidFill>
                          <a:effectLst/>
                          <a:latin typeface="Arial" panose="020B0604020202020204" pitchFamily="34" charset="0"/>
                          <a:cs typeface="Times New Roman" panose="02020603050405020304" pitchFamily="18" charset="0"/>
                        </a:rPr>
                        <a:t>&lt;55%</a:t>
                      </a:r>
                      <a:endParaRPr kumimoji="0" lang="ro-RO" altLang="en-US" sz="1200" b="0" i="0" u="none" strike="noStrike" cap="none" normalizeH="0" baseline="0">
                        <a:ln>
                          <a:noFill/>
                        </a:ln>
                        <a:solidFill>
                          <a:schemeClr val="tx1"/>
                        </a:solidFill>
                        <a:effectLst/>
                        <a:latin typeface="Arial" panose="020B0604020202020204" pitchFamily="34" charset="0"/>
                        <a:cs typeface="Times New Roman" panose="02020603050405020304"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o-RO" altLang="en-US" sz="12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Nivel ridicat de risc</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o-RO" altLang="en-US" sz="1200" b="0" i="0" u="none" strike="noStrike" cap="none" normalizeH="0" baseline="0">
                          <a:ln>
                            <a:noFill/>
                          </a:ln>
                          <a:solidFill>
                            <a:schemeClr val="tx1"/>
                          </a:solidFill>
                          <a:effectLst/>
                          <a:latin typeface="Arial" panose="020B0604020202020204" pitchFamily="34" charset="0"/>
                          <a:cs typeface="Times New Roman" panose="02020603050405020304" pitchFamily="18" charset="0"/>
                        </a:rPr>
                        <a:t>6 luni, dar se va acorda atenţie deosebită parametrilor cu nivel ridicat de risc</a:t>
                      </a: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eaLnBrk="0" hangingPunct="0">
                        <a:spcBef>
                          <a:spcPct val="20000"/>
                        </a:spcBef>
                        <a:buClr>
                          <a:schemeClr val="bg2"/>
                        </a:buClr>
                        <a:buSzPct val="75000"/>
                        <a:buFont typeface="Wingdings" panose="05000000000000000000" pitchFamily="2" charset="2"/>
                        <a:defRPr sz="2800">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lr>
                          <a:schemeClr val="accent2"/>
                        </a:buClr>
                        <a:buSzPct val="80000"/>
                        <a:buFont typeface="Wingdings" panose="05000000000000000000" pitchFamily="2" charset="2"/>
                        <a:defRPr sz="24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lr>
                          <a:schemeClr val="bg2"/>
                        </a:buClr>
                        <a:buSzPct val="65000"/>
                        <a:buFont typeface="Wingdings" panose="05000000000000000000" pitchFamily="2" charset="2"/>
                        <a:defRPr sz="20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lr>
                          <a:schemeClr val="accent2"/>
                        </a:buClr>
                        <a:buSzPct val="70000"/>
                        <a:buFont typeface="Wingdings" panose="05000000000000000000" pitchFamily="2" charset="2"/>
                        <a:defRPr>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defRPr>
                          <a:solidFill>
                            <a:schemeClr val="tx1"/>
                          </a:solidFill>
                          <a:latin typeface="Arial" panose="020B0604020202020204" pitchFamily="34" charset="0"/>
                          <a:cs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o-RO" altLang="en-US" sz="1200" b="1" i="0" u="none" strike="noStrike" cap="none" normalizeH="0" baseline="0" dirty="0">
                          <a:ln>
                            <a:noFill/>
                          </a:ln>
                          <a:solidFill>
                            <a:schemeClr val="tx1"/>
                          </a:solidFill>
                          <a:effectLst/>
                          <a:latin typeface="Arial" panose="020B0604020202020204" pitchFamily="34" charset="0"/>
                          <a:cs typeface="Times New Roman" panose="02020603050405020304" pitchFamily="18" charset="0"/>
                        </a:rPr>
                        <a:t>Ridicat</a:t>
                      </a:r>
                      <a:endParaRPr kumimoji="0" lang="ro-RO" altLang="en-US" sz="1200" b="0" i="0" u="none" strike="noStrike" cap="none" normalizeH="0" baseline="0" dirty="0">
                        <a:ln>
                          <a:noFill/>
                        </a:ln>
                        <a:solidFill>
                          <a:schemeClr val="tx1"/>
                        </a:solidFill>
                        <a:effectLst/>
                        <a:latin typeface="Arial" panose="020B0604020202020204" pitchFamily="34" charset="0"/>
                        <a:cs typeface="Times New Roman" panose="02020603050405020304" pitchFamily="18" charset="0"/>
                      </a:endParaRPr>
                    </a:p>
                  </a:txBody>
                  <a:tcPr marL="68580" marR="6858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0000"/>
                    </a:solidFill>
                  </a:tcPr>
                </a:tc>
                <a:extLst>
                  <a:ext uri="{0D108BD9-81ED-4DB2-BD59-A6C34878D82A}">
                    <a16:rowId xmlns="" xmlns:a16="http://schemas.microsoft.com/office/drawing/2014/main" val="10004"/>
                  </a:ext>
                </a:extLst>
              </a:tr>
            </a:tbl>
          </a:graphicData>
        </a:graphic>
      </p:graphicFrame>
      <p:sp>
        <p:nvSpPr>
          <p:cNvPr id="8" name="Text Box 9">
            <a:extLst>
              <a:ext uri="{FF2B5EF4-FFF2-40B4-BE49-F238E27FC236}">
                <a16:creationId xmlns="" xmlns:a16="http://schemas.microsoft.com/office/drawing/2014/main" id="{531F7DF3-52CA-458D-9853-25FE6F54CB97}"/>
              </a:ext>
            </a:extLst>
          </p:cNvPr>
          <p:cNvSpPr txBox="1">
            <a:spLocks noChangeArrowheads="1"/>
          </p:cNvSpPr>
          <p:nvPr/>
        </p:nvSpPr>
        <p:spPr bwMode="auto">
          <a:xfrm>
            <a:off x="1259632" y="6477000"/>
            <a:ext cx="70564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Tx/>
              <a:buNone/>
            </a:pPr>
            <a:r>
              <a:rPr lang="ro-RO" altLang="ro-RO" sz="1200" dirty="0"/>
              <a:t>AACR - Ședință standardizare – București – Iunie </a:t>
            </a:r>
            <a:r>
              <a:rPr lang="en-US" altLang="ro-RO" sz="1200" dirty="0"/>
              <a:t>201</a:t>
            </a:r>
            <a:r>
              <a:rPr lang="ro-RO" altLang="ro-RO" sz="1200" dirty="0"/>
              <a:t>8</a:t>
            </a:r>
          </a:p>
        </p:txBody>
      </p:sp>
    </p:spTree>
  </p:cSld>
  <p:clrMapOvr>
    <a:masterClrMapping/>
  </p:clrMapOvr>
  <p:transition spd="med"/>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00938" y="142875"/>
            <a:ext cx="1228725" cy="873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675" name="Slide Number Placeholder 4"/>
          <p:cNvSpPr txBox="1">
            <a:spLocks noGrp="1"/>
          </p:cNvSpPr>
          <p:nvPr/>
        </p:nvSpPr>
        <p:spPr bwMode="auto">
          <a:xfrm>
            <a:off x="6553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ClrTx/>
              <a:buSzTx/>
              <a:buFontTx/>
              <a:buNone/>
            </a:pPr>
            <a:fld id="{671368CD-D107-4C2A-B827-0714C045DC9B}" type="slidenum">
              <a:rPr lang="ro-RO" altLang="en-US" sz="1200">
                <a:latin typeface="Arial Black" panose="020B0A04020102020204" pitchFamily="34" charset="0"/>
              </a:rPr>
              <a:pPr algn="r" eaLnBrk="1" hangingPunct="1">
                <a:spcBef>
                  <a:spcPct val="0"/>
                </a:spcBef>
                <a:buClrTx/>
                <a:buSzTx/>
                <a:buFontTx/>
                <a:buNone/>
              </a:pPr>
              <a:t>19</a:t>
            </a:fld>
            <a:endParaRPr lang="ro-RO" altLang="en-US" sz="1200">
              <a:latin typeface="Arial Black" panose="020B0A04020102020204" pitchFamily="34" charset="0"/>
            </a:endParaRPr>
          </a:p>
        </p:txBody>
      </p:sp>
      <p:sp>
        <p:nvSpPr>
          <p:cNvPr id="28677" name="Rectangle 6"/>
          <p:cNvSpPr>
            <a:spLocks noChangeArrowheads="1"/>
          </p:cNvSpPr>
          <p:nvPr/>
        </p:nvSpPr>
        <p:spPr bwMode="auto">
          <a:xfrm>
            <a:off x="444500" y="579438"/>
            <a:ext cx="8229600" cy="617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Tx/>
              <a:buNone/>
            </a:pPr>
            <a:r>
              <a:rPr lang="ro-RO" altLang="en-US" b="1"/>
              <a:t>RBO - Procedură</a:t>
            </a:r>
            <a:endParaRPr lang="en-US" altLang="en-US" sz="1200" b="1"/>
          </a:p>
        </p:txBody>
      </p:sp>
      <p:sp>
        <p:nvSpPr>
          <p:cNvPr id="7" name="Text Box 9">
            <a:extLst>
              <a:ext uri="{FF2B5EF4-FFF2-40B4-BE49-F238E27FC236}">
                <a16:creationId xmlns="" xmlns:a16="http://schemas.microsoft.com/office/drawing/2014/main" id="{49DD1016-682C-4FCC-9ED4-BE8948B4D921}"/>
              </a:ext>
            </a:extLst>
          </p:cNvPr>
          <p:cNvSpPr txBox="1">
            <a:spLocks noChangeArrowheads="1"/>
          </p:cNvSpPr>
          <p:nvPr/>
        </p:nvSpPr>
        <p:spPr bwMode="auto">
          <a:xfrm>
            <a:off x="1259632" y="6477000"/>
            <a:ext cx="70564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Tx/>
              <a:buNone/>
            </a:pPr>
            <a:r>
              <a:rPr lang="ro-RO" altLang="ro-RO" sz="1200" dirty="0"/>
              <a:t>AACR - Ședință standardizare – București – Iunie </a:t>
            </a:r>
            <a:r>
              <a:rPr lang="en-US" altLang="ro-RO" sz="1200" dirty="0"/>
              <a:t>201</a:t>
            </a:r>
            <a:r>
              <a:rPr lang="ro-RO" altLang="ro-RO" sz="1200" dirty="0"/>
              <a:t>8</a:t>
            </a:r>
          </a:p>
        </p:txBody>
      </p:sp>
      <p:pic>
        <p:nvPicPr>
          <p:cNvPr id="6" name="Picture 5">
            <a:extLst>
              <a:ext uri="{FF2B5EF4-FFF2-40B4-BE49-F238E27FC236}">
                <a16:creationId xmlns="" xmlns:a16="http://schemas.microsoft.com/office/drawing/2014/main" id="{DDC833C1-C88D-4ACC-A4C4-14090F72BDC0}"/>
              </a:ext>
            </a:extLst>
          </p:cNvPr>
          <p:cNvPicPr>
            <a:picLocks noChangeAspect="1"/>
          </p:cNvPicPr>
          <p:nvPr/>
        </p:nvPicPr>
        <p:blipFill>
          <a:blip r:embed="rId3"/>
          <a:stretch>
            <a:fillRect/>
          </a:stretch>
        </p:blipFill>
        <p:spPr>
          <a:xfrm>
            <a:off x="424922" y="1414461"/>
            <a:ext cx="8249178" cy="4719306"/>
          </a:xfrm>
          <a:prstGeom prst="rect">
            <a:avLst/>
          </a:prstGeom>
          <a:ln>
            <a:noFill/>
          </a:ln>
          <a:effectLst>
            <a:outerShdw blurRad="292100" dist="139700" dir="2700000" algn="tl" rotWithShape="0">
              <a:srgbClr val="333333">
                <a:alpha val="65000"/>
              </a:srgbClr>
            </a:outerShdw>
          </a:effectLst>
        </p:spPr>
      </p:pic>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00938" y="142875"/>
            <a:ext cx="1228725" cy="873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83" name="Slide Number Placeholder 4"/>
          <p:cNvSpPr txBox="1">
            <a:spLocks noGrp="1"/>
          </p:cNvSpPr>
          <p:nvPr/>
        </p:nvSpPr>
        <p:spPr bwMode="auto">
          <a:xfrm>
            <a:off x="6553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ClrTx/>
              <a:buSzTx/>
              <a:buFontTx/>
              <a:buNone/>
            </a:pPr>
            <a:fld id="{02B0F989-D7C2-4759-936B-BB4AC18F9AE9}" type="slidenum">
              <a:rPr lang="ro-RO" altLang="en-US" sz="1200">
                <a:latin typeface="Arial Black" panose="020B0A04020102020204" pitchFamily="34" charset="0"/>
              </a:rPr>
              <a:pPr algn="r" eaLnBrk="1" hangingPunct="1">
                <a:spcBef>
                  <a:spcPct val="0"/>
                </a:spcBef>
                <a:buClrTx/>
                <a:buSzTx/>
                <a:buFontTx/>
                <a:buNone/>
              </a:pPr>
              <a:t>2</a:t>
            </a:fld>
            <a:endParaRPr lang="ro-RO" altLang="en-US" sz="1200">
              <a:latin typeface="Arial Black" panose="020B0A04020102020204" pitchFamily="34" charset="0"/>
            </a:endParaRPr>
          </a:p>
        </p:txBody>
      </p:sp>
      <p:sp>
        <p:nvSpPr>
          <p:cNvPr id="2" name="Rectangle 1"/>
          <p:cNvSpPr/>
          <p:nvPr/>
        </p:nvSpPr>
        <p:spPr>
          <a:xfrm>
            <a:off x="2527994" y="1167317"/>
            <a:ext cx="6173887" cy="5478423"/>
          </a:xfrm>
          <a:prstGeom prst="rect">
            <a:avLst/>
          </a:prstGeom>
        </p:spPr>
        <p:txBody>
          <a:bodyPr wrap="square">
            <a:spAutoFit/>
          </a:bodyPr>
          <a:lstStyle/>
          <a:p>
            <a:pPr eaLnBrk="1" hangingPunct="1">
              <a:spcBef>
                <a:spcPts val="600"/>
              </a:spcBef>
              <a:spcAft>
                <a:spcPts val="600"/>
              </a:spcAft>
              <a:defRPr/>
            </a:pPr>
            <a:r>
              <a:rPr lang="ro-RO" sz="2000" b="1" dirty="0">
                <a:latin typeface="Arial" charset="0"/>
                <a:cs typeface="Arial" charset="0"/>
              </a:rPr>
              <a:t>ARO.GEN.305 Programul de supraveghere </a:t>
            </a:r>
            <a:endParaRPr lang="ro-RO" sz="2000" dirty="0">
              <a:latin typeface="Arial" charset="0"/>
              <a:cs typeface="Arial" charset="0"/>
            </a:endParaRPr>
          </a:p>
          <a:p>
            <a:pPr algn="just" eaLnBrk="1" hangingPunct="1">
              <a:spcBef>
                <a:spcPts val="600"/>
              </a:spcBef>
              <a:spcAft>
                <a:spcPts val="600"/>
              </a:spcAft>
              <a:defRPr/>
            </a:pPr>
            <a:r>
              <a:rPr lang="vi-VN" sz="2000" dirty="0">
                <a:latin typeface="Arial" charset="0"/>
                <a:cs typeface="Arial" charset="0"/>
              </a:rPr>
              <a:t>(a) </a:t>
            </a:r>
            <a:r>
              <a:rPr lang="ro-RO" sz="2000" dirty="0">
                <a:latin typeface="Arial" charset="0"/>
                <a:cs typeface="Arial" charset="0"/>
              </a:rPr>
              <a:t>AACR </a:t>
            </a:r>
            <a:r>
              <a:rPr lang="vi-VN" sz="2000" dirty="0">
                <a:latin typeface="Arial" charset="0"/>
                <a:cs typeface="Arial" charset="0"/>
              </a:rPr>
              <a:t>trebuie să instituie și să mențină un program de supraveghere care să cuprindă activitățile de supraveghere prevăzute de ARO.GEN.300 și de ARO.RAMP. </a:t>
            </a:r>
          </a:p>
          <a:p>
            <a:pPr algn="just" eaLnBrk="1" hangingPunct="1">
              <a:spcBef>
                <a:spcPts val="600"/>
              </a:spcBef>
              <a:spcAft>
                <a:spcPts val="200"/>
              </a:spcAft>
              <a:defRPr/>
            </a:pPr>
            <a:r>
              <a:rPr lang="vi-VN" sz="2000" dirty="0">
                <a:latin typeface="Arial" charset="0"/>
                <a:cs typeface="Arial" charset="0"/>
              </a:rPr>
              <a:t>(b) Pentru organizațiile certificate de </a:t>
            </a:r>
            <a:r>
              <a:rPr lang="ro-RO" sz="2000" dirty="0">
                <a:latin typeface="Arial" charset="0"/>
                <a:cs typeface="Arial" charset="0"/>
              </a:rPr>
              <a:t>AACR</a:t>
            </a:r>
            <a:r>
              <a:rPr lang="vi-VN" sz="2000" dirty="0">
                <a:latin typeface="Arial" charset="0"/>
                <a:cs typeface="Arial" charset="0"/>
              </a:rPr>
              <a:t>, programul de supraveghere trebuie elaborat ținând cont de</a:t>
            </a:r>
            <a:r>
              <a:rPr lang="ro-RO" sz="2000" dirty="0">
                <a:latin typeface="Arial" charset="0"/>
                <a:cs typeface="Arial" charset="0"/>
              </a:rPr>
              <a:t>:</a:t>
            </a:r>
          </a:p>
          <a:p>
            <a:pPr marL="457200" indent="-457200" algn="just" eaLnBrk="1" hangingPunct="1">
              <a:spcBef>
                <a:spcPts val="600"/>
              </a:spcBef>
              <a:spcAft>
                <a:spcPts val="200"/>
              </a:spcAft>
              <a:buFont typeface="+mj-lt"/>
              <a:buAutoNum type="arabicPeriod"/>
              <a:defRPr/>
            </a:pPr>
            <a:r>
              <a:rPr lang="vi-VN" sz="2000" dirty="0">
                <a:latin typeface="Arial" charset="0"/>
                <a:cs typeface="Arial" charset="0"/>
              </a:rPr>
              <a:t>natura specifică a organizației,</a:t>
            </a:r>
            <a:endParaRPr lang="ro-RO" sz="2000" dirty="0">
              <a:latin typeface="Arial" charset="0"/>
              <a:cs typeface="Arial" charset="0"/>
            </a:endParaRPr>
          </a:p>
          <a:p>
            <a:pPr marL="457200" indent="-457200" algn="just" eaLnBrk="1" hangingPunct="1">
              <a:spcBef>
                <a:spcPts val="600"/>
              </a:spcBef>
              <a:spcAft>
                <a:spcPts val="200"/>
              </a:spcAft>
              <a:buFont typeface="+mj-lt"/>
              <a:buAutoNum type="arabicPeriod"/>
              <a:defRPr/>
            </a:pPr>
            <a:r>
              <a:rPr lang="vi-VN" sz="2000" dirty="0">
                <a:latin typeface="Arial" charset="0"/>
                <a:cs typeface="Arial" charset="0"/>
              </a:rPr>
              <a:t>de complexitatea activităților sale,</a:t>
            </a:r>
            <a:endParaRPr lang="ro-RO" sz="2000" dirty="0">
              <a:latin typeface="Arial" charset="0"/>
              <a:cs typeface="Arial" charset="0"/>
            </a:endParaRPr>
          </a:p>
          <a:p>
            <a:pPr marL="457200" indent="-457200" algn="just" eaLnBrk="1" hangingPunct="1">
              <a:spcBef>
                <a:spcPts val="600"/>
              </a:spcBef>
              <a:spcAft>
                <a:spcPts val="200"/>
              </a:spcAft>
              <a:buFont typeface="+mj-lt"/>
              <a:buAutoNum type="arabicPeriod"/>
              <a:defRPr/>
            </a:pPr>
            <a:r>
              <a:rPr lang="vi-VN" sz="2000" dirty="0">
                <a:latin typeface="Arial" charset="0"/>
                <a:cs typeface="Arial" charset="0"/>
              </a:rPr>
              <a:t>de rezultatele activităților anterioare de certificare și/sau de supraveghere prevăzute de ARO.GEN și ARO.RAMP și </a:t>
            </a:r>
            <a:endParaRPr lang="ro-RO" sz="2000" dirty="0">
              <a:latin typeface="Arial" charset="0"/>
              <a:cs typeface="Arial" charset="0"/>
            </a:endParaRPr>
          </a:p>
          <a:p>
            <a:pPr marL="457200" indent="-457200" algn="just" eaLnBrk="1" hangingPunct="1">
              <a:spcBef>
                <a:spcPts val="600"/>
              </a:spcBef>
              <a:spcAft>
                <a:spcPts val="200"/>
              </a:spcAft>
              <a:buFont typeface="+mj-lt"/>
              <a:buAutoNum type="arabicPeriod"/>
              <a:defRPr/>
            </a:pPr>
            <a:r>
              <a:rPr lang="vi-VN" sz="2000" b="1" dirty="0">
                <a:latin typeface="Arial" charset="0"/>
                <a:cs typeface="Arial" charset="0"/>
              </a:rPr>
              <a:t>trebuie să se bazeze pe evaluarea riscurilor asociate</a:t>
            </a:r>
            <a:r>
              <a:rPr lang="ro-RO" sz="2000" b="1" dirty="0">
                <a:latin typeface="Arial" charset="0"/>
                <a:cs typeface="Arial" charset="0"/>
              </a:rPr>
              <a:t> (profil de risc)</a:t>
            </a:r>
            <a:r>
              <a:rPr lang="vi-VN" sz="2000" b="1" dirty="0">
                <a:latin typeface="Arial" charset="0"/>
                <a:cs typeface="Arial" charset="0"/>
              </a:rPr>
              <a:t>.</a:t>
            </a:r>
            <a:r>
              <a:rPr lang="vi-VN" sz="2000" dirty="0">
                <a:latin typeface="Arial" charset="0"/>
                <a:cs typeface="Arial" charset="0"/>
              </a:rPr>
              <a:t> </a:t>
            </a:r>
            <a:endParaRPr lang="ro-RO" sz="2000" dirty="0">
              <a:latin typeface="Arial" charset="0"/>
              <a:cs typeface="Arial" charset="0"/>
            </a:endParaRPr>
          </a:p>
        </p:txBody>
      </p:sp>
      <p:sp>
        <p:nvSpPr>
          <p:cNvPr id="20486" name="Rectangle 6"/>
          <p:cNvSpPr>
            <a:spLocks noChangeArrowheads="1"/>
          </p:cNvSpPr>
          <p:nvPr/>
        </p:nvSpPr>
        <p:spPr bwMode="auto">
          <a:xfrm>
            <a:off x="444500" y="579438"/>
            <a:ext cx="8229600" cy="617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Tx/>
              <a:buNone/>
            </a:pPr>
            <a:r>
              <a:rPr lang="ro-RO" altLang="en-US" b="1"/>
              <a:t>RBO - Principii</a:t>
            </a:r>
            <a:endParaRPr lang="en-US" altLang="en-US" sz="1200" b="1"/>
          </a:p>
        </p:txBody>
      </p:sp>
      <p:sp>
        <p:nvSpPr>
          <p:cNvPr id="7" name="Text Box 9">
            <a:extLst>
              <a:ext uri="{FF2B5EF4-FFF2-40B4-BE49-F238E27FC236}">
                <a16:creationId xmlns="" xmlns:a16="http://schemas.microsoft.com/office/drawing/2014/main" id="{28CDF511-BE2D-43F9-8864-CAB1AE80106B}"/>
              </a:ext>
            </a:extLst>
          </p:cNvPr>
          <p:cNvSpPr txBox="1">
            <a:spLocks noChangeArrowheads="1"/>
          </p:cNvSpPr>
          <p:nvPr/>
        </p:nvSpPr>
        <p:spPr bwMode="auto">
          <a:xfrm>
            <a:off x="1259632" y="6477000"/>
            <a:ext cx="70564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Tx/>
              <a:buNone/>
            </a:pPr>
            <a:r>
              <a:rPr lang="ro-RO" altLang="ro-RO" sz="1200" dirty="0"/>
              <a:t>AACR - Ședință standardizare – București – Iunie </a:t>
            </a:r>
            <a:r>
              <a:rPr lang="en-US" altLang="ro-RO" sz="1200" dirty="0"/>
              <a:t>201</a:t>
            </a:r>
            <a:r>
              <a:rPr lang="ro-RO" altLang="ro-RO" sz="1200" dirty="0"/>
              <a:t>8</a:t>
            </a:r>
          </a:p>
        </p:txBody>
      </p:sp>
      <p:pic>
        <p:nvPicPr>
          <p:cNvPr id="1026" name="Picture 2" descr="Image result for easa">
            <a:extLst>
              <a:ext uri="{FF2B5EF4-FFF2-40B4-BE49-F238E27FC236}">
                <a16:creationId xmlns="" xmlns:a16="http://schemas.microsoft.com/office/drawing/2014/main" id="{CC7C3F20-C015-4ED6-9B11-F8008D75DCE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344" y="2636912"/>
            <a:ext cx="2212015" cy="2168887"/>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rgbClr val="FFFFFF"/>
                </a:solidFill>
              </a14:hiddenFill>
            </a:ext>
          </a:extLst>
        </p:spPr>
      </p:pic>
    </p:spTree>
  </p:cSld>
  <p:clrMapOvr>
    <a:masterClrMapping/>
  </p:clrMapOvr>
  <p:transition spd="med"/>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00938" y="142875"/>
            <a:ext cx="1228725" cy="873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699" name="Slide Number Placeholder 4"/>
          <p:cNvSpPr txBox="1">
            <a:spLocks noGrp="1"/>
          </p:cNvSpPr>
          <p:nvPr/>
        </p:nvSpPr>
        <p:spPr bwMode="auto">
          <a:xfrm>
            <a:off x="6553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ClrTx/>
              <a:buSzTx/>
              <a:buFontTx/>
              <a:buNone/>
            </a:pPr>
            <a:fld id="{430228CF-2FBE-465F-B8BF-0B05844B5AF0}" type="slidenum">
              <a:rPr lang="ro-RO" altLang="en-US" sz="1200">
                <a:latin typeface="Arial Black" panose="020B0A04020102020204" pitchFamily="34" charset="0"/>
              </a:rPr>
              <a:pPr algn="r" eaLnBrk="1" hangingPunct="1">
                <a:spcBef>
                  <a:spcPct val="0"/>
                </a:spcBef>
                <a:buClrTx/>
                <a:buSzTx/>
                <a:buFontTx/>
                <a:buNone/>
              </a:pPr>
              <a:t>20</a:t>
            </a:fld>
            <a:endParaRPr lang="ro-RO" altLang="en-US" sz="1200">
              <a:latin typeface="Arial Black" panose="020B0A04020102020204" pitchFamily="34" charset="0"/>
            </a:endParaRPr>
          </a:p>
        </p:txBody>
      </p:sp>
      <p:graphicFrame>
        <p:nvGraphicFramePr>
          <p:cNvPr id="2" name="Table 1">
            <a:extLst>
              <a:ext uri="{FF2B5EF4-FFF2-40B4-BE49-F238E27FC236}">
                <a16:creationId xmlns="" xmlns:a16="http://schemas.microsoft.com/office/drawing/2014/main" id="{E26E6CB5-449C-4D49-843C-E10BD2537468}"/>
              </a:ext>
            </a:extLst>
          </p:cNvPr>
          <p:cNvGraphicFramePr>
            <a:graphicFrameLocks noGrp="1"/>
          </p:cNvGraphicFramePr>
          <p:nvPr>
            <p:extLst>
              <p:ext uri="{D42A27DB-BD31-4B8C-83A1-F6EECF244321}">
                <p14:modId xmlns:p14="http://schemas.microsoft.com/office/powerpoint/2010/main" val="2693940512"/>
              </p:ext>
            </p:extLst>
          </p:nvPr>
        </p:nvGraphicFramePr>
        <p:xfrm>
          <a:off x="400740" y="667396"/>
          <a:ext cx="6336702" cy="3312149"/>
        </p:xfrm>
        <a:graphic>
          <a:graphicData uri="http://schemas.openxmlformats.org/drawingml/2006/table">
            <a:tbl>
              <a:tblPr/>
              <a:tblGrid>
                <a:gridCol w="1895197">
                  <a:extLst>
                    <a:ext uri="{9D8B030D-6E8A-4147-A177-3AD203B41FA5}">
                      <a16:colId xmlns="" xmlns:a16="http://schemas.microsoft.com/office/drawing/2014/main" val="646110401"/>
                    </a:ext>
                  </a:extLst>
                </a:gridCol>
                <a:gridCol w="906904">
                  <a:extLst>
                    <a:ext uri="{9D8B030D-6E8A-4147-A177-3AD203B41FA5}">
                      <a16:colId xmlns="" xmlns:a16="http://schemas.microsoft.com/office/drawing/2014/main" val="3212508773"/>
                    </a:ext>
                  </a:extLst>
                </a:gridCol>
                <a:gridCol w="895277">
                  <a:extLst>
                    <a:ext uri="{9D8B030D-6E8A-4147-A177-3AD203B41FA5}">
                      <a16:colId xmlns="" xmlns:a16="http://schemas.microsoft.com/office/drawing/2014/main" val="4079123819"/>
                    </a:ext>
                  </a:extLst>
                </a:gridCol>
                <a:gridCol w="825516">
                  <a:extLst>
                    <a:ext uri="{9D8B030D-6E8A-4147-A177-3AD203B41FA5}">
                      <a16:colId xmlns="" xmlns:a16="http://schemas.microsoft.com/office/drawing/2014/main" val="2095632192"/>
                    </a:ext>
                  </a:extLst>
                </a:gridCol>
                <a:gridCol w="906904">
                  <a:extLst>
                    <a:ext uri="{9D8B030D-6E8A-4147-A177-3AD203B41FA5}">
                      <a16:colId xmlns="" xmlns:a16="http://schemas.microsoft.com/office/drawing/2014/main" val="2092384344"/>
                    </a:ext>
                  </a:extLst>
                </a:gridCol>
                <a:gridCol w="906904">
                  <a:extLst>
                    <a:ext uri="{9D8B030D-6E8A-4147-A177-3AD203B41FA5}">
                      <a16:colId xmlns="" xmlns:a16="http://schemas.microsoft.com/office/drawing/2014/main" val="2486743782"/>
                    </a:ext>
                  </a:extLst>
                </a:gridCol>
              </a:tblGrid>
              <a:tr h="407364">
                <a:tc>
                  <a:txBody>
                    <a:bodyPr/>
                    <a:lstStyle/>
                    <a:p>
                      <a:pPr algn="ctr" fontAlgn="ctr"/>
                      <a:r>
                        <a:rPr lang="en-US" sz="1100" b="1" i="0" u="none" strike="noStrike" dirty="0">
                          <a:solidFill>
                            <a:srgbClr val="000000"/>
                          </a:solidFill>
                          <a:effectLst/>
                          <a:latin typeface="Calibri" panose="020F0502020204030204" pitchFamily="34" charset="0"/>
                        </a:rPr>
                        <a:t>Nr. </a:t>
                      </a:r>
                      <a:r>
                        <a:rPr lang="en-US" sz="1100" b="1" i="0" u="none" strike="noStrike" dirty="0" err="1">
                          <a:solidFill>
                            <a:srgbClr val="000000"/>
                          </a:solidFill>
                          <a:effectLst/>
                          <a:latin typeface="Calibri" panose="020F0502020204030204" pitchFamily="34" charset="0"/>
                        </a:rPr>
                        <a:t>crt</a:t>
                      </a:r>
                      <a:r>
                        <a:rPr lang="en-US" sz="1100" b="1" i="0" u="none" strike="noStrike" dirty="0">
                          <a:solidFill>
                            <a:srgbClr val="000000"/>
                          </a:solidFill>
                          <a:effectLst/>
                          <a:latin typeface="Calibri" panose="020F0502020204030204" pitchFamily="34" charset="0"/>
                        </a:rPr>
                        <a:t>.</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1100" b="1" i="0" u="none" strike="noStrike" dirty="0">
                          <a:solidFill>
                            <a:srgbClr val="000000"/>
                          </a:solidFill>
                          <a:effectLst/>
                          <a:latin typeface="Calibri" panose="020F0502020204030204" pitchFamily="34" charset="0"/>
                        </a:rPr>
                        <a:t>T0</a:t>
                      </a:r>
                      <a:br>
                        <a:rPr lang="en-US" sz="1100" b="1" i="0" u="none" strike="noStrike" dirty="0">
                          <a:solidFill>
                            <a:srgbClr val="000000"/>
                          </a:solidFill>
                          <a:effectLst/>
                          <a:latin typeface="Calibri" panose="020F0502020204030204" pitchFamily="34" charset="0"/>
                        </a:rPr>
                      </a:br>
                      <a:r>
                        <a:rPr lang="en-US" sz="1100" b="1" i="0" u="none" strike="noStrike" dirty="0">
                          <a:solidFill>
                            <a:srgbClr val="000000"/>
                          </a:solidFill>
                          <a:effectLst/>
                          <a:latin typeface="Calibri" panose="020F0502020204030204" pitchFamily="34" charset="0"/>
                        </a:rPr>
                        <a:t>31.12.2015</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tc>
                  <a:txBody>
                    <a:bodyPr/>
                    <a:lstStyle/>
                    <a:p>
                      <a:pPr algn="ctr" fontAlgn="ctr"/>
                      <a:r>
                        <a:rPr lang="en-US" sz="1100" b="1" i="0" u="none" strike="noStrike">
                          <a:solidFill>
                            <a:srgbClr val="000000"/>
                          </a:solidFill>
                          <a:effectLst/>
                          <a:latin typeface="Calibri" panose="020F0502020204030204" pitchFamily="34" charset="0"/>
                        </a:rPr>
                        <a:t>T1</a:t>
                      </a:r>
                      <a:br>
                        <a:rPr lang="en-US" sz="1100" b="1" i="0" u="none" strike="noStrike">
                          <a:solidFill>
                            <a:srgbClr val="000000"/>
                          </a:solidFill>
                          <a:effectLst/>
                          <a:latin typeface="Calibri" panose="020F0502020204030204" pitchFamily="34" charset="0"/>
                        </a:rPr>
                      </a:br>
                      <a:r>
                        <a:rPr lang="en-US" sz="1100" b="1" i="0" u="none" strike="noStrike">
                          <a:solidFill>
                            <a:srgbClr val="000000"/>
                          </a:solidFill>
                          <a:effectLst/>
                          <a:latin typeface="Calibri" panose="020F0502020204030204" pitchFamily="34" charset="0"/>
                        </a:rPr>
                        <a:t>15.04.2016</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a:txBody>
                    <a:bodyPr/>
                    <a:lstStyle/>
                    <a:p>
                      <a:pPr algn="ctr" fontAlgn="ctr"/>
                      <a:r>
                        <a:rPr lang="en-US" sz="1100" b="1" i="0" u="none" strike="noStrike">
                          <a:solidFill>
                            <a:srgbClr val="000000"/>
                          </a:solidFill>
                          <a:effectLst/>
                          <a:latin typeface="Calibri" panose="020F0502020204030204" pitchFamily="34" charset="0"/>
                        </a:rPr>
                        <a:t>T2</a:t>
                      </a:r>
                      <a:br>
                        <a:rPr lang="en-US" sz="1100" b="1" i="0" u="none" strike="noStrike">
                          <a:solidFill>
                            <a:srgbClr val="000000"/>
                          </a:solidFill>
                          <a:effectLst/>
                          <a:latin typeface="Calibri" panose="020F0502020204030204" pitchFamily="34" charset="0"/>
                        </a:rPr>
                      </a:br>
                      <a:r>
                        <a:rPr lang="en-US" sz="1100" b="1" i="0" u="none" strike="noStrike">
                          <a:solidFill>
                            <a:srgbClr val="000000"/>
                          </a:solidFill>
                          <a:effectLst/>
                          <a:latin typeface="Calibri" panose="020F0502020204030204" pitchFamily="34" charset="0"/>
                        </a:rPr>
                        <a:t>24.11.2016</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100" b="1" i="0" u="none" strike="noStrike">
                          <a:solidFill>
                            <a:srgbClr val="000000"/>
                          </a:solidFill>
                          <a:effectLst/>
                          <a:latin typeface="Calibri" panose="020F0502020204030204" pitchFamily="34" charset="0"/>
                        </a:rPr>
                        <a:t>T3</a:t>
                      </a:r>
                      <a:br>
                        <a:rPr lang="en-US" sz="1100" b="1" i="0" u="none" strike="noStrike">
                          <a:solidFill>
                            <a:srgbClr val="000000"/>
                          </a:solidFill>
                          <a:effectLst/>
                          <a:latin typeface="Calibri" panose="020F0502020204030204" pitchFamily="34" charset="0"/>
                        </a:rPr>
                      </a:br>
                      <a:r>
                        <a:rPr lang="en-US" sz="1100" b="1" i="0" u="none" strike="noStrike">
                          <a:solidFill>
                            <a:srgbClr val="000000"/>
                          </a:solidFill>
                          <a:effectLst/>
                          <a:latin typeface="Calibri" panose="020F0502020204030204" pitchFamily="34" charset="0"/>
                        </a:rPr>
                        <a:t>29.03.2017</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1A0C7"/>
                    </a:solidFill>
                  </a:tcPr>
                </a:tc>
                <a:tc>
                  <a:txBody>
                    <a:bodyPr/>
                    <a:lstStyle/>
                    <a:p>
                      <a:pPr algn="ctr" fontAlgn="ctr"/>
                      <a:r>
                        <a:rPr lang="en-US" sz="1100" b="1" i="0" u="none" strike="noStrike" dirty="0">
                          <a:solidFill>
                            <a:srgbClr val="000000"/>
                          </a:solidFill>
                          <a:effectLst/>
                          <a:latin typeface="Calibri" panose="020F0502020204030204" pitchFamily="34" charset="0"/>
                        </a:rPr>
                        <a:t>T4</a:t>
                      </a:r>
                      <a:br>
                        <a:rPr lang="en-US" sz="1100" b="1" i="0" u="none" strike="noStrike" dirty="0">
                          <a:solidFill>
                            <a:srgbClr val="000000"/>
                          </a:solidFill>
                          <a:effectLst/>
                          <a:latin typeface="Calibri" panose="020F0502020204030204" pitchFamily="34" charset="0"/>
                        </a:rPr>
                      </a:br>
                      <a:r>
                        <a:rPr lang="en-US" sz="1100" b="1" i="0" u="none" strike="noStrike" dirty="0">
                          <a:solidFill>
                            <a:srgbClr val="000000"/>
                          </a:solidFill>
                          <a:effectLst/>
                          <a:latin typeface="Calibri" panose="020F0502020204030204" pitchFamily="34" charset="0"/>
                        </a:rPr>
                        <a:t>27.06.2017</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BAF8"/>
                    </a:solidFill>
                  </a:tcPr>
                </a:tc>
                <a:extLst>
                  <a:ext uri="{0D108BD9-81ED-4DB2-BD59-A6C34878D82A}">
                    <a16:rowId xmlns="" xmlns:a16="http://schemas.microsoft.com/office/drawing/2014/main" val="3665282868"/>
                  </a:ext>
                </a:extLst>
              </a:tr>
              <a:tr h="347187">
                <a:tc>
                  <a:txBody>
                    <a:bodyPr/>
                    <a:lstStyle/>
                    <a:p>
                      <a:pPr algn="l" fontAlgn="ctr"/>
                      <a:r>
                        <a:rPr lang="en-US" sz="1100" b="1" i="0" u="none" strike="noStrike" dirty="0" err="1">
                          <a:solidFill>
                            <a:srgbClr val="000000"/>
                          </a:solidFill>
                          <a:effectLst/>
                          <a:latin typeface="Calibri" panose="020F0502020204030204" pitchFamily="34" charset="0"/>
                        </a:rPr>
                        <a:t>Infrastructură</a:t>
                      </a:r>
                      <a:r>
                        <a:rPr lang="en-US" sz="1100" b="1" i="0" u="none" strike="noStrike" dirty="0">
                          <a:solidFill>
                            <a:srgbClr val="000000"/>
                          </a:solidFill>
                          <a:effectLst/>
                          <a:latin typeface="Calibri" panose="020F0502020204030204" pitchFamily="34" charset="0"/>
                        </a:rPr>
                        <a:t> </a:t>
                      </a:r>
                      <a:r>
                        <a:rPr lang="en-US" sz="1100" b="1" i="0" u="none" strike="noStrike" dirty="0" err="1">
                          <a:solidFill>
                            <a:srgbClr val="000000"/>
                          </a:solidFill>
                          <a:effectLst/>
                          <a:latin typeface="Calibri" panose="020F0502020204030204" pitchFamily="34" charset="0"/>
                        </a:rPr>
                        <a:t>şi</a:t>
                      </a:r>
                      <a:r>
                        <a:rPr lang="en-US" sz="1100" b="1" i="0" u="none" strike="noStrike" dirty="0">
                          <a:solidFill>
                            <a:srgbClr val="000000"/>
                          </a:solidFill>
                          <a:effectLst/>
                          <a:latin typeface="Calibri" panose="020F0502020204030204" pitchFamily="34" charset="0"/>
                        </a:rPr>
                        <a:t> </a:t>
                      </a:r>
                      <a:r>
                        <a:rPr lang="en-US" sz="1100" b="1" i="0" u="none" strike="noStrike" dirty="0" err="1">
                          <a:solidFill>
                            <a:srgbClr val="000000"/>
                          </a:solidFill>
                          <a:effectLst/>
                          <a:latin typeface="Calibri" panose="020F0502020204030204" pitchFamily="34" charset="0"/>
                        </a:rPr>
                        <a:t>facilităţi</a:t>
                      </a:r>
                      <a:endParaRPr lang="en-US" sz="1100" b="1" i="0" u="none" strike="noStrike" dirty="0">
                        <a:solidFill>
                          <a:srgbClr val="000000"/>
                        </a:solidFill>
                        <a:effectLst/>
                        <a:latin typeface="Calibri" panose="020F0502020204030204" pitchFamily="34"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83.33%</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fontAlgn="b"/>
                      <a:r>
                        <a:rPr lang="en-US" sz="1100" b="0" i="0" u="none" strike="noStrike">
                          <a:solidFill>
                            <a:srgbClr val="000000"/>
                          </a:solidFill>
                          <a:effectLst/>
                          <a:latin typeface="Calibri" panose="020F0502020204030204" pitchFamily="34" charset="0"/>
                        </a:rPr>
                        <a:t>83.33%</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fontAlgn="b"/>
                      <a:r>
                        <a:rPr lang="en-US" sz="1100" b="0" i="0" u="none" strike="noStrike">
                          <a:solidFill>
                            <a:srgbClr val="000000"/>
                          </a:solidFill>
                          <a:effectLst/>
                          <a:latin typeface="Calibri" panose="020F0502020204030204" pitchFamily="34" charset="0"/>
                        </a:rPr>
                        <a:t>83.33%</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fontAlgn="b"/>
                      <a:r>
                        <a:rPr lang="en-US" sz="1100" b="0" i="0" u="none" strike="noStrike">
                          <a:solidFill>
                            <a:srgbClr val="000000"/>
                          </a:solidFill>
                          <a:effectLst/>
                          <a:latin typeface="Calibri" panose="020F0502020204030204" pitchFamily="34" charset="0"/>
                        </a:rPr>
                        <a:t>83.33%</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fontAlgn="b"/>
                      <a:r>
                        <a:rPr lang="en-US" sz="1100" b="0" i="0" u="none" strike="noStrike">
                          <a:solidFill>
                            <a:srgbClr val="000000"/>
                          </a:solidFill>
                          <a:effectLst/>
                          <a:latin typeface="Calibri" panose="020F0502020204030204" pitchFamily="34" charset="0"/>
                        </a:rPr>
                        <a:t>85.19%</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 xmlns:a16="http://schemas.microsoft.com/office/drawing/2014/main" val="3407146772"/>
                  </a:ext>
                </a:extLst>
              </a:tr>
              <a:tr h="243029">
                <a:tc>
                  <a:txBody>
                    <a:bodyPr/>
                    <a:lstStyle/>
                    <a:p>
                      <a:pPr algn="l" fontAlgn="ctr"/>
                      <a:r>
                        <a:rPr lang="en-US" sz="1100" b="1" i="0" u="none" strike="noStrike">
                          <a:solidFill>
                            <a:srgbClr val="000000"/>
                          </a:solidFill>
                          <a:effectLst/>
                          <a:latin typeface="Calibri" panose="020F0502020204030204" pitchFamily="34" charset="0"/>
                        </a:rPr>
                        <a:t>Manuale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50.00%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75.00%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fontAlgn="b"/>
                      <a:r>
                        <a:rPr lang="en-US" sz="1100" b="0" i="0" u="none" strike="noStrike">
                          <a:solidFill>
                            <a:srgbClr val="000000"/>
                          </a:solidFill>
                          <a:effectLst/>
                          <a:latin typeface="Calibri" panose="020F0502020204030204" pitchFamily="34" charset="0"/>
                        </a:rPr>
                        <a:t>75.00%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fontAlgn="b"/>
                      <a:r>
                        <a:rPr lang="en-US" sz="1100" b="0" i="0" u="none" strike="noStrike">
                          <a:solidFill>
                            <a:srgbClr val="000000"/>
                          </a:solidFill>
                          <a:effectLst/>
                          <a:latin typeface="Calibri" panose="020F0502020204030204" pitchFamily="34" charset="0"/>
                        </a:rPr>
                        <a:t>75.00%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fontAlgn="b"/>
                      <a:r>
                        <a:rPr lang="en-US" sz="1100" b="0" i="0" u="none" strike="noStrike" dirty="0">
                          <a:solidFill>
                            <a:srgbClr val="000000"/>
                          </a:solidFill>
                          <a:effectLst/>
                          <a:latin typeface="Calibri" panose="020F0502020204030204" pitchFamily="34" charset="0"/>
                        </a:rPr>
                        <a:t>58.33%</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6600"/>
                    </a:solidFill>
                  </a:tcPr>
                </a:tc>
                <a:extLst>
                  <a:ext uri="{0D108BD9-81ED-4DB2-BD59-A6C34878D82A}">
                    <a16:rowId xmlns="" xmlns:a16="http://schemas.microsoft.com/office/drawing/2014/main" val="1649442047"/>
                  </a:ext>
                </a:extLst>
              </a:tr>
              <a:tr h="254603">
                <a:tc>
                  <a:txBody>
                    <a:bodyPr/>
                    <a:lstStyle/>
                    <a:p>
                      <a:pPr algn="l" fontAlgn="ctr"/>
                      <a:r>
                        <a:rPr lang="en-US" sz="1100" b="1" i="0" u="none" strike="noStrike">
                          <a:solidFill>
                            <a:srgbClr val="000000"/>
                          </a:solidFill>
                          <a:effectLst/>
                          <a:latin typeface="Calibri" panose="020F0502020204030204" pitchFamily="34" charset="0"/>
                        </a:rPr>
                        <a:t>Pregătirea personalului</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Calibri" panose="020F0502020204030204" pitchFamily="34" charset="0"/>
                        </a:rPr>
                        <a:t>100.00%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fontAlgn="b"/>
                      <a:r>
                        <a:rPr lang="en-US" sz="1100" b="0" i="0" u="none" strike="noStrike">
                          <a:solidFill>
                            <a:srgbClr val="000000"/>
                          </a:solidFill>
                          <a:effectLst/>
                          <a:latin typeface="Calibri" panose="020F0502020204030204" pitchFamily="34" charset="0"/>
                        </a:rPr>
                        <a:t>100.00%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fontAlgn="b"/>
                      <a:r>
                        <a:rPr lang="en-US" sz="1100" b="0" i="0" u="none" strike="noStrike">
                          <a:solidFill>
                            <a:srgbClr val="000000"/>
                          </a:solidFill>
                          <a:effectLst/>
                          <a:latin typeface="Calibri" panose="020F0502020204030204" pitchFamily="34" charset="0"/>
                        </a:rPr>
                        <a:t>100.00%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fontAlgn="b"/>
                      <a:r>
                        <a:rPr lang="en-US" sz="1100" b="0" i="0" u="none" strike="noStrike">
                          <a:solidFill>
                            <a:srgbClr val="000000"/>
                          </a:solidFill>
                          <a:effectLst/>
                          <a:latin typeface="Calibri" panose="020F0502020204030204" pitchFamily="34" charset="0"/>
                        </a:rPr>
                        <a:t>100.00%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fontAlgn="b"/>
                      <a:r>
                        <a:rPr lang="en-US" sz="1100" b="0" i="0" u="none" strike="noStrike">
                          <a:solidFill>
                            <a:srgbClr val="000000"/>
                          </a:solidFill>
                          <a:effectLst/>
                          <a:latin typeface="Calibri" panose="020F0502020204030204" pitchFamily="34" charset="0"/>
                        </a:rPr>
                        <a:t>41.67%</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extLst>
                  <a:ext uri="{0D108BD9-81ED-4DB2-BD59-A6C34878D82A}">
                    <a16:rowId xmlns="" xmlns:a16="http://schemas.microsoft.com/office/drawing/2014/main" val="1500531945"/>
                  </a:ext>
                </a:extLst>
              </a:tr>
              <a:tr h="254603">
                <a:tc>
                  <a:txBody>
                    <a:bodyPr/>
                    <a:lstStyle/>
                    <a:p>
                      <a:pPr algn="l" fontAlgn="ctr"/>
                      <a:r>
                        <a:rPr lang="en-US" sz="1100" b="1" i="0" u="none" strike="noStrike">
                          <a:solidFill>
                            <a:srgbClr val="000000"/>
                          </a:solidFill>
                          <a:effectLst/>
                          <a:latin typeface="Calibri" panose="020F0502020204030204" pitchFamily="34" charset="0"/>
                        </a:rPr>
                        <a:t>Înregistrări</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80.00%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fontAlgn="b"/>
                      <a:r>
                        <a:rPr lang="en-US" sz="1100" b="0" i="0" u="none" strike="noStrike">
                          <a:solidFill>
                            <a:srgbClr val="000000"/>
                          </a:solidFill>
                          <a:effectLst/>
                          <a:latin typeface="Calibri" panose="020F0502020204030204" pitchFamily="34" charset="0"/>
                        </a:rPr>
                        <a:t>80.00%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fontAlgn="b"/>
                      <a:r>
                        <a:rPr lang="en-US" sz="1100" b="0" i="0" u="none" strike="noStrike">
                          <a:solidFill>
                            <a:srgbClr val="000000"/>
                          </a:solidFill>
                          <a:effectLst/>
                          <a:latin typeface="Calibri" panose="020F0502020204030204" pitchFamily="34" charset="0"/>
                        </a:rPr>
                        <a:t>100.00%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fontAlgn="b"/>
                      <a:r>
                        <a:rPr lang="en-US" sz="1100" b="0" i="0" u="none" strike="noStrike">
                          <a:solidFill>
                            <a:srgbClr val="000000"/>
                          </a:solidFill>
                          <a:effectLst/>
                          <a:latin typeface="Calibri" panose="020F0502020204030204" pitchFamily="34" charset="0"/>
                        </a:rPr>
                        <a:t>100.00%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fontAlgn="b"/>
                      <a:r>
                        <a:rPr lang="en-US" sz="1100" b="0" i="0" u="none" strike="noStrike">
                          <a:solidFill>
                            <a:srgbClr val="000000"/>
                          </a:solidFill>
                          <a:effectLst/>
                          <a:latin typeface="Calibri" panose="020F0502020204030204" pitchFamily="34" charset="0"/>
                        </a:rPr>
                        <a:t>73.33%</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 xmlns:a16="http://schemas.microsoft.com/office/drawing/2014/main" val="2362033025"/>
                  </a:ext>
                </a:extLst>
              </a:tr>
              <a:tr h="254603">
                <a:tc>
                  <a:txBody>
                    <a:bodyPr/>
                    <a:lstStyle/>
                    <a:p>
                      <a:pPr algn="l" fontAlgn="ctr"/>
                      <a:r>
                        <a:rPr lang="en-US" sz="1100" b="1" i="0" u="none" strike="noStrike">
                          <a:solidFill>
                            <a:srgbClr val="000000"/>
                          </a:solidFill>
                          <a:effectLst/>
                          <a:latin typeface="Calibri" panose="020F0502020204030204" pitchFamily="34" charset="0"/>
                        </a:rPr>
                        <a:t>Acceptarea/ planificarea la zbor</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77.78%</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fontAlgn="b"/>
                      <a:r>
                        <a:rPr lang="en-US" sz="1100" b="0" i="0" u="none" strike="noStrike">
                          <a:solidFill>
                            <a:srgbClr val="000000"/>
                          </a:solidFill>
                          <a:effectLst/>
                          <a:latin typeface="Calibri" panose="020F0502020204030204" pitchFamily="34" charset="0"/>
                        </a:rPr>
                        <a:t>77.78%</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fontAlgn="b"/>
                      <a:r>
                        <a:rPr lang="en-US" sz="1100" b="0" i="0" u="none" strike="noStrike">
                          <a:solidFill>
                            <a:srgbClr val="000000"/>
                          </a:solidFill>
                          <a:effectLst/>
                          <a:latin typeface="Calibri" panose="020F0502020204030204" pitchFamily="34" charset="0"/>
                        </a:rPr>
                        <a:t>77.78%</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fontAlgn="b"/>
                      <a:r>
                        <a:rPr lang="en-US" sz="1100" b="0" i="0" u="none" strike="noStrike">
                          <a:solidFill>
                            <a:srgbClr val="000000"/>
                          </a:solidFill>
                          <a:effectLst/>
                          <a:latin typeface="Calibri" panose="020F0502020204030204" pitchFamily="34" charset="0"/>
                        </a:rPr>
                        <a:t>77.78%</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fontAlgn="b"/>
                      <a:r>
                        <a:rPr lang="en-US" sz="1100" b="0" i="0" u="none" strike="noStrike">
                          <a:solidFill>
                            <a:srgbClr val="000000"/>
                          </a:solidFill>
                          <a:effectLst/>
                          <a:latin typeface="Calibri" panose="020F0502020204030204" pitchFamily="34" charset="0"/>
                        </a:rPr>
                        <a:t>77.78%</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 xmlns:a16="http://schemas.microsoft.com/office/drawing/2014/main" val="1959779346"/>
                  </a:ext>
                </a:extLst>
              </a:tr>
              <a:tr h="243029">
                <a:tc>
                  <a:txBody>
                    <a:bodyPr/>
                    <a:lstStyle/>
                    <a:p>
                      <a:pPr algn="l" fontAlgn="ctr"/>
                      <a:r>
                        <a:rPr lang="en-US" sz="1100" b="1" i="0" u="none" strike="noStrike">
                          <a:solidFill>
                            <a:srgbClr val="000000"/>
                          </a:solidFill>
                          <a:effectLst/>
                          <a:latin typeface="Calibri" panose="020F0502020204030204" pitchFamily="34" charset="0"/>
                        </a:rPr>
                        <a:t>Sistemul de management</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66.67%</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1100" b="0" i="0" u="none" strike="noStrike">
                          <a:solidFill>
                            <a:srgbClr val="000000"/>
                          </a:solidFill>
                          <a:effectLst/>
                          <a:latin typeface="Calibri" panose="020F0502020204030204" pitchFamily="34" charset="0"/>
                        </a:rPr>
                        <a:t>50.00%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50.00%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62.50%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6600"/>
                    </a:solidFill>
                  </a:tcPr>
                </a:tc>
                <a:tc>
                  <a:txBody>
                    <a:bodyPr/>
                    <a:lstStyle/>
                    <a:p>
                      <a:pPr algn="r" fontAlgn="b"/>
                      <a:r>
                        <a:rPr lang="en-US" sz="1100" b="0" i="0" u="none" strike="noStrike">
                          <a:solidFill>
                            <a:srgbClr val="000000"/>
                          </a:solidFill>
                          <a:effectLst/>
                          <a:latin typeface="Calibri" panose="020F0502020204030204" pitchFamily="34" charset="0"/>
                        </a:rPr>
                        <a:t>62.96%</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6600"/>
                    </a:solidFill>
                  </a:tcPr>
                </a:tc>
                <a:extLst>
                  <a:ext uri="{0D108BD9-81ED-4DB2-BD59-A6C34878D82A}">
                    <a16:rowId xmlns="" xmlns:a16="http://schemas.microsoft.com/office/drawing/2014/main" val="3331786738"/>
                  </a:ext>
                </a:extLst>
              </a:tr>
              <a:tr h="254603">
                <a:tc>
                  <a:txBody>
                    <a:bodyPr/>
                    <a:lstStyle/>
                    <a:p>
                      <a:pPr algn="l" fontAlgn="ctr"/>
                      <a:r>
                        <a:rPr lang="en-US" sz="1100" b="1" i="0" u="none" strike="noStrike">
                          <a:solidFill>
                            <a:srgbClr val="000000"/>
                          </a:solidFill>
                          <a:effectLst/>
                          <a:latin typeface="Calibri" panose="020F0502020204030204" pitchFamily="34" charset="0"/>
                        </a:rPr>
                        <a:t>Inspecţii în zbor</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87.50%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fontAlgn="b"/>
                      <a:r>
                        <a:rPr lang="en-US" sz="1100" b="0" i="0" u="none" strike="noStrike">
                          <a:solidFill>
                            <a:srgbClr val="000000"/>
                          </a:solidFill>
                          <a:effectLst/>
                          <a:latin typeface="Calibri" panose="020F0502020204030204" pitchFamily="34" charset="0"/>
                        </a:rPr>
                        <a:t>87.50%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fontAlgn="b"/>
                      <a:r>
                        <a:rPr lang="en-US" sz="1100" b="0" i="0" u="none" strike="noStrike">
                          <a:solidFill>
                            <a:srgbClr val="000000"/>
                          </a:solidFill>
                          <a:effectLst/>
                          <a:latin typeface="Calibri" panose="020F0502020204030204" pitchFamily="34" charset="0"/>
                        </a:rPr>
                        <a:t>87.50%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fontAlgn="b"/>
                      <a:r>
                        <a:rPr lang="en-US" sz="1100" b="0" i="0" u="none" strike="noStrike">
                          <a:solidFill>
                            <a:srgbClr val="000000"/>
                          </a:solidFill>
                          <a:effectLst/>
                          <a:latin typeface="Calibri" panose="020F0502020204030204" pitchFamily="34" charset="0"/>
                        </a:rPr>
                        <a:t>87.50%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fontAlgn="b"/>
                      <a:r>
                        <a:rPr lang="en-US" sz="1100" b="0" i="0" u="none" strike="noStrike">
                          <a:solidFill>
                            <a:srgbClr val="000000"/>
                          </a:solidFill>
                          <a:effectLst/>
                          <a:latin typeface="Calibri" panose="020F0502020204030204" pitchFamily="34" charset="0"/>
                        </a:rPr>
                        <a:t>87.50%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 xmlns:a16="http://schemas.microsoft.com/office/drawing/2014/main" val="3834613752"/>
                  </a:ext>
                </a:extLst>
              </a:tr>
              <a:tr h="254603">
                <a:tc>
                  <a:txBody>
                    <a:bodyPr/>
                    <a:lstStyle/>
                    <a:p>
                      <a:pPr algn="l" fontAlgn="ctr"/>
                      <a:r>
                        <a:rPr lang="en-US" sz="1100" b="1" i="0" u="none" strike="noStrike">
                          <a:solidFill>
                            <a:srgbClr val="000000"/>
                          </a:solidFill>
                          <a:effectLst/>
                          <a:latin typeface="Calibri" panose="020F0502020204030204" pitchFamily="34" charset="0"/>
                        </a:rPr>
                        <a:t>inspecţii la platformă</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22.22%</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22.22%</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22.22%</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22.22%</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44.44%</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extLst>
                  <a:ext uri="{0D108BD9-81ED-4DB2-BD59-A6C34878D82A}">
                    <a16:rowId xmlns="" xmlns:a16="http://schemas.microsoft.com/office/drawing/2014/main" val="2657305118"/>
                  </a:ext>
                </a:extLst>
              </a:tr>
              <a:tr h="243029">
                <a:tc>
                  <a:txBody>
                    <a:bodyPr/>
                    <a:lstStyle/>
                    <a:p>
                      <a:pPr algn="l" fontAlgn="ctr"/>
                      <a:r>
                        <a:rPr lang="en-US" sz="1100" b="1" i="0" u="none" strike="noStrike">
                          <a:solidFill>
                            <a:srgbClr val="000000"/>
                          </a:solidFill>
                          <a:effectLst/>
                          <a:latin typeface="Calibri" panose="020F0502020204030204" pitchFamily="34" charset="0"/>
                        </a:rPr>
                        <a:t>Atitudinea faţă de AACR</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50.00%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33.33%</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33.33%</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gn="r" fontAlgn="b"/>
                      <a:r>
                        <a:rPr lang="en-US" sz="1100" b="0" i="0" u="none" strike="noStrike">
                          <a:solidFill>
                            <a:srgbClr val="000000"/>
                          </a:solidFill>
                          <a:effectLst/>
                          <a:latin typeface="Calibri" panose="020F0502020204030204" pitchFamily="34" charset="0"/>
                        </a:rPr>
                        <a:t>100.00%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fontAlgn="b"/>
                      <a:r>
                        <a:rPr lang="en-US" sz="1100" b="0" i="0" u="none" strike="noStrike">
                          <a:solidFill>
                            <a:srgbClr val="000000"/>
                          </a:solidFill>
                          <a:effectLst/>
                          <a:latin typeface="Calibri" panose="020F0502020204030204" pitchFamily="34" charset="0"/>
                        </a:rPr>
                        <a:t>100.00%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 xmlns:a16="http://schemas.microsoft.com/office/drawing/2014/main" val="3912052743"/>
                  </a:ext>
                </a:extLst>
              </a:tr>
              <a:tr h="243029">
                <a:tc>
                  <a:txBody>
                    <a:bodyPr/>
                    <a:lstStyle/>
                    <a:p>
                      <a:pPr algn="l" fontAlgn="ctr"/>
                      <a:r>
                        <a:rPr lang="en-US" sz="1100" b="1" i="0" u="none" strike="noStrike">
                          <a:solidFill>
                            <a:srgbClr val="000000"/>
                          </a:solidFill>
                          <a:effectLst/>
                          <a:latin typeface="Calibri" panose="020F0502020204030204" pitchFamily="34" charset="0"/>
                        </a:rPr>
                        <a:t>Experienţa operatorului</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100.00%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fontAlgn="b"/>
                      <a:r>
                        <a:rPr lang="en-US" sz="1100" b="0" i="0" u="none" strike="noStrike" dirty="0">
                          <a:solidFill>
                            <a:srgbClr val="000000"/>
                          </a:solidFill>
                          <a:effectLst/>
                          <a:latin typeface="Calibri" panose="020F0502020204030204" pitchFamily="34" charset="0"/>
                        </a:rPr>
                        <a:t>100.00%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fontAlgn="b"/>
                      <a:r>
                        <a:rPr lang="en-US" sz="1100" b="0" i="0" u="none" strike="noStrike">
                          <a:solidFill>
                            <a:srgbClr val="000000"/>
                          </a:solidFill>
                          <a:effectLst/>
                          <a:latin typeface="Calibri" panose="020F0502020204030204" pitchFamily="34" charset="0"/>
                        </a:rPr>
                        <a:t>100.00%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fontAlgn="b"/>
                      <a:r>
                        <a:rPr lang="en-US" sz="1100" b="0" i="0" u="none" strike="noStrike">
                          <a:solidFill>
                            <a:srgbClr val="000000"/>
                          </a:solidFill>
                          <a:effectLst/>
                          <a:latin typeface="Calibri" panose="020F0502020204030204" pitchFamily="34" charset="0"/>
                        </a:rPr>
                        <a:t>100.00%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algn="r" fontAlgn="b"/>
                      <a:r>
                        <a:rPr lang="en-US" sz="1100" b="0" i="0" u="none" strike="noStrike">
                          <a:solidFill>
                            <a:srgbClr val="000000"/>
                          </a:solidFill>
                          <a:effectLst/>
                          <a:latin typeface="Calibri" panose="020F0502020204030204" pitchFamily="34" charset="0"/>
                        </a:rPr>
                        <a:t>100.00%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 xmlns:a16="http://schemas.microsoft.com/office/drawing/2014/main" val="1536386891"/>
                  </a:ext>
                </a:extLst>
              </a:tr>
              <a:tr h="312467">
                <a:tc>
                  <a:txBody>
                    <a:bodyPr/>
                    <a:lstStyle/>
                    <a:p>
                      <a:pPr algn="l" fontAlgn="b"/>
                      <a:endParaRPr lang="en-US" sz="1100" b="0" i="0" u="none" strike="noStrike" dirty="0">
                        <a:solidFill>
                          <a:srgbClr val="000000"/>
                        </a:solidFill>
                        <a:effectLst/>
                        <a:latin typeface="Calibri" panose="020F0502020204030204" pitchFamily="34" charset="0"/>
                      </a:endParaRPr>
                    </a:p>
                  </a:txBody>
                  <a:tcPr marL="0" marR="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r" fontAlgn="b"/>
                      <a:r>
                        <a:rPr lang="en-US" sz="1400" b="1" i="0" u="none" strike="noStrike">
                          <a:solidFill>
                            <a:srgbClr val="000000"/>
                          </a:solidFill>
                          <a:effectLst/>
                          <a:latin typeface="Calibri" panose="020F0502020204030204" pitchFamily="34" charset="0"/>
                        </a:rPr>
                        <a:t>71.75%</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1400" b="1" i="0" u="none" strike="noStrike">
                          <a:solidFill>
                            <a:srgbClr val="000000"/>
                          </a:solidFill>
                          <a:effectLst/>
                          <a:latin typeface="Calibri" panose="020F0502020204030204" pitchFamily="34" charset="0"/>
                        </a:rPr>
                        <a:t>70.92%</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1400" b="1" i="0" u="none" strike="noStrike">
                          <a:solidFill>
                            <a:srgbClr val="000000"/>
                          </a:solidFill>
                          <a:effectLst/>
                          <a:latin typeface="Calibri" panose="020F0502020204030204" pitchFamily="34" charset="0"/>
                        </a:rPr>
                        <a:t>72.92%</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r" fontAlgn="b"/>
                      <a:r>
                        <a:rPr lang="en-US" sz="1400" b="1" i="0" u="none" strike="noStrike" dirty="0">
                          <a:solidFill>
                            <a:srgbClr val="000000"/>
                          </a:solidFill>
                          <a:effectLst/>
                          <a:latin typeface="Calibri" panose="020F0502020204030204" pitchFamily="34" charset="0"/>
                        </a:rPr>
                        <a:t>80.83%</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r" fontAlgn="b"/>
                      <a:r>
                        <a:rPr lang="en-US" sz="1400" b="1" i="0" u="none" strike="noStrike" dirty="0">
                          <a:solidFill>
                            <a:srgbClr val="000000"/>
                          </a:solidFill>
                          <a:effectLst/>
                          <a:latin typeface="Calibri" panose="020F0502020204030204" pitchFamily="34" charset="0"/>
                        </a:rPr>
                        <a:t>73.12%</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extLst>
                  <a:ext uri="{0D108BD9-81ED-4DB2-BD59-A6C34878D82A}">
                    <a16:rowId xmlns="" xmlns:a16="http://schemas.microsoft.com/office/drawing/2014/main" val="952549183"/>
                  </a:ext>
                </a:extLst>
              </a:tr>
            </a:tbl>
          </a:graphicData>
        </a:graphic>
      </p:graphicFrame>
      <p:sp>
        <p:nvSpPr>
          <p:cNvPr id="8" name="Text Box 9">
            <a:extLst>
              <a:ext uri="{FF2B5EF4-FFF2-40B4-BE49-F238E27FC236}">
                <a16:creationId xmlns="" xmlns:a16="http://schemas.microsoft.com/office/drawing/2014/main" id="{B3649818-DB9C-4C8E-BFCD-E664BC2EFDD6}"/>
              </a:ext>
            </a:extLst>
          </p:cNvPr>
          <p:cNvSpPr txBox="1">
            <a:spLocks noChangeArrowheads="1"/>
          </p:cNvSpPr>
          <p:nvPr/>
        </p:nvSpPr>
        <p:spPr bwMode="auto">
          <a:xfrm>
            <a:off x="1259632" y="6477000"/>
            <a:ext cx="70564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Tx/>
              <a:buNone/>
            </a:pPr>
            <a:r>
              <a:rPr lang="ro-RO" altLang="ro-RO" sz="1200" dirty="0"/>
              <a:t>AACR - Ședință standardizare – București – Iunie </a:t>
            </a:r>
            <a:r>
              <a:rPr lang="en-US" altLang="ro-RO" sz="1200" dirty="0"/>
              <a:t>201</a:t>
            </a:r>
            <a:r>
              <a:rPr lang="ro-RO" altLang="ro-RO" sz="1200" dirty="0"/>
              <a:t>8</a:t>
            </a:r>
          </a:p>
        </p:txBody>
      </p:sp>
      <p:graphicFrame>
        <p:nvGraphicFramePr>
          <p:cNvPr id="4" name="Table 3">
            <a:extLst>
              <a:ext uri="{FF2B5EF4-FFF2-40B4-BE49-F238E27FC236}">
                <a16:creationId xmlns="" xmlns:a16="http://schemas.microsoft.com/office/drawing/2014/main" id="{9CB70E70-07A6-45D7-B0A1-10CF780B45F1}"/>
              </a:ext>
            </a:extLst>
          </p:cNvPr>
          <p:cNvGraphicFramePr>
            <a:graphicFrameLocks noGrp="1"/>
          </p:cNvGraphicFramePr>
          <p:nvPr>
            <p:extLst>
              <p:ext uri="{D42A27DB-BD31-4B8C-83A1-F6EECF244321}">
                <p14:modId xmlns:p14="http://schemas.microsoft.com/office/powerpoint/2010/main" val="4265582688"/>
              </p:ext>
            </p:extLst>
          </p:nvPr>
        </p:nvGraphicFramePr>
        <p:xfrm>
          <a:off x="5970588" y="3989070"/>
          <a:ext cx="3060700" cy="2726055"/>
        </p:xfrm>
        <a:graphic>
          <a:graphicData uri="http://schemas.openxmlformats.org/drawingml/2006/table">
            <a:tbl>
              <a:tblPr/>
              <a:tblGrid>
                <a:gridCol w="1913780">
                  <a:extLst>
                    <a:ext uri="{9D8B030D-6E8A-4147-A177-3AD203B41FA5}">
                      <a16:colId xmlns="" xmlns:a16="http://schemas.microsoft.com/office/drawing/2014/main" val="264228049"/>
                    </a:ext>
                  </a:extLst>
                </a:gridCol>
                <a:gridCol w="1146920">
                  <a:extLst>
                    <a:ext uri="{9D8B030D-6E8A-4147-A177-3AD203B41FA5}">
                      <a16:colId xmlns="" xmlns:a16="http://schemas.microsoft.com/office/drawing/2014/main" val="1029699306"/>
                    </a:ext>
                  </a:extLst>
                </a:gridCol>
              </a:tblGrid>
              <a:tr h="0">
                <a:tc>
                  <a:txBody>
                    <a:bodyPr/>
                    <a:lstStyle/>
                    <a:p>
                      <a:pPr algn="ctr" fontAlgn="ctr"/>
                      <a:r>
                        <a:rPr lang="en-US" sz="1100" b="1" i="0" u="none" strike="noStrike">
                          <a:solidFill>
                            <a:srgbClr val="000000"/>
                          </a:solidFill>
                          <a:effectLst/>
                          <a:latin typeface="Calibri" panose="020F0502020204030204" pitchFamily="34" charset="0"/>
                        </a:rPr>
                        <a:t>Nr. crt.</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1100" b="1" i="0" u="none" strike="noStrike">
                          <a:solidFill>
                            <a:srgbClr val="000000"/>
                          </a:solidFill>
                          <a:effectLst/>
                          <a:latin typeface="Calibri" panose="020F0502020204030204" pitchFamily="34" charset="0"/>
                        </a:rPr>
                        <a:t>T0</a:t>
                      </a:r>
                      <a:br>
                        <a:rPr lang="en-US" sz="1100" b="1" i="0" u="none" strike="noStrike">
                          <a:solidFill>
                            <a:srgbClr val="000000"/>
                          </a:solidFill>
                          <a:effectLst/>
                          <a:latin typeface="Calibri" panose="020F0502020204030204" pitchFamily="34" charset="0"/>
                        </a:rPr>
                      </a:br>
                      <a:r>
                        <a:rPr lang="en-US" sz="1100" b="1" i="0" u="none" strike="noStrike">
                          <a:solidFill>
                            <a:srgbClr val="000000"/>
                          </a:solidFill>
                          <a:effectLst/>
                          <a:latin typeface="Calibri" panose="020F0502020204030204" pitchFamily="34" charset="0"/>
                        </a:rPr>
                        <a:t>04.04.2018</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F0"/>
                    </a:solidFill>
                  </a:tcPr>
                </a:tc>
                <a:extLst>
                  <a:ext uri="{0D108BD9-81ED-4DB2-BD59-A6C34878D82A}">
                    <a16:rowId xmlns="" xmlns:a16="http://schemas.microsoft.com/office/drawing/2014/main" val="4012944485"/>
                  </a:ext>
                </a:extLst>
              </a:tr>
              <a:tr h="285750">
                <a:tc>
                  <a:txBody>
                    <a:bodyPr/>
                    <a:lstStyle/>
                    <a:p>
                      <a:pPr algn="l" fontAlgn="ctr"/>
                      <a:r>
                        <a:rPr lang="en-US" sz="1100" b="1" i="0" u="none" strike="noStrike">
                          <a:solidFill>
                            <a:srgbClr val="000000"/>
                          </a:solidFill>
                          <a:effectLst/>
                          <a:latin typeface="Calibri" panose="020F0502020204030204" pitchFamily="34" charset="0"/>
                        </a:rPr>
                        <a:t>Infrastructură şi facilităţi</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66.67%</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 xmlns:a16="http://schemas.microsoft.com/office/drawing/2014/main" val="756232106"/>
                  </a:ext>
                </a:extLst>
              </a:tr>
              <a:tr h="200025">
                <a:tc>
                  <a:txBody>
                    <a:bodyPr/>
                    <a:lstStyle/>
                    <a:p>
                      <a:pPr algn="l" fontAlgn="ctr"/>
                      <a:r>
                        <a:rPr lang="en-US" sz="1100" b="1" i="0" u="none" strike="noStrike">
                          <a:solidFill>
                            <a:srgbClr val="000000"/>
                          </a:solidFill>
                          <a:effectLst/>
                          <a:latin typeface="Calibri" panose="020F0502020204030204" pitchFamily="34" charset="0"/>
                        </a:rPr>
                        <a:t>Manuale</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75.00%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 xmlns:a16="http://schemas.microsoft.com/office/drawing/2014/main" val="3012137348"/>
                  </a:ext>
                </a:extLst>
              </a:tr>
              <a:tr h="209550">
                <a:tc>
                  <a:txBody>
                    <a:bodyPr/>
                    <a:lstStyle/>
                    <a:p>
                      <a:pPr algn="l" fontAlgn="ctr"/>
                      <a:r>
                        <a:rPr lang="en-US" sz="1100" b="1" i="0" u="none" strike="noStrike">
                          <a:solidFill>
                            <a:srgbClr val="000000"/>
                          </a:solidFill>
                          <a:effectLst/>
                          <a:latin typeface="Calibri" panose="020F0502020204030204" pitchFamily="34" charset="0"/>
                        </a:rPr>
                        <a:t>Pregătirea personalului</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100.00%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 xmlns:a16="http://schemas.microsoft.com/office/drawing/2014/main" val="3535278911"/>
                  </a:ext>
                </a:extLst>
              </a:tr>
              <a:tr h="209550">
                <a:tc>
                  <a:txBody>
                    <a:bodyPr/>
                    <a:lstStyle/>
                    <a:p>
                      <a:pPr algn="l" fontAlgn="ctr"/>
                      <a:r>
                        <a:rPr lang="en-US" sz="1100" b="1" i="0" u="none" strike="noStrike">
                          <a:solidFill>
                            <a:srgbClr val="000000"/>
                          </a:solidFill>
                          <a:effectLst/>
                          <a:latin typeface="Calibri" panose="020F0502020204030204" pitchFamily="34" charset="0"/>
                        </a:rPr>
                        <a:t>Înregistrări</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0.00%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extLst>
                  <a:ext uri="{0D108BD9-81ED-4DB2-BD59-A6C34878D82A}">
                    <a16:rowId xmlns="" xmlns:a16="http://schemas.microsoft.com/office/drawing/2014/main" val="2529766499"/>
                  </a:ext>
                </a:extLst>
              </a:tr>
              <a:tr h="209550">
                <a:tc>
                  <a:txBody>
                    <a:bodyPr/>
                    <a:lstStyle/>
                    <a:p>
                      <a:pPr algn="l" fontAlgn="ctr"/>
                      <a:r>
                        <a:rPr lang="en-US" sz="1100" b="1" i="0" u="none" strike="noStrike">
                          <a:solidFill>
                            <a:srgbClr val="000000"/>
                          </a:solidFill>
                          <a:effectLst/>
                          <a:latin typeface="Calibri" panose="020F0502020204030204" pitchFamily="34" charset="0"/>
                        </a:rPr>
                        <a:t>Acceptarea/ planificarea la zbor</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0.00%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extLst>
                  <a:ext uri="{0D108BD9-81ED-4DB2-BD59-A6C34878D82A}">
                    <a16:rowId xmlns="" xmlns:a16="http://schemas.microsoft.com/office/drawing/2014/main" val="2729935165"/>
                  </a:ext>
                </a:extLst>
              </a:tr>
              <a:tr h="200025">
                <a:tc>
                  <a:txBody>
                    <a:bodyPr/>
                    <a:lstStyle/>
                    <a:p>
                      <a:pPr algn="l" fontAlgn="ctr"/>
                      <a:r>
                        <a:rPr lang="en-US" sz="1100" b="1" i="0" u="none" strike="noStrike">
                          <a:solidFill>
                            <a:srgbClr val="000000"/>
                          </a:solidFill>
                          <a:effectLst/>
                          <a:latin typeface="Calibri" panose="020F0502020204030204" pitchFamily="34" charset="0"/>
                        </a:rPr>
                        <a:t>Sistemul de management</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100.00%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 xmlns:a16="http://schemas.microsoft.com/office/drawing/2014/main" val="1977955207"/>
                  </a:ext>
                </a:extLst>
              </a:tr>
              <a:tr h="209550">
                <a:tc>
                  <a:txBody>
                    <a:bodyPr/>
                    <a:lstStyle/>
                    <a:p>
                      <a:pPr algn="l" fontAlgn="ctr"/>
                      <a:r>
                        <a:rPr lang="en-US" sz="1100" b="1" i="0" u="none" strike="noStrike">
                          <a:solidFill>
                            <a:srgbClr val="000000"/>
                          </a:solidFill>
                          <a:effectLst/>
                          <a:latin typeface="Calibri" panose="020F0502020204030204" pitchFamily="34" charset="0"/>
                        </a:rPr>
                        <a:t>Inspecţii în zbor</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0.00%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extLst>
                  <a:ext uri="{0D108BD9-81ED-4DB2-BD59-A6C34878D82A}">
                    <a16:rowId xmlns="" xmlns:a16="http://schemas.microsoft.com/office/drawing/2014/main" val="1895745752"/>
                  </a:ext>
                </a:extLst>
              </a:tr>
              <a:tr h="209550">
                <a:tc>
                  <a:txBody>
                    <a:bodyPr/>
                    <a:lstStyle/>
                    <a:p>
                      <a:pPr algn="l" fontAlgn="ctr"/>
                      <a:r>
                        <a:rPr lang="en-US" sz="1100" b="1" i="0" u="none" strike="noStrike">
                          <a:solidFill>
                            <a:srgbClr val="000000"/>
                          </a:solidFill>
                          <a:effectLst/>
                          <a:latin typeface="Calibri" panose="020F0502020204030204" pitchFamily="34" charset="0"/>
                        </a:rPr>
                        <a:t>inspecţii la platformă</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100.00%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 xmlns:a16="http://schemas.microsoft.com/office/drawing/2014/main" val="535692163"/>
                  </a:ext>
                </a:extLst>
              </a:tr>
              <a:tr h="200025">
                <a:tc>
                  <a:txBody>
                    <a:bodyPr/>
                    <a:lstStyle/>
                    <a:p>
                      <a:pPr algn="l" fontAlgn="ctr"/>
                      <a:r>
                        <a:rPr lang="en-US" sz="1100" b="1" i="0" u="none" strike="noStrike">
                          <a:solidFill>
                            <a:srgbClr val="000000"/>
                          </a:solidFill>
                          <a:effectLst/>
                          <a:latin typeface="Calibri" panose="020F0502020204030204" pitchFamily="34" charset="0"/>
                        </a:rPr>
                        <a:t>Atitudinea faţă de AACR</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100.00%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 xmlns:a16="http://schemas.microsoft.com/office/drawing/2014/main" val="403199779"/>
                  </a:ext>
                </a:extLst>
              </a:tr>
              <a:tr h="200025">
                <a:tc>
                  <a:txBody>
                    <a:bodyPr/>
                    <a:lstStyle/>
                    <a:p>
                      <a:pPr algn="l" fontAlgn="ctr"/>
                      <a:r>
                        <a:rPr lang="en-US" sz="1100" b="1" i="0" u="none" strike="noStrike">
                          <a:solidFill>
                            <a:srgbClr val="000000"/>
                          </a:solidFill>
                          <a:effectLst/>
                          <a:latin typeface="Calibri" panose="020F0502020204030204" pitchFamily="34" charset="0"/>
                        </a:rPr>
                        <a:t>Experienţa operatorului</a:t>
                      </a: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1100" b="0" i="0" u="none" strike="noStrike">
                          <a:solidFill>
                            <a:srgbClr val="000000"/>
                          </a:solidFill>
                          <a:effectLst/>
                          <a:latin typeface="Calibri" panose="020F0502020204030204" pitchFamily="34" charset="0"/>
                        </a:rPr>
                        <a:t>0.00%</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extLst>
                  <a:ext uri="{0D108BD9-81ED-4DB2-BD59-A6C34878D82A}">
                    <a16:rowId xmlns="" xmlns:a16="http://schemas.microsoft.com/office/drawing/2014/main" val="4185925858"/>
                  </a:ext>
                </a:extLst>
              </a:tr>
              <a:tr h="257175">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r" fontAlgn="b"/>
                      <a:r>
                        <a:rPr lang="en-US" sz="1400" b="1" i="0" u="none" strike="noStrike" dirty="0">
                          <a:solidFill>
                            <a:srgbClr val="000000"/>
                          </a:solidFill>
                          <a:effectLst/>
                          <a:latin typeface="Calibri" panose="020F0502020204030204" pitchFamily="34" charset="0"/>
                        </a:rPr>
                        <a:t>54.17%</a:t>
                      </a:r>
                    </a:p>
                  </a:txBody>
                  <a:tcPr marL="0" marR="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0000"/>
                    </a:solidFill>
                  </a:tcPr>
                </a:tc>
                <a:extLst>
                  <a:ext uri="{0D108BD9-81ED-4DB2-BD59-A6C34878D82A}">
                    <a16:rowId xmlns="" xmlns:a16="http://schemas.microsoft.com/office/drawing/2014/main" val="4127214121"/>
                  </a:ext>
                </a:extLst>
              </a:tr>
            </a:tbl>
          </a:graphicData>
        </a:graphic>
      </p:graphicFrame>
      <p:sp>
        <p:nvSpPr>
          <p:cNvPr id="5" name="Rectangle 4">
            <a:extLst>
              <a:ext uri="{FF2B5EF4-FFF2-40B4-BE49-F238E27FC236}">
                <a16:creationId xmlns="" xmlns:a16="http://schemas.microsoft.com/office/drawing/2014/main" id="{212E5FB7-9436-453C-A26B-5525BF0E81FE}"/>
              </a:ext>
            </a:extLst>
          </p:cNvPr>
          <p:cNvSpPr/>
          <p:nvPr/>
        </p:nvSpPr>
        <p:spPr>
          <a:xfrm>
            <a:off x="3239852" y="5028931"/>
            <a:ext cx="2664296" cy="646331"/>
          </a:xfrm>
          <a:prstGeom prst="rect">
            <a:avLst/>
          </a:prstGeom>
          <a:ln>
            <a:solidFill>
              <a:srgbClr val="00B0F0"/>
            </a:solidFill>
          </a:ln>
        </p:spPr>
        <p:txBody>
          <a:bodyPr wrap="square">
            <a:spAutoFit/>
          </a:bodyPr>
          <a:lstStyle/>
          <a:p>
            <a:r>
              <a:rPr lang="en-US" dirty="0" err="1"/>
              <a:t>Profil</a:t>
            </a:r>
            <a:r>
              <a:rPr lang="en-US" dirty="0"/>
              <a:t> de </a:t>
            </a:r>
            <a:r>
              <a:rPr lang="en-US" dirty="0" err="1"/>
              <a:t>risc</a:t>
            </a:r>
            <a:r>
              <a:rPr lang="en-US" dirty="0"/>
              <a:t> </a:t>
            </a:r>
            <a:r>
              <a:rPr lang="en-US" dirty="0" err="1"/>
              <a:t>pentru</a:t>
            </a:r>
            <a:r>
              <a:rPr lang="en-US" dirty="0"/>
              <a:t> un operator dup</a:t>
            </a:r>
            <a:r>
              <a:rPr lang="ro-RO" dirty="0"/>
              <a:t>ă certificare</a:t>
            </a:r>
            <a:endParaRPr lang="en-US" dirty="0"/>
          </a:p>
        </p:txBody>
      </p:sp>
    </p:spTree>
  </p:cSld>
  <p:clrMapOvr>
    <a:masterClrMapping/>
  </p:clrMapOvr>
  <p:transition spd="med"/>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00938" y="142875"/>
            <a:ext cx="1228725" cy="873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699" name="Slide Number Placeholder 4"/>
          <p:cNvSpPr txBox="1">
            <a:spLocks noGrp="1"/>
          </p:cNvSpPr>
          <p:nvPr/>
        </p:nvSpPr>
        <p:spPr bwMode="auto">
          <a:xfrm>
            <a:off x="6553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ClrTx/>
              <a:buSzTx/>
              <a:buFontTx/>
              <a:buNone/>
            </a:pPr>
            <a:fld id="{430228CF-2FBE-465F-B8BF-0B05844B5AF0}" type="slidenum">
              <a:rPr lang="ro-RO" altLang="en-US" sz="1200">
                <a:latin typeface="Arial Black" panose="020B0A04020102020204" pitchFamily="34" charset="0"/>
              </a:rPr>
              <a:pPr algn="r" eaLnBrk="1" hangingPunct="1">
                <a:spcBef>
                  <a:spcPct val="0"/>
                </a:spcBef>
                <a:buClrTx/>
                <a:buSzTx/>
                <a:buFontTx/>
                <a:buNone/>
              </a:pPr>
              <a:t>21</a:t>
            </a:fld>
            <a:endParaRPr lang="ro-RO" altLang="en-US" sz="1200">
              <a:latin typeface="Arial Black" panose="020B0A04020102020204" pitchFamily="34" charset="0"/>
            </a:endParaRPr>
          </a:p>
        </p:txBody>
      </p:sp>
      <p:sp>
        <p:nvSpPr>
          <p:cNvPr id="8" name="Text Box 9">
            <a:extLst>
              <a:ext uri="{FF2B5EF4-FFF2-40B4-BE49-F238E27FC236}">
                <a16:creationId xmlns="" xmlns:a16="http://schemas.microsoft.com/office/drawing/2014/main" id="{B3649818-DB9C-4C8E-BFCD-E664BC2EFDD6}"/>
              </a:ext>
            </a:extLst>
          </p:cNvPr>
          <p:cNvSpPr txBox="1">
            <a:spLocks noChangeArrowheads="1"/>
          </p:cNvSpPr>
          <p:nvPr/>
        </p:nvSpPr>
        <p:spPr bwMode="auto">
          <a:xfrm>
            <a:off x="1259632" y="6477000"/>
            <a:ext cx="70564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Tx/>
              <a:buNone/>
            </a:pPr>
            <a:r>
              <a:rPr lang="ro-RO" altLang="ro-RO" sz="1200" dirty="0"/>
              <a:t>AACR - Ședință standardizare – București – Iunie </a:t>
            </a:r>
            <a:r>
              <a:rPr lang="en-US" altLang="ro-RO" sz="1200" dirty="0"/>
              <a:t>201</a:t>
            </a:r>
            <a:r>
              <a:rPr lang="ro-RO" altLang="ro-RO" sz="1200" dirty="0"/>
              <a:t>8</a:t>
            </a:r>
          </a:p>
        </p:txBody>
      </p:sp>
      <p:graphicFrame>
        <p:nvGraphicFramePr>
          <p:cNvPr id="9" name="Chart 8"/>
          <p:cNvGraphicFramePr>
            <a:graphicFrameLocks/>
          </p:cNvGraphicFramePr>
          <p:nvPr>
            <p:extLst>
              <p:ext uri="{D42A27DB-BD31-4B8C-83A1-F6EECF244321}">
                <p14:modId xmlns:p14="http://schemas.microsoft.com/office/powerpoint/2010/main" val="2626338135"/>
              </p:ext>
            </p:extLst>
          </p:nvPr>
        </p:nvGraphicFramePr>
        <p:xfrm>
          <a:off x="179512" y="692696"/>
          <a:ext cx="4392488" cy="36004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 name="Chart 9"/>
          <p:cNvGraphicFramePr>
            <a:graphicFrameLocks/>
          </p:cNvGraphicFramePr>
          <p:nvPr>
            <p:extLst>
              <p:ext uri="{D42A27DB-BD31-4B8C-83A1-F6EECF244321}">
                <p14:modId xmlns:p14="http://schemas.microsoft.com/office/powerpoint/2010/main" val="3401876575"/>
              </p:ext>
            </p:extLst>
          </p:nvPr>
        </p:nvGraphicFramePr>
        <p:xfrm>
          <a:off x="3823793" y="1616224"/>
          <a:ext cx="5212703" cy="4860776"/>
        </p:xfrm>
        <a:graphic>
          <a:graphicData uri="http://schemas.openxmlformats.org/drawingml/2006/chart">
            <c:chart xmlns:c="http://schemas.openxmlformats.org/drawingml/2006/chart" xmlns:r="http://schemas.openxmlformats.org/officeDocument/2006/relationships" r:id="rId4"/>
          </a:graphicData>
        </a:graphic>
      </p:graphicFrame>
      <p:sp>
        <p:nvSpPr>
          <p:cNvPr id="3" name="Rectangle 2"/>
          <p:cNvSpPr/>
          <p:nvPr/>
        </p:nvSpPr>
        <p:spPr>
          <a:xfrm>
            <a:off x="251520" y="4437112"/>
            <a:ext cx="4104456" cy="1477328"/>
          </a:xfrm>
          <a:prstGeom prst="rect">
            <a:avLst/>
          </a:prstGeom>
          <a:ln>
            <a:solidFill>
              <a:srgbClr val="FFC000"/>
            </a:solidFill>
          </a:ln>
        </p:spPr>
        <p:txBody>
          <a:bodyPr wrap="square">
            <a:spAutoFit/>
          </a:bodyPr>
          <a:lstStyle/>
          <a:p>
            <a:pPr algn="just"/>
            <a:r>
              <a:rPr lang="en-US" dirty="0"/>
              <a:t>RBO parameters </a:t>
            </a:r>
            <a:r>
              <a:rPr lang="ro-RO" dirty="0" smtClean="0"/>
              <a:t>are </a:t>
            </a:r>
            <a:r>
              <a:rPr lang="en-US" dirty="0" smtClean="0"/>
              <a:t>continuously </a:t>
            </a:r>
            <a:r>
              <a:rPr lang="en-US" dirty="0"/>
              <a:t>monitored at </a:t>
            </a:r>
            <a:r>
              <a:rPr lang="en-US" dirty="0" smtClean="0"/>
              <a:t>an</a:t>
            </a:r>
            <a:r>
              <a:rPr lang="ro-RO" dirty="0" smtClean="0"/>
              <a:t> </a:t>
            </a:r>
            <a:r>
              <a:rPr lang="en-US" dirty="0" smtClean="0"/>
              <a:t>appropriate </a:t>
            </a:r>
            <a:r>
              <a:rPr lang="en-US" dirty="0"/>
              <a:t>frequency in order to identify any trend and to </a:t>
            </a:r>
            <a:r>
              <a:rPr lang="en-US" dirty="0" smtClean="0"/>
              <a:t>review </a:t>
            </a:r>
            <a:r>
              <a:rPr lang="en-US" dirty="0"/>
              <a:t>the oversight </a:t>
            </a:r>
            <a:r>
              <a:rPr lang="en-US" dirty="0" smtClean="0"/>
              <a:t>programme</a:t>
            </a:r>
            <a:r>
              <a:rPr lang="en-US" dirty="0"/>
              <a:t>, its cycle and the safety objectives</a:t>
            </a:r>
          </a:p>
        </p:txBody>
      </p:sp>
    </p:spTree>
    <p:extLst>
      <p:ext uri="{BB962C8B-B14F-4D97-AF65-F5344CB8AC3E}">
        <p14:creationId xmlns:p14="http://schemas.microsoft.com/office/powerpoint/2010/main" val="1577666845"/>
      </p:ext>
    </p:extLst>
  </p:cSld>
  <p:clrMapOvr>
    <a:masterClrMapping/>
  </p:clrMapOvr>
  <p:transition spd="med"/>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00938" y="142875"/>
            <a:ext cx="1228725" cy="873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699" name="Slide Number Placeholder 4"/>
          <p:cNvSpPr txBox="1">
            <a:spLocks noGrp="1"/>
          </p:cNvSpPr>
          <p:nvPr/>
        </p:nvSpPr>
        <p:spPr bwMode="auto">
          <a:xfrm>
            <a:off x="6553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ClrTx/>
              <a:buSzTx/>
              <a:buFontTx/>
              <a:buNone/>
            </a:pPr>
            <a:fld id="{430228CF-2FBE-465F-B8BF-0B05844B5AF0}" type="slidenum">
              <a:rPr lang="ro-RO" altLang="en-US" sz="1200">
                <a:latin typeface="Arial Black" panose="020B0A04020102020204" pitchFamily="34" charset="0"/>
              </a:rPr>
              <a:pPr algn="r" eaLnBrk="1" hangingPunct="1">
                <a:spcBef>
                  <a:spcPct val="0"/>
                </a:spcBef>
                <a:buClrTx/>
                <a:buSzTx/>
                <a:buFontTx/>
                <a:buNone/>
              </a:pPr>
              <a:t>22</a:t>
            </a:fld>
            <a:endParaRPr lang="ro-RO" altLang="en-US" sz="1200">
              <a:latin typeface="Arial Black" panose="020B0A04020102020204" pitchFamily="34" charset="0"/>
            </a:endParaRPr>
          </a:p>
        </p:txBody>
      </p:sp>
      <p:sp>
        <p:nvSpPr>
          <p:cNvPr id="8" name="Text Box 9">
            <a:extLst>
              <a:ext uri="{FF2B5EF4-FFF2-40B4-BE49-F238E27FC236}">
                <a16:creationId xmlns="" xmlns:a16="http://schemas.microsoft.com/office/drawing/2014/main" id="{B3649818-DB9C-4C8E-BFCD-E664BC2EFDD6}"/>
              </a:ext>
            </a:extLst>
          </p:cNvPr>
          <p:cNvSpPr txBox="1">
            <a:spLocks noChangeArrowheads="1"/>
          </p:cNvSpPr>
          <p:nvPr/>
        </p:nvSpPr>
        <p:spPr bwMode="auto">
          <a:xfrm>
            <a:off x="1259632" y="6477000"/>
            <a:ext cx="70564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Tx/>
              <a:buNone/>
            </a:pPr>
            <a:r>
              <a:rPr lang="ro-RO" altLang="ro-RO" sz="1200" dirty="0"/>
              <a:t>AACR - Ședință standardizare – București – Iunie </a:t>
            </a:r>
            <a:r>
              <a:rPr lang="en-US" altLang="ro-RO" sz="1200" dirty="0"/>
              <a:t>201</a:t>
            </a:r>
            <a:r>
              <a:rPr lang="ro-RO" altLang="ro-RO" sz="1200" dirty="0"/>
              <a:t>8</a:t>
            </a:r>
          </a:p>
        </p:txBody>
      </p:sp>
      <p:pic>
        <p:nvPicPr>
          <p:cNvPr id="502784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313472"/>
            <a:ext cx="9131796" cy="407624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85863094"/>
      </p:ext>
    </p:extLst>
  </p:cSld>
  <p:clrMapOvr>
    <a:masterClrMapping/>
  </p:clrMapOvr>
  <p:transition spd="med"/>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00938" y="142875"/>
            <a:ext cx="1228725" cy="873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699" name="Slide Number Placeholder 4"/>
          <p:cNvSpPr txBox="1">
            <a:spLocks noGrp="1"/>
          </p:cNvSpPr>
          <p:nvPr/>
        </p:nvSpPr>
        <p:spPr bwMode="auto">
          <a:xfrm>
            <a:off x="6553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ClrTx/>
              <a:buSzTx/>
              <a:buFontTx/>
              <a:buNone/>
            </a:pPr>
            <a:fld id="{430228CF-2FBE-465F-B8BF-0B05844B5AF0}" type="slidenum">
              <a:rPr lang="ro-RO" altLang="en-US" sz="1200">
                <a:latin typeface="Arial Black" panose="020B0A04020102020204" pitchFamily="34" charset="0"/>
              </a:rPr>
              <a:pPr algn="r" eaLnBrk="1" hangingPunct="1">
                <a:spcBef>
                  <a:spcPct val="0"/>
                </a:spcBef>
                <a:buClrTx/>
                <a:buSzTx/>
                <a:buFontTx/>
                <a:buNone/>
              </a:pPr>
              <a:t>23</a:t>
            </a:fld>
            <a:endParaRPr lang="ro-RO" altLang="en-US" sz="1200">
              <a:latin typeface="Arial Black" panose="020B0A04020102020204" pitchFamily="34" charset="0"/>
            </a:endParaRPr>
          </a:p>
        </p:txBody>
      </p:sp>
      <p:sp>
        <p:nvSpPr>
          <p:cNvPr id="8" name="Text Box 9">
            <a:extLst>
              <a:ext uri="{FF2B5EF4-FFF2-40B4-BE49-F238E27FC236}">
                <a16:creationId xmlns="" xmlns:a16="http://schemas.microsoft.com/office/drawing/2014/main" id="{B3649818-DB9C-4C8E-BFCD-E664BC2EFDD6}"/>
              </a:ext>
            </a:extLst>
          </p:cNvPr>
          <p:cNvSpPr txBox="1">
            <a:spLocks noChangeArrowheads="1"/>
          </p:cNvSpPr>
          <p:nvPr/>
        </p:nvSpPr>
        <p:spPr bwMode="auto">
          <a:xfrm>
            <a:off x="1259632" y="6477000"/>
            <a:ext cx="70564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Tx/>
              <a:buNone/>
            </a:pPr>
            <a:r>
              <a:rPr lang="ro-RO" altLang="ro-RO" sz="1200" dirty="0"/>
              <a:t>AACR - Ședință standardizare – București – Iunie </a:t>
            </a:r>
            <a:r>
              <a:rPr lang="en-US" altLang="ro-RO" sz="1200" dirty="0"/>
              <a:t>201</a:t>
            </a:r>
            <a:r>
              <a:rPr lang="ro-RO" altLang="ro-RO" sz="1200" dirty="0"/>
              <a:t>8</a:t>
            </a:r>
          </a:p>
        </p:txBody>
      </p:sp>
      <p:sp>
        <p:nvSpPr>
          <p:cNvPr id="3" name="Oval 2">
            <a:extLst>
              <a:ext uri="{FF2B5EF4-FFF2-40B4-BE49-F238E27FC236}">
                <a16:creationId xmlns="" xmlns:a16="http://schemas.microsoft.com/office/drawing/2014/main" id="{80574D02-3338-4D8A-BE52-FA716763980A}"/>
              </a:ext>
            </a:extLst>
          </p:cNvPr>
          <p:cNvSpPr/>
          <p:nvPr/>
        </p:nvSpPr>
        <p:spPr>
          <a:xfrm>
            <a:off x="611560" y="908720"/>
            <a:ext cx="1800200" cy="1692920"/>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3">
            <a:schemeClr val="accent1"/>
          </a:fillRef>
          <a:effectRef idx="2">
            <a:schemeClr val="accent1"/>
          </a:effectRef>
          <a:fontRef idx="minor">
            <a:schemeClr val="lt1"/>
          </a:fontRef>
        </p:style>
        <p:txBody>
          <a:bodyPr rtlCol="0" anchor="ctr"/>
          <a:lstStyle/>
          <a:p>
            <a:pPr algn="ctr"/>
            <a:r>
              <a:rPr lang="ro-RO" b="1" dirty="0"/>
              <a:t>22 operatori CAT</a:t>
            </a:r>
            <a:endParaRPr lang="en-US" b="1" dirty="0"/>
          </a:p>
        </p:txBody>
      </p:sp>
      <p:graphicFrame>
        <p:nvGraphicFramePr>
          <p:cNvPr id="2" name="Chart 1"/>
          <p:cNvGraphicFramePr/>
          <p:nvPr>
            <p:extLst>
              <p:ext uri="{D42A27DB-BD31-4B8C-83A1-F6EECF244321}">
                <p14:modId xmlns:p14="http://schemas.microsoft.com/office/powerpoint/2010/main" val="3239808880"/>
              </p:ext>
            </p:extLst>
          </p:nvPr>
        </p:nvGraphicFramePr>
        <p:xfrm>
          <a:off x="1907704" y="1556792"/>
          <a:ext cx="6648746" cy="453650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879195888"/>
      </p:ext>
    </p:extLst>
  </p:cSld>
  <p:clrMapOvr>
    <a:masterClrMapping/>
  </p:clrMapOvr>
  <p:transition spd="med"/>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00938" y="142875"/>
            <a:ext cx="1228725" cy="873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699" name="Slide Number Placeholder 4"/>
          <p:cNvSpPr txBox="1">
            <a:spLocks noGrp="1"/>
          </p:cNvSpPr>
          <p:nvPr/>
        </p:nvSpPr>
        <p:spPr bwMode="auto">
          <a:xfrm>
            <a:off x="6553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ClrTx/>
              <a:buSzTx/>
              <a:buFontTx/>
              <a:buNone/>
            </a:pPr>
            <a:fld id="{430228CF-2FBE-465F-B8BF-0B05844B5AF0}" type="slidenum">
              <a:rPr lang="ro-RO" altLang="en-US" sz="1200">
                <a:latin typeface="Arial Black" panose="020B0A04020102020204" pitchFamily="34" charset="0"/>
              </a:rPr>
              <a:pPr algn="r" eaLnBrk="1" hangingPunct="1">
                <a:spcBef>
                  <a:spcPct val="0"/>
                </a:spcBef>
                <a:buClrTx/>
                <a:buSzTx/>
                <a:buFontTx/>
                <a:buNone/>
              </a:pPr>
              <a:t>24</a:t>
            </a:fld>
            <a:endParaRPr lang="ro-RO" altLang="en-US" sz="1200">
              <a:latin typeface="Arial Black" panose="020B0A04020102020204" pitchFamily="34" charset="0"/>
            </a:endParaRPr>
          </a:p>
        </p:txBody>
      </p:sp>
      <p:sp>
        <p:nvSpPr>
          <p:cNvPr id="8" name="Text Box 9">
            <a:extLst>
              <a:ext uri="{FF2B5EF4-FFF2-40B4-BE49-F238E27FC236}">
                <a16:creationId xmlns="" xmlns:a16="http://schemas.microsoft.com/office/drawing/2014/main" id="{B3649818-DB9C-4C8E-BFCD-E664BC2EFDD6}"/>
              </a:ext>
            </a:extLst>
          </p:cNvPr>
          <p:cNvSpPr txBox="1">
            <a:spLocks noChangeArrowheads="1"/>
          </p:cNvSpPr>
          <p:nvPr/>
        </p:nvSpPr>
        <p:spPr bwMode="auto">
          <a:xfrm>
            <a:off x="1259632" y="6477000"/>
            <a:ext cx="70564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Tx/>
              <a:buNone/>
            </a:pPr>
            <a:r>
              <a:rPr lang="ro-RO" altLang="ro-RO" sz="1200" dirty="0"/>
              <a:t>AACR - Ședință standardizare – București – Iunie </a:t>
            </a:r>
            <a:r>
              <a:rPr lang="en-US" altLang="ro-RO" sz="1200" dirty="0"/>
              <a:t>201</a:t>
            </a:r>
            <a:r>
              <a:rPr lang="ro-RO" altLang="ro-RO" sz="1200" dirty="0"/>
              <a:t>8</a:t>
            </a:r>
          </a:p>
        </p:txBody>
      </p:sp>
      <p:graphicFrame>
        <p:nvGraphicFramePr>
          <p:cNvPr id="6" name="Chart 5"/>
          <p:cNvGraphicFramePr/>
          <p:nvPr>
            <p:extLst>
              <p:ext uri="{D42A27DB-BD31-4B8C-83A1-F6EECF244321}">
                <p14:modId xmlns:p14="http://schemas.microsoft.com/office/powerpoint/2010/main" val="964135943"/>
              </p:ext>
            </p:extLst>
          </p:nvPr>
        </p:nvGraphicFramePr>
        <p:xfrm>
          <a:off x="1763515" y="1196752"/>
          <a:ext cx="6048672" cy="439248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118189199"/>
      </p:ext>
    </p:extLst>
  </p:cSld>
  <p:clrMapOvr>
    <a:masterClrMapping/>
  </p:clrMapOvr>
  <p:transition spd="med"/>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00938" y="142875"/>
            <a:ext cx="1228725" cy="873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07" name="Slide Number Placeholder 4"/>
          <p:cNvSpPr txBox="1">
            <a:spLocks noGrp="1"/>
          </p:cNvSpPr>
          <p:nvPr/>
        </p:nvSpPr>
        <p:spPr bwMode="auto">
          <a:xfrm>
            <a:off x="6553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ClrTx/>
              <a:buSzTx/>
              <a:buFontTx/>
              <a:buNone/>
            </a:pPr>
            <a:fld id="{13BC6D56-018F-402C-8D1F-E4CF253AE2DB}" type="slidenum">
              <a:rPr lang="ro-RO" altLang="en-US" sz="1200">
                <a:latin typeface="Arial Black" panose="020B0A04020102020204" pitchFamily="34" charset="0"/>
              </a:rPr>
              <a:pPr algn="r" eaLnBrk="1" hangingPunct="1">
                <a:spcBef>
                  <a:spcPct val="0"/>
                </a:spcBef>
                <a:buClrTx/>
                <a:buSzTx/>
                <a:buFontTx/>
                <a:buNone/>
              </a:pPr>
              <a:t>25</a:t>
            </a:fld>
            <a:endParaRPr lang="ro-RO" altLang="en-US" sz="1200">
              <a:latin typeface="Arial Black" panose="020B0A04020102020204" pitchFamily="34" charset="0"/>
            </a:endParaRPr>
          </a:p>
        </p:txBody>
      </p:sp>
      <p:sp>
        <p:nvSpPr>
          <p:cNvPr id="21509" name="Rectangle 1"/>
          <p:cNvSpPr>
            <a:spLocks noChangeArrowheads="1"/>
          </p:cNvSpPr>
          <p:nvPr/>
        </p:nvSpPr>
        <p:spPr bwMode="auto">
          <a:xfrm>
            <a:off x="444500" y="1425575"/>
            <a:ext cx="8285163"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r>
              <a:rPr lang="ro-RO" altLang="en-US" sz="2000" dirty="0"/>
              <a:t> </a:t>
            </a:r>
          </a:p>
          <a:p>
            <a:pPr eaLnBrk="1" hangingPunct="1">
              <a:spcBef>
                <a:spcPct val="0"/>
              </a:spcBef>
              <a:buClrTx/>
              <a:buSzTx/>
              <a:buFont typeface="Wingdings" panose="05000000000000000000" pitchFamily="2" charset="2"/>
              <a:buChar char="§"/>
            </a:pPr>
            <a:endParaRPr lang="ro-RO" altLang="en-US" sz="2000" dirty="0"/>
          </a:p>
        </p:txBody>
      </p:sp>
      <p:sp>
        <p:nvSpPr>
          <p:cNvPr id="21510" name="Rectangle 6"/>
          <p:cNvSpPr>
            <a:spLocks noChangeArrowheads="1"/>
          </p:cNvSpPr>
          <p:nvPr/>
        </p:nvSpPr>
        <p:spPr bwMode="auto">
          <a:xfrm>
            <a:off x="444500" y="579438"/>
            <a:ext cx="8229600" cy="617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Tx/>
              <a:buNone/>
            </a:pPr>
            <a:r>
              <a:rPr lang="ro-RO" altLang="en-US" b="1"/>
              <a:t>RBO - Procedură</a:t>
            </a:r>
            <a:endParaRPr lang="en-US" altLang="en-US" sz="1200" b="1"/>
          </a:p>
        </p:txBody>
      </p:sp>
      <p:sp>
        <p:nvSpPr>
          <p:cNvPr id="7" name="Text Box 9">
            <a:extLst>
              <a:ext uri="{FF2B5EF4-FFF2-40B4-BE49-F238E27FC236}">
                <a16:creationId xmlns="" xmlns:a16="http://schemas.microsoft.com/office/drawing/2014/main" id="{3720B716-F797-4F0A-BF50-101A1D8F08C9}"/>
              </a:ext>
            </a:extLst>
          </p:cNvPr>
          <p:cNvSpPr txBox="1">
            <a:spLocks noChangeArrowheads="1"/>
          </p:cNvSpPr>
          <p:nvPr/>
        </p:nvSpPr>
        <p:spPr bwMode="auto">
          <a:xfrm>
            <a:off x="1259632" y="6477000"/>
            <a:ext cx="70564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Tx/>
              <a:buNone/>
            </a:pPr>
            <a:r>
              <a:rPr lang="ro-RO" altLang="ro-RO" sz="1200" dirty="0"/>
              <a:t>AACR - Ședință standardizare – București – Iunie </a:t>
            </a:r>
            <a:r>
              <a:rPr lang="en-US" altLang="ro-RO" sz="1200" dirty="0"/>
              <a:t>201</a:t>
            </a:r>
            <a:r>
              <a:rPr lang="ro-RO" altLang="ro-RO" sz="1200" dirty="0"/>
              <a:t>8</a:t>
            </a:r>
          </a:p>
        </p:txBody>
      </p:sp>
      <p:sp>
        <p:nvSpPr>
          <p:cNvPr id="2" name="Rectangle 1"/>
          <p:cNvSpPr/>
          <p:nvPr/>
        </p:nvSpPr>
        <p:spPr>
          <a:xfrm>
            <a:off x="457200" y="1779518"/>
            <a:ext cx="8285163" cy="3170099"/>
          </a:xfrm>
          <a:prstGeom prst="rect">
            <a:avLst/>
          </a:prstGeom>
        </p:spPr>
        <p:txBody>
          <a:bodyPr wrap="square">
            <a:spAutoFit/>
          </a:bodyPr>
          <a:lstStyle/>
          <a:p>
            <a:pPr lvl="0">
              <a:spcBef>
                <a:spcPts val="600"/>
              </a:spcBef>
              <a:spcAft>
                <a:spcPts val="600"/>
              </a:spcAft>
            </a:pPr>
            <a:r>
              <a:rPr lang="ro-RO" sz="2000" b="1" dirty="0"/>
              <a:t>Inspecţiile în zbor </a:t>
            </a:r>
            <a:r>
              <a:rPr lang="ro-RO" sz="2000" dirty="0"/>
              <a:t>planificate se efectuează în scopul:</a:t>
            </a:r>
          </a:p>
          <a:p>
            <a:pPr marL="457200" lvl="0" indent="-457200" algn="just">
              <a:spcBef>
                <a:spcPts val="600"/>
              </a:spcBef>
              <a:spcAft>
                <a:spcPts val="600"/>
              </a:spcAft>
              <a:buFont typeface="+mj-lt"/>
              <a:buAutoNum type="arabicPeriod"/>
            </a:pPr>
            <a:r>
              <a:rPr lang="ro-RO" sz="2000" dirty="0"/>
              <a:t>demonstraţiilor operaţionale (</a:t>
            </a:r>
            <a:r>
              <a:rPr lang="ro-RO" sz="2000" b="1" dirty="0"/>
              <a:t>DEMO</a:t>
            </a:r>
            <a:r>
              <a:rPr lang="ro-RO" sz="2000" dirty="0"/>
              <a:t>) - </a:t>
            </a:r>
            <a:r>
              <a:rPr lang="ro-RO" sz="2000" dirty="0" smtClean="0"/>
              <a:t>sunt </a:t>
            </a:r>
            <a:r>
              <a:rPr lang="ro-RO" sz="2000" dirty="0"/>
              <a:t>efectuate în faza de certificare şi pot avea în vedere o gamă cât mai largă de operaţiuni care vor fi efectuate, modificarea documentului de certificare </a:t>
            </a:r>
            <a:r>
              <a:rPr lang="ro-RO" sz="2000" dirty="0" smtClean="0"/>
              <a:t>sau  </a:t>
            </a:r>
            <a:r>
              <a:rPr lang="ro-RO" sz="2000" dirty="0"/>
              <a:t>ridicarea limitării/suspendării documentului de certificare;</a:t>
            </a:r>
          </a:p>
          <a:p>
            <a:pPr marL="457200" indent="-457200" algn="just">
              <a:spcBef>
                <a:spcPts val="600"/>
              </a:spcBef>
              <a:spcAft>
                <a:spcPts val="600"/>
              </a:spcAft>
              <a:buFont typeface="+mj-lt"/>
              <a:buAutoNum type="arabicPeriod"/>
            </a:pPr>
            <a:r>
              <a:rPr lang="ro-RO" sz="2000" dirty="0"/>
              <a:t>verificării respectării condiţiilor de certificare (</a:t>
            </a:r>
            <a:r>
              <a:rPr lang="ro-RO" sz="2000" b="1" dirty="0"/>
              <a:t>SUP</a:t>
            </a:r>
            <a:r>
              <a:rPr lang="ro-RO" sz="2000" dirty="0"/>
              <a:t>) – care se desfăşoară într-o frecvenţă stabilită, ca parte a procesului de supraveghere asociată certificării şi aplicând principiul proactiv in activitatea de supraveghere;</a:t>
            </a:r>
          </a:p>
        </p:txBody>
      </p:sp>
    </p:spTree>
    <p:extLst>
      <p:ext uri="{BB962C8B-B14F-4D97-AF65-F5344CB8AC3E}">
        <p14:creationId xmlns:p14="http://schemas.microsoft.com/office/powerpoint/2010/main" val="1114804773"/>
      </p:ext>
    </p:extLst>
  </p:cSld>
  <p:clrMapOvr>
    <a:masterClrMapping/>
  </p:clrMapOvr>
  <p:transition spd="med"/>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00938" y="142875"/>
            <a:ext cx="1228725" cy="873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07" name="Slide Number Placeholder 4"/>
          <p:cNvSpPr txBox="1">
            <a:spLocks noGrp="1"/>
          </p:cNvSpPr>
          <p:nvPr/>
        </p:nvSpPr>
        <p:spPr bwMode="auto">
          <a:xfrm>
            <a:off x="6553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ClrTx/>
              <a:buSzTx/>
              <a:buFontTx/>
              <a:buNone/>
            </a:pPr>
            <a:fld id="{13BC6D56-018F-402C-8D1F-E4CF253AE2DB}" type="slidenum">
              <a:rPr lang="ro-RO" altLang="en-US" sz="1200">
                <a:latin typeface="Arial Black" panose="020B0A04020102020204" pitchFamily="34" charset="0"/>
              </a:rPr>
              <a:pPr algn="r" eaLnBrk="1" hangingPunct="1">
                <a:spcBef>
                  <a:spcPct val="0"/>
                </a:spcBef>
                <a:buClrTx/>
                <a:buSzTx/>
                <a:buFontTx/>
                <a:buNone/>
              </a:pPr>
              <a:t>26</a:t>
            </a:fld>
            <a:endParaRPr lang="ro-RO" altLang="en-US" sz="1200">
              <a:latin typeface="Arial Black" panose="020B0A04020102020204" pitchFamily="34" charset="0"/>
            </a:endParaRPr>
          </a:p>
        </p:txBody>
      </p:sp>
      <p:sp>
        <p:nvSpPr>
          <p:cNvPr id="21509" name="Rectangle 1"/>
          <p:cNvSpPr>
            <a:spLocks noChangeArrowheads="1"/>
          </p:cNvSpPr>
          <p:nvPr/>
        </p:nvSpPr>
        <p:spPr bwMode="auto">
          <a:xfrm>
            <a:off x="444500" y="1425575"/>
            <a:ext cx="8285163"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r>
              <a:rPr lang="ro-RO" altLang="en-US" sz="2000" dirty="0"/>
              <a:t> </a:t>
            </a:r>
          </a:p>
          <a:p>
            <a:pPr eaLnBrk="1" hangingPunct="1">
              <a:spcBef>
                <a:spcPct val="0"/>
              </a:spcBef>
              <a:buClrTx/>
              <a:buSzTx/>
              <a:buFont typeface="Wingdings" panose="05000000000000000000" pitchFamily="2" charset="2"/>
              <a:buChar char="§"/>
            </a:pPr>
            <a:endParaRPr lang="ro-RO" altLang="en-US" sz="2000" dirty="0"/>
          </a:p>
        </p:txBody>
      </p:sp>
      <p:sp>
        <p:nvSpPr>
          <p:cNvPr id="21510" name="Rectangle 6"/>
          <p:cNvSpPr>
            <a:spLocks noChangeArrowheads="1"/>
          </p:cNvSpPr>
          <p:nvPr/>
        </p:nvSpPr>
        <p:spPr bwMode="auto">
          <a:xfrm>
            <a:off x="444500" y="579438"/>
            <a:ext cx="8229600" cy="617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Tx/>
              <a:buNone/>
            </a:pPr>
            <a:r>
              <a:rPr lang="ro-RO" altLang="en-US" b="1"/>
              <a:t>RBO - Procedură</a:t>
            </a:r>
            <a:endParaRPr lang="en-US" altLang="en-US" sz="1200" b="1"/>
          </a:p>
        </p:txBody>
      </p:sp>
      <p:sp>
        <p:nvSpPr>
          <p:cNvPr id="7" name="Text Box 9">
            <a:extLst>
              <a:ext uri="{FF2B5EF4-FFF2-40B4-BE49-F238E27FC236}">
                <a16:creationId xmlns="" xmlns:a16="http://schemas.microsoft.com/office/drawing/2014/main" id="{3720B716-F797-4F0A-BF50-101A1D8F08C9}"/>
              </a:ext>
            </a:extLst>
          </p:cNvPr>
          <p:cNvSpPr txBox="1">
            <a:spLocks noChangeArrowheads="1"/>
          </p:cNvSpPr>
          <p:nvPr/>
        </p:nvSpPr>
        <p:spPr bwMode="auto">
          <a:xfrm>
            <a:off x="1259632" y="6477000"/>
            <a:ext cx="70564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Tx/>
              <a:buNone/>
            </a:pPr>
            <a:r>
              <a:rPr lang="ro-RO" altLang="ro-RO" sz="1200" dirty="0"/>
              <a:t>AACR - Ședință standardizare – București – Iunie </a:t>
            </a:r>
            <a:r>
              <a:rPr lang="en-US" altLang="ro-RO" sz="1200" dirty="0"/>
              <a:t>201</a:t>
            </a:r>
            <a:r>
              <a:rPr lang="ro-RO" altLang="ro-RO" sz="1200" dirty="0"/>
              <a:t>8</a:t>
            </a:r>
          </a:p>
        </p:txBody>
      </p:sp>
      <p:sp>
        <p:nvSpPr>
          <p:cNvPr id="2" name="Rectangle 1"/>
          <p:cNvSpPr/>
          <p:nvPr/>
        </p:nvSpPr>
        <p:spPr>
          <a:xfrm>
            <a:off x="539552" y="1225689"/>
            <a:ext cx="8285163" cy="5144998"/>
          </a:xfrm>
          <a:prstGeom prst="rect">
            <a:avLst/>
          </a:prstGeom>
        </p:spPr>
        <p:txBody>
          <a:bodyPr wrap="square">
            <a:spAutoFit/>
          </a:bodyPr>
          <a:lstStyle/>
          <a:p>
            <a:pPr lvl="0">
              <a:spcBef>
                <a:spcPts val="600"/>
              </a:spcBef>
              <a:spcAft>
                <a:spcPts val="600"/>
              </a:spcAft>
            </a:pPr>
            <a:r>
              <a:rPr lang="ro-RO" sz="2000" b="1" dirty="0"/>
              <a:t>Inspecţiile în zbor </a:t>
            </a:r>
            <a:r>
              <a:rPr lang="ro-RO" sz="2000" dirty="0"/>
              <a:t>planificate se efectuează în scopul:</a:t>
            </a:r>
          </a:p>
          <a:p>
            <a:pPr lvl="0" algn="just">
              <a:spcBef>
                <a:spcPts val="600"/>
              </a:spcBef>
              <a:spcAft>
                <a:spcPts val="600"/>
              </a:spcAft>
            </a:pPr>
            <a:r>
              <a:rPr lang="en-US" sz="2000" dirty="0" smtClean="0"/>
              <a:t>3. </a:t>
            </a:r>
            <a:r>
              <a:rPr lang="ro-RO" sz="2000" dirty="0" smtClean="0"/>
              <a:t>verificării </a:t>
            </a:r>
            <a:r>
              <a:rPr lang="ro-RO" sz="2000" dirty="0"/>
              <a:t>aspectelor relevate ca urmare a procesului de supraveghere bazată pe risc (</a:t>
            </a:r>
            <a:r>
              <a:rPr lang="ro-RO" sz="2000" b="1" dirty="0"/>
              <a:t>RBO</a:t>
            </a:r>
            <a:r>
              <a:rPr lang="ro-RO" sz="2000" dirty="0"/>
              <a:t>), după cum urmează:</a:t>
            </a:r>
          </a:p>
          <a:p>
            <a:pPr marL="533400" lvl="0" indent="-342900">
              <a:spcBef>
                <a:spcPts val="200"/>
              </a:spcBef>
              <a:buFont typeface="Arial" panose="020B0604020202020204" pitchFamily="34" charset="0"/>
              <a:buChar char="•"/>
            </a:pPr>
            <a:r>
              <a:rPr lang="ro-RO" sz="2000" dirty="0"/>
              <a:t>lipsa efectuării unei inspecţii în zbor în ultimele 24 luni (RBO/ANR</a:t>
            </a:r>
            <a:r>
              <a:rPr lang="ro-RO" sz="2000" dirty="0" smtClean="0"/>
              <a:t>)</a:t>
            </a:r>
            <a:r>
              <a:rPr lang="en-US" sz="2000" dirty="0" smtClean="0"/>
              <a:t>;</a:t>
            </a:r>
            <a:endParaRPr lang="ro-RO" sz="2000" dirty="0"/>
          </a:p>
          <a:p>
            <a:pPr marL="533400" lvl="0" indent="-342900">
              <a:spcBef>
                <a:spcPts val="200"/>
              </a:spcBef>
              <a:buFont typeface="Arial" panose="020B0604020202020204" pitchFamily="34" charset="0"/>
              <a:buChar char="•"/>
            </a:pPr>
            <a:r>
              <a:rPr lang="ro-RO" sz="2000" dirty="0"/>
              <a:t>rezultatele </a:t>
            </a:r>
            <a:r>
              <a:rPr lang="ro-RO" sz="2000" dirty="0" smtClean="0"/>
              <a:t>inspecţii </a:t>
            </a:r>
            <a:r>
              <a:rPr lang="ro-RO" sz="2000" dirty="0"/>
              <a:t>SACA </a:t>
            </a:r>
            <a:r>
              <a:rPr lang="ro-RO" sz="2000" dirty="0" smtClean="0"/>
              <a:t>în </a:t>
            </a:r>
            <a:r>
              <a:rPr lang="ro-RO" sz="2000" dirty="0"/>
              <a:t>ultimele 24 luni (RBO/SACA);</a:t>
            </a:r>
          </a:p>
          <a:p>
            <a:pPr marL="533400" lvl="0" indent="-342900">
              <a:spcBef>
                <a:spcPts val="200"/>
              </a:spcBef>
              <a:buFont typeface="Arial" panose="020B0604020202020204" pitchFamily="34" charset="0"/>
              <a:buChar char="•"/>
            </a:pPr>
            <a:r>
              <a:rPr lang="ro-RO" sz="2000" dirty="0"/>
              <a:t>rezultatele </a:t>
            </a:r>
            <a:r>
              <a:rPr lang="ro-RO" sz="2000" dirty="0" smtClean="0"/>
              <a:t>inspecţii </a:t>
            </a:r>
            <a:r>
              <a:rPr lang="ro-RO" sz="2000" dirty="0"/>
              <a:t>SAFA </a:t>
            </a:r>
            <a:r>
              <a:rPr lang="ro-RO" sz="2000" dirty="0" smtClean="0"/>
              <a:t>în </a:t>
            </a:r>
            <a:r>
              <a:rPr lang="ro-RO" sz="2000" dirty="0"/>
              <a:t>ultimele 24 luni (RBO/SAFA);</a:t>
            </a:r>
          </a:p>
          <a:p>
            <a:pPr marL="533400" lvl="0" indent="-342900">
              <a:spcBef>
                <a:spcPts val="200"/>
              </a:spcBef>
              <a:buFont typeface="Arial" panose="020B0604020202020204" pitchFamily="34" charset="0"/>
              <a:buChar char="•"/>
            </a:pPr>
            <a:r>
              <a:rPr lang="ro-RO" sz="2000" dirty="0"/>
              <a:t>rezultatele obţinute în urma inspecţiilor SANA sau lipsa unei astfel de inspecţii în ultimele 24 luni (RBO/SANA);</a:t>
            </a:r>
          </a:p>
          <a:p>
            <a:pPr marL="533400" lvl="0" indent="-342900">
              <a:spcBef>
                <a:spcPts val="200"/>
              </a:spcBef>
              <a:buFont typeface="Arial" panose="020B0604020202020204" pitchFamily="34" charset="0"/>
              <a:buChar char="•"/>
            </a:pPr>
            <a:r>
              <a:rPr lang="ro-RO" sz="2000" dirty="0"/>
              <a:t>rezultatele obţinute în urma inspecţiilor în zbor </a:t>
            </a:r>
            <a:r>
              <a:rPr lang="ro-RO" sz="2000" dirty="0" smtClean="0"/>
              <a:t>(</a:t>
            </a:r>
            <a:r>
              <a:rPr lang="ro-RO" sz="2000" dirty="0"/>
              <a:t>RBO/RIR);</a:t>
            </a:r>
          </a:p>
          <a:p>
            <a:pPr marL="533400" lvl="0" indent="-342900" algn="just">
              <a:spcBef>
                <a:spcPts val="200"/>
              </a:spcBef>
              <a:buFont typeface="Arial" panose="020B0604020202020204" pitchFamily="34" charset="0"/>
              <a:buChar char="•"/>
            </a:pPr>
            <a:r>
              <a:rPr lang="ro-RO" sz="2000" dirty="0"/>
              <a:t>necesitatea efectuării de inspecţii pe aeronava/aeronavele care efectuează operaţiuni de transport aerian comercial în regim sezonier (RBO/SEZ);</a:t>
            </a:r>
          </a:p>
          <a:p>
            <a:pPr marL="533400" lvl="0" indent="-342900">
              <a:spcBef>
                <a:spcPts val="200"/>
              </a:spcBef>
              <a:buFont typeface="Arial" panose="020B0604020202020204" pitchFamily="34" charset="0"/>
              <a:buChar char="•"/>
            </a:pPr>
            <a:r>
              <a:rPr lang="ro-RO" sz="2000" dirty="0"/>
              <a:t>operarea pe o rută nouă/la un aeroport nou (RBO/NEW);</a:t>
            </a:r>
          </a:p>
          <a:p>
            <a:pPr marL="533400" lvl="0" indent="-342900">
              <a:spcBef>
                <a:spcPts val="200"/>
              </a:spcBef>
              <a:buFont typeface="Arial" panose="020B0604020202020204" pitchFamily="34" charset="0"/>
              <a:buChar char="•"/>
            </a:pPr>
            <a:r>
              <a:rPr lang="ro-RO" sz="2000" dirty="0"/>
              <a:t>operarea pe o rută cu un grad de dificultate </a:t>
            </a:r>
            <a:r>
              <a:rPr lang="ro-RO" sz="2000" dirty="0" smtClean="0"/>
              <a:t>ridicat</a:t>
            </a:r>
            <a:r>
              <a:rPr lang="en-US" sz="2000" dirty="0" smtClean="0"/>
              <a:t> </a:t>
            </a:r>
            <a:r>
              <a:rPr lang="ro-RO" sz="2000" dirty="0" smtClean="0"/>
              <a:t>(</a:t>
            </a:r>
            <a:r>
              <a:rPr lang="ro-RO" sz="2000" dirty="0"/>
              <a:t>RBO/ATTNROUTE</a:t>
            </a:r>
            <a:r>
              <a:rPr lang="ro-RO" sz="2000" dirty="0" smtClean="0"/>
              <a:t>);</a:t>
            </a:r>
            <a:endParaRPr lang="ro-RO" sz="2000" dirty="0"/>
          </a:p>
        </p:txBody>
      </p:sp>
    </p:spTree>
  </p:cSld>
  <p:clrMapOvr>
    <a:masterClrMapping/>
  </p:clrMapOvr>
  <p:transition spd="med"/>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00938" y="142875"/>
            <a:ext cx="1228725" cy="873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699" name="Slide Number Placeholder 4"/>
          <p:cNvSpPr txBox="1">
            <a:spLocks noGrp="1"/>
          </p:cNvSpPr>
          <p:nvPr/>
        </p:nvSpPr>
        <p:spPr bwMode="auto">
          <a:xfrm>
            <a:off x="6553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ClrTx/>
              <a:buSzTx/>
              <a:buFontTx/>
              <a:buNone/>
            </a:pPr>
            <a:fld id="{430228CF-2FBE-465F-B8BF-0B05844B5AF0}" type="slidenum">
              <a:rPr lang="ro-RO" altLang="en-US" sz="1200">
                <a:latin typeface="Arial Black" panose="020B0A04020102020204" pitchFamily="34" charset="0"/>
              </a:rPr>
              <a:pPr algn="r" eaLnBrk="1" hangingPunct="1">
                <a:spcBef>
                  <a:spcPct val="0"/>
                </a:spcBef>
                <a:buClrTx/>
                <a:buSzTx/>
                <a:buFontTx/>
                <a:buNone/>
              </a:pPr>
              <a:t>27</a:t>
            </a:fld>
            <a:endParaRPr lang="ro-RO" altLang="en-US" sz="1200">
              <a:latin typeface="Arial Black" panose="020B0A04020102020204" pitchFamily="34" charset="0"/>
            </a:endParaRPr>
          </a:p>
        </p:txBody>
      </p:sp>
      <p:sp>
        <p:nvSpPr>
          <p:cNvPr id="8" name="Text Box 9">
            <a:extLst>
              <a:ext uri="{FF2B5EF4-FFF2-40B4-BE49-F238E27FC236}">
                <a16:creationId xmlns="" xmlns:a16="http://schemas.microsoft.com/office/drawing/2014/main" id="{B3649818-DB9C-4C8E-BFCD-E664BC2EFDD6}"/>
              </a:ext>
            </a:extLst>
          </p:cNvPr>
          <p:cNvSpPr txBox="1">
            <a:spLocks noChangeArrowheads="1"/>
          </p:cNvSpPr>
          <p:nvPr/>
        </p:nvSpPr>
        <p:spPr bwMode="auto">
          <a:xfrm>
            <a:off x="1259632" y="6477000"/>
            <a:ext cx="70564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Tx/>
              <a:buNone/>
            </a:pPr>
            <a:r>
              <a:rPr lang="ro-RO" altLang="ro-RO" sz="1200" dirty="0"/>
              <a:t>AACR - Ședință standardizare – București – Iunie </a:t>
            </a:r>
            <a:r>
              <a:rPr lang="en-US" altLang="ro-RO" sz="1200" dirty="0"/>
              <a:t>201</a:t>
            </a:r>
            <a:r>
              <a:rPr lang="ro-RO" altLang="ro-RO" sz="1200" dirty="0"/>
              <a:t>8</a:t>
            </a:r>
          </a:p>
        </p:txBody>
      </p:sp>
      <p:graphicFrame>
        <p:nvGraphicFramePr>
          <p:cNvPr id="6" name="Chart 5"/>
          <p:cNvGraphicFramePr/>
          <p:nvPr>
            <p:extLst>
              <p:ext uri="{D42A27DB-BD31-4B8C-83A1-F6EECF244321}">
                <p14:modId xmlns:p14="http://schemas.microsoft.com/office/powerpoint/2010/main" val="2156376390"/>
              </p:ext>
            </p:extLst>
          </p:nvPr>
        </p:nvGraphicFramePr>
        <p:xfrm>
          <a:off x="1259632" y="908720"/>
          <a:ext cx="6768752" cy="496855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161226813"/>
      </p:ext>
    </p:extLst>
  </p:cSld>
  <p:clrMapOvr>
    <a:masterClrMapping/>
  </p:clrMapOvr>
  <p:transition spd="med"/>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00938" y="142875"/>
            <a:ext cx="1228725" cy="873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07" name="Slide Number Placeholder 4"/>
          <p:cNvSpPr txBox="1">
            <a:spLocks noGrp="1"/>
          </p:cNvSpPr>
          <p:nvPr/>
        </p:nvSpPr>
        <p:spPr bwMode="auto">
          <a:xfrm>
            <a:off x="6553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ClrTx/>
              <a:buSzTx/>
              <a:buFontTx/>
              <a:buNone/>
            </a:pPr>
            <a:fld id="{13BC6D56-018F-402C-8D1F-E4CF253AE2DB}" type="slidenum">
              <a:rPr lang="ro-RO" altLang="en-US" sz="1200">
                <a:latin typeface="Arial Black" panose="020B0A04020102020204" pitchFamily="34" charset="0"/>
              </a:rPr>
              <a:pPr algn="r" eaLnBrk="1" hangingPunct="1">
                <a:spcBef>
                  <a:spcPct val="0"/>
                </a:spcBef>
                <a:buClrTx/>
                <a:buSzTx/>
                <a:buFontTx/>
                <a:buNone/>
              </a:pPr>
              <a:t>28</a:t>
            </a:fld>
            <a:endParaRPr lang="ro-RO" altLang="en-US" sz="1200">
              <a:latin typeface="Arial Black" panose="020B0A04020102020204" pitchFamily="34" charset="0"/>
            </a:endParaRPr>
          </a:p>
        </p:txBody>
      </p:sp>
      <p:sp>
        <p:nvSpPr>
          <p:cNvPr id="21509" name="Rectangle 1"/>
          <p:cNvSpPr>
            <a:spLocks noChangeArrowheads="1"/>
          </p:cNvSpPr>
          <p:nvPr/>
        </p:nvSpPr>
        <p:spPr bwMode="auto">
          <a:xfrm>
            <a:off x="444500" y="1425575"/>
            <a:ext cx="8285163" cy="45858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r>
              <a:rPr lang="ro-RO" altLang="en-US" sz="2000" dirty="0"/>
              <a:t> </a:t>
            </a:r>
          </a:p>
          <a:p>
            <a:pPr algn="just" eaLnBrk="1" hangingPunct="1">
              <a:spcBef>
                <a:spcPct val="0"/>
              </a:spcBef>
              <a:buClrTx/>
              <a:buSzTx/>
              <a:buFontTx/>
              <a:buNone/>
            </a:pPr>
            <a:r>
              <a:rPr lang="ro-RO" altLang="en-US" sz="2000" dirty="0"/>
              <a:t>Programul de supraveghere elaborat de AACR pentru domeniul operaţiuni zbor, precum şi ciclul de supraveghere, iau în considerare </a:t>
            </a:r>
            <a:r>
              <a:rPr lang="ro-RO" altLang="en-US" sz="2000" b="1" dirty="0"/>
              <a:t>profilul de risc</a:t>
            </a:r>
            <a:r>
              <a:rPr lang="ro-RO" altLang="en-US" sz="2000" dirty="0"/>
              <a:t> şi evaluarea performanţei în materie de siguranţă a operatorilor aerieni.</a:t>
            </a:r>
          </a:p>
          <a:p>
            <a:pPr algn="just" eaLnBrk="1" hangingPunct="1">
              <a:spcBef>
                <a:spcPct val="0"/>
              </a:spcBef>
              <a:buClrTx/>
              <a:buSzTx/>
              <a:buFontTx/>
              <a:buNone/>
            </a:pPr>
            <a:endParaRPr lang="ro-RO" altLang="en-US" sz="2000" dirty="0"/>
          </a:p>
          <a:p>
            <a:pPr algn="just" eaLnBrk="1" hangingPunct="1">
              <a:spcBef>
                <a:spcPct val="0"/>
              </a:spcBef>
              <a:buClrTx/>
              <a:buSzTx/>
              <a:buFontTx/>
              <a:buNone/>
            </a:pPr>
            <a:endParaRPr lang="ro-RO" altLang="en-US" sz="2000" dirty="0"/>
          </a:p>
          <a:p>
            <a:pPr eaLnBrk="1" hangingPunct="1">
              <a:spcBef>
                <a:spcPct val="0"/>
              </a:spcBef>
              <a:buClrTx/>
              <a:buSzTx/>
              <a:buFontTx/>
              <a:buNone/>
            </a:pPr>
            <a:r>
              <a:rPr lang="ro-RO" altLang="en-US" sz="2000" dirty="0"/>
              <a:t>Folosirea profilurilor de risc permite AACR:</a:t>
            </a:r>
          </a:p>
          <a:p>
            <a:pPr lvl="2" eaLnBrk="1" hangingPunct="1">
              <a:spcBef>
                <a:spcPts val="600"/>
              </a:spcBef>
              <a:spcAft>
                <a:spcPts val="600"/>
              </a:spcAft>
              <a:buClrTx/>
              <a:buSzTx/>
              <a:buFont typeface="Wingdings" panose="05000000000000000000" pitchFamily="2" charset="2"/>
              <a:buChar char="§"/>
            </a:pPr>
            <a:r>
              <a:rPr lang="ro-RO" altLang="en-US" sz="1800" dirty="0"/>
              <a:t> identificarea posibilelor hazarduri de natură operaţională;</a:t>
            </a:r>
          </a:p>
          <a:p>
            <a:pPr lvl="2" eaLnBrk="1" hangingPunct="1">
              <a:spcBef>
                <a:spcPts val="600"/>
              </a:spcBef>
              <a:spcAft>
                <a:spcPts val="600"/>
              </a:spcAft>
              <a:buClrTx/>
              <a:buSzTx/>
              <a:buFont typeface="Wingdings" panose="05000000000000000000" pitchFamily="2" charset="2"/>
              <a:buChar char="§"/>
            </a:pPr>
            <a:r>
              <a:rPr lang="ro-RO" altLang="en-US" sz="1800" dirty="0"/>
              <a:t> optimizarea intervalelor şi a profunzimii inspecţiilor;</a:t>
            </a:r>
          </a:p>
          <a:p>
            <a:pPr lvl="2" eaLnBrk="1" hangingPunct="1">
              <a:spcBef>
                <a:spcPts val="600"/>
              </a:spcBef>
              <a:spcAft>
                <a:spcPts val="600"/>
              </a:spcAft>
              <a:buClrTx/>
              <a:buSzTx/>
              <a:buFont typeface="Wingdings" panose="05000000000000000000" pitchFamily="2" charset="2"/>
              <a:buChar char="§"/>
            </a:pPr>
            <a:r>
              <a:rPr lang="ro-RO" altLang="en-US" sz="1800" dirty="0"/>
              <a:t> eficientizarea resurselor;</a:t>
            </a:r>
          </a:p>
          <a:p>
            <a:pPr lvl="2" eaLnBrk="1" hangingPunct="1">
              <a:spcBef>
                <a:spcPts val="600"/>
              </a:spcBef>
              <a:spcAft>
                <a:spcPts val="600"/>
              </a:spcAft>
              <a:buClrTx/>
              <a:buSzTx/>
              <a:buFont typeface="Wingdings" panose="05000000000000000000" pitchFamily="2" charset="2"/>
              <a:buChar char="§"/>
            </a:pPr>
            <a:r>
              <a:rPr lang="ro-RO" altLang="en-US" sz="1800" dirty="0"/>
              <a:t> reducerea costurilor necesare supravegherii.</a:t>
            </a:r>
          </a:p>
          <a:p>
            <a:pPr eaLnBrk="1" hangingPunct="1">
              <a:spcBef>
                <a:spcPct val="0"/>
              </a:spcBef>
              <a:buClrTx/>
              <a:buSzTx/>
              <a:buFont typeface="Wingdings" panose="05000000000000000000" pitchFamily="2" charset="2"/>
              <a:buChar char="§"/>
            </a:pPr>
            <a:endParaRPr lang="ro-RO" altLang="en-US" sz="2000" dirty="0"/>
          </a:p>
        </p:txBody>
      </p:sp>
      <p:sp>
        <p:nvSpPr>
          <p:cNvPr id="21510" name="Rectangle 6"/>
          <p:cNvSpPr>
            <a:spLocks noChangeArrowheads="1"/>
          </p:cNvSpPr>
          <p:nvPr/>
        </p:nvSpPr>
        <p:spPr bwMode="auto">
          <a:xfrm>
            <a:off x="444500" y="579438"/>
            <a:ext cx="8229600" cy="617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Tx/>
              <a:buNone/>
            </a:pPr>
            <a:r>
              <a:rPr lang="ro-RO" altLang="en-US" b="1"/>
              <a:t>RBO - Procedură</a:t>
            </a:r>
            <a:endParaRPr lang="en-US" altLang="en-US" sz="1200" b="1"/>
          </a:p>
        </p:txBody>
      </p:sp>
      <p:sp>
        <p:nvSpPr>
          <p:cNvPr id="7" name="Text Box 9">
            <a:extLst>
              <a:ext uri="{FF2B5EF4-FFF2-40B4-BE49-F238E27FC236}">
                <a16:creationId xmlns="" xmlns:a16="http://schemas.microsoft.com/office/drawing/2014/main" id="{3720B716-F797-4F0A-BF50-101A1D8F08C9}"/>
              </a:ext>
            </a:extLst>
          </p:cNvPr>
          <p:cNvSpPr txBox="1">
            <a:spLocks noChangeArrowheads="1"/>
          </p:cNvSpPr>
          <p:nvPr/>
        </p:nvSpPr>
        <p:spPr bwMode="auto">
          <a:xfrm>
            <a:off x="1259632" y="6477000"/>
            <a:ext cx="70564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Tx/>
              <a:buNone/>
            </a:pPr>
            <a:r>
              <a:rPr lang="ro-RO" altLang="ro-RO" sz="1200" dirty="0"/>
              <a:t>AACR - Ședință standardizare – București – Iunie </a:t>
            </a:r>
            <a:r>
              <a:rPr lang="en-US" altLang="ro-RO" sz="1200" dirty="0"/>
              <a:t>201</a:t>
            </a:r>
            <a:r>
              <a:rPr lang="ro-RO" altLang="ro-RO" sz="1200" dirty="0"/>
              <a:t>8</a:t>
            </a:r>
          </a:p>
        </p:txBody>
      </p:sp>
    </p:spTree>
    <p:extLst>
      <p:ext uri="{BB962C8B-B14F-4D97-AF65-F5344CB8AC3E}">
        <p14:creationId xmlns:p14="http://schemas.microsoft.com/office/powerpoint/2010/main" val="1014498905"/>
      </p:ext>
    </p:extLst>
  </p:cSld>
  <p:clrMapOvr>
    <a:masterClrMapping/>
  </p:clrMapOvr>
  <p:transition spd="med"/>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00938" y="142875"/>
            <a:ext cx="1228725" cy="873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747" name="Slide Number Placeholder 4"/>
          <p:cNvSpPr txBox="1">
            <a:spLocks noGrp="1"/>
          </p:cNvSpPr>
          <p:nvPr/>
        </p:nvSpPr>
        <p:spPr bwMode="auto">
          <a:xfrm>
            <a:off x="6553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ClrTx/>
              <a:buSzTx/>
              <a:buFontTx/>
              <a:buNone/>
            </a:pPr>
            <a:fld id="{634884B2-CA58-4195-98EF-673DDCBAAC64}" type="slidenum">
              <a:rPr lang="ro-RO" altLang="en-US" sz="1200">
                <a:latin typeface="Arial Black" panose="020B0A04020102020204" pitchFamily="34" charset="0"/>
              </a:rPr>
              <a:pPr algn="r" eaLnBrk="1" hangingPunct="1">
                <a:spcBef>
                  <a:spcPct val="0"/>
                </a:spcBef>
                <a:buClrTx/>
                <a:buSzTx/>
                <a:buFontTx/>
                <a:buNone/>
              </a:pPr>
              <a:t>29</a:t>
            </a:fld>
            <a:endParaRPr lang="ro-RO" altLang="en-US" sz="1200">
              <a:latin typeface="Arial Black" panose="020B0A04020102020204" pitchFamily="34" charset="0"/>
            </a:endParaRPr>
          </a:p>
        </p:txBody>
      </p:sp>
      <p:pic>
        <p:nvPicPr>
          <p:cNvPr id="31749" name="Picture 2" descr="http://www.observatorcultural.ro/userfiles/article/intrebari%20on%20line_01281320.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70150" y="533400"/>
            <a:ext cx="4629150" cy="571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Box 9">
            <a:extLst>
              <a:ext uri="{FF2B5EF4-FFF2-40B4-BE49-F238E27FC236}">
                <a16:creationId xmlns="" xmlns:a16="http://schemas.microsoft.com/office/drawing/2014/main" id="{3720B716-F797-4F0A-BF50-101A1D8F08C9}"/>
              </a:ext>
            </a:extLst>
          </p:cNvPr>
          <p:cNvSpPr txBox="1">
            <a:spLocks noChangeArrowheads="1"/>
          </p:cNvSpPr>
          <p:nvPr/>
        </p:nvSpPr>
        <p:spPr bwMode="auto">
          <a:xfrm>
            <a:off x="1259632" y="6477000"/>
            <a:ext cx="70564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Tx/>
              <a:buNone/>
            </a:pPr>
            <a:r>
              <a:rPr lang="ro-RO" altLang="ro-RO" sz="1200" dirty="0"/>
              <a:t>AACR - Ședință standardizare – București – Iunie </a:t>
            </a:r>
            <a:r>
              <a:rPr lang="en-US" altLang="ro-RO" sz="1200" dirty="0"/>
              <a:t>201</a:t>
            </a:r>
            <a:r>
              <a:rPr lang="ro-RO" altLang="ro-RO" sz="1200" dirty="0"/>
              <a:t>8</a:t>
            </a:r>
          </a:p>
        </p:txBody>
      </p:sp>
    </p:spTree>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owchart: Process 3"/>
          <p:cNvSpPr/>
          <p:nvPr/>
        </p:nvSpPr>
        <p:spPr>
          <a:xfrm>
            <a:off x="444500" y="2276873"/>
            <a:ext cx="7872413" cy="3342878"/>
          </a:xfrm>
          <a:prstGeom prst="flowChartProcess">
            <a:avLst/>
          </a:prstGeom>
          <a:solidFill>
            <a:schemeClr val="bg1"/>
          </a:solidFill>
          <a:ln w="5715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r" eaLnBrk="1" hangingPunct="1">
              <a:defRPr/>
            </a:pPr>
            <a:r>
              <a:rPr lang="ro-RO" sz="2000" b="1" dirty="0">
                <a:solidFill>
                  <a:schemeClr val="tx1"/>
                </a:solidFill>
              </a:rPr>
              <a:t>AMC2 ARO.GEN.305(b)</a:t>
            </a:r>
          </a:p>
        </p:txBody>
      </p:sp>
      <p:pic>
        <p:nvPicPr>
          <p:cNvPr id="22531"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00938" y="142875"/>
            <a:ext cx="1228725" cy="873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2" name="Slide Number Placeholder 4"/>
          <p:cNvSpPr txBox="1">
            <a:spLocks noGrp="1"/>
          </p:cNvSpPr>
          <p:nvPr/>
        </p:nvSpPr>
        <p:spPr bwMode="auto">
          <a:xfrm>
            <a:off x="6553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ClrTx/>
              <a:buSzTx/>
              <a:buFontTx/>
              <a:buNone/>
            </a:pPr>
            <a:fld id="{CE7A1C7B-74BC-4827-B3A7-F1445C82DEBE}" type="slidenum">
              <a:rPr lang="ro-RO" altLang="en-US" sz="1200">
                <a:latin typeface="Arial Black" panose="020B0A04020102020204" pitchFamily="34" charset="0"/>
              </a:rPr>
              <a:pPr algn="r" eaLnBrk="1" hangingPunct="1">
                <a:spcBef>
                  <a:spcPct val="0"/>
                </a:spcBef>
                <a:buClrTx/>
                <a:buSzTx/>
                <a:buFontTx/>
                <a:buNone/>
              </a:pPr>
              <a:t>3</a:t>
            </a:fld>
            <a:endParaRPr lang="ro-RO" altLang="en-US" sz="1200">
              <a:latin typeface="Arial Black" panose="020B0A04020102020204" pitchFamily="34" charset="0"/>
            </a:endParaRPr>
          </a:p>
        </p:txBody>
      </p:sp>
      <p:sp>
        <p:nvSpPr>
          <p:cNvPr id="22534" name="Rectangle 1"/>
          <p:cNvSpPr>
            <a:spLocks noChangeArrowheads="1"/>
          </p:cNvSpPr>
          <p:nvPr/>
        </p:nvSpPr>
        <p:spPr bwMode="auto">
          <a:xfrm>
            <a:off x="454925" y="1238249"/>
            <a:ext cx="7861987" cy="52475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r>
              <a:rPr lang="ro-RO" altLang="en-US" sz="2000" dirty="0"/>
              <a:t> </a:t>
            </a:r>
          </a:p>
          <a:p>
            <a:pPr algn="just" eaLnBrk="1" hangingPunct="1">
              <a:spcBef>
                <a:spcPct val="0"/>
              </a:spcBef>
              <a:spcAft>
                <a:spcPts val="600"/>
              </a:spcAft>
              <a:buClrTx/>
              <a:buSzTx/>
              <a:buFontTx/>
              <a:buNone/>
            </a:pPr>
            <a:r>
              <a:rPr lang="ro-RO" altLang="en-US" sz="2000" dirty="0"/>
              <a:t>În stabilirea profilului de risc al unui operator aerian român se folosesc 11 </a:t>
            </a:r>
            <a:r>
              <a:rPr lang="ro-RO" altLang="en-US" sz="2000" b="1" u="sng" dirty="0" smtClean="0"/>
              <a:t>parametri</a:t>
            </a:r>
            <a:r>
              <a:rPr lang="ro-RO" altLang="en-US" sz="2000" dirty="0"/>
              <a:t>:</a:t>
            </a:r>
          </a:p>
          <a:p>
            <a:pPr eaLnBrk="1" hangingPunct="1">
              <a:spcBef>
                <a:spcPct val="0"/>
              </a:spcBef>
              <a:spcAft>
                <a:spcPts val="600"/>
              </a:spcAft>
              <a:buClrTx/>
              <a:buSzTx/>
              <a:buFont typeface="Arial" panose="020B0604020202020204" pitchFamily="34" charset="0"/>
              <a:buAutoNum type="arabicPeriod"/>
            </a:pPr>
            <a:r>
              <a:rPr lang="ro-RO" altLang="en-US" sz="2000" dirty="0"/>
              <a:t>infrastructură şi facilităţi;</a:t>
            </a:r>
          </a:p>
          <a:p>
            <a:pPr eaLnBrk="1" hangingPunct="1">
              <a:spcBef>
                <a:spcPct val="0"/>
              </a:spcBef>
              <a:spcAft>
                <a:spcPts val="600"/>
              </a:spcAft>
              <a:buClrTx/>
              <a:buSzTx/>
              <a:buFont typeface="Arial" panose="020B0604020202020204" pitchFamily="34" charset="0"/>
              <a:buAutoNum type="arabicPeriod"/>
            </a:pPr>
            <a:r>
              <a:rPr lang="ro-RO" altLang="en-US" sz="2000" dirty="0"/>
              <a:t>manuale;</a:t>
            </a:r>
          </a:p>
          <a:p>
            <a:pPr eaLnBrk="1" hangingPunct="1">
              <a:spcBef>
                <a:spcPct val="0"/>
              </a:spcBef>
              <a:spcAft>
                <a:spcPts val="600"/>
              </a:spcAft>
              <a:buClrTx/>
              <a:buSzTx/>
              <a:buFont typeface="Arial" panose="020B0604020202020204" pitchFamily="34" charset="0"/>
              <a:buAutoNum type="arabicPeriod"/>
            </a:pPr>
            <a:r>
              <a:rPr lang="ro-RO" altLang="en-US" sz="2000" dirty="0"/>
              <a:t>pregătirea personalului;</a:t>
            </a:r>
          </a:p>
          <a:p>
            <a:pPr eaLnBrk="1" hangingPunct="1">
              <a:spcBef>
                <a:spcPct val="0"/>
              </a:spcBef>
              <a:spcAft>
                <a:spcPts val="600"/>
              </a:spcAft>
              <a:buClrTx/>
              <a:buSzTx/>
              <a:buFont typeface="Arial" panose="020B0604020202020204" pitchFamily="34" charset="0"/>
              <a:buAutoNum type="arabicPeriod"/>
            </a:pPr>
            <a:r>
              <a:rPr lang="ro-RO" altLang="en-US" sz="2000" dirty="0"/>
              <a:t>înregistrări;</a:t>
            </a:r>
          </a:p>
          <a:p>
            <a:pPr eaLnBrk="1" hangingPunct="1">
              <a:spcBef>
                <a:spcPct val="0"/>
              </a:spcBef>
              <a:spcAft>
                <a:spcPts val="600"/>
              </a:spcAft>
              <a:buClrTx/>
              <a:buSzTx/>
              <a:buFont typeface="Arial" panose="020B0604020202020204" pitchFamily="34" charset="0"/>
              <a:buAutoNum type="arabicPeriod"/>
            </a:pPr>
            <a:r>
              <a:rPr lang="ro-RO" altLang="en-US" sz="2000" dirty="0"/>
              <a:t>acceptarea/planificarea la zbor;</a:t>
            </a:r>
          </a:p>
          <a:p>
            <a:pPr eaLnBrk="1" hangingPunct="1">
              <a:spcBef>
                <a:spcPct val="0"/>
              </a:spcBef>
              <a:spcAft>
                <a:spcPts val="600"/>
              </a:spcAft>
              <a:buClrTx/>
              <a:buSzTx/>
              <a:buFont typeface="Arial" panose="020B0604020202020204" pitchFamily="34" charset="0"/>
              <a:buAutoNum type="arabicPeriod"/>
            </a:pPr>
            <a:r>
              <a:rPr lang="ro-RO" altLang="en-US" sz="2000" dirty="0"/>
              <a:t>transportul bunurilor periculoase;</a:t>
            </a:r>
          </a:p>
          <a:p>
            <a:pPr eaLnBrk="1" hangingPunct="1">
              <a:spcBef>
                <a:spcPct val="0"/>
              </a:spcBef>
              <a:spcAft>
                <a:spcPts val="600"/>
              </a:spcAft>
              <a:buClrTx/>
              <a:buSzTx/>
              <a:buFont typeface="Arial" panose="020B0604020202020204" pitchFamily="34" charset="0"/>
              <a:buAutoNum type="arabicPeriod"/>
            </a:pPr>
            <a:r>
              <a:rPr lang="ro-RO" altLang="en-US" sz="2000" dirty="0"/>
              <a:t>sistemul de management;</a:t>
            </a:r>
          </a:p>
          <a:p>
            <a:pPr eaLnBrk="1" hangingPunct="1">
              <a:spcBef>
                <a:spcPct val="0"/>
              </a:spcBef>
              <a:spcAft>
                <a:spcPts val="600"/>
              </a:spcAft>
              <a:buClrTx/>
              <a:buSzTx/>
              <a:buFont typeface="Arial" panose="020B0604020202020204" pitchFamily="34" charset="0"/>
              <a:buAutoNum type="arabicPeriod"/>
            </a:pPr>
            <a:r>
              <a:rPr lang="ro-RO" altLang="en-US" sz="2000" dirty="0"/>
              <a:t>inspecţii în zbor;</a:t>
            </a:r>
          </a:p>
          <a:p>
            <a:pPr eaLnBrk="1" hangingPunct="1">
              <a:spcBef>
                <a:spcPct val="0"/>
              </a:spcBef>
              <a:spcAft>
                <a:spcPts val="600"/>
              </a:spcAft>
              <a:buClrTx/>
              <a:buSzTx/>
              <a:buFont typeface="Arial" panose="020B0604020202020204" pitchFamily="34" charset="0"/>
              <a:buAutoNum type="arabicPeriod"/>
            </a:pPr>
            <a:r>
              <a:rPr lang="ro-RO" altLang="en-US" sz="2000" dirty="0"/>
              <a:t>inspecţii la platformă;</a:t>
            </a:r>
          </a:p>
          <a:p>
            <a:pPr eaLnBrk="1" hangingPunct="1">
              <a:spcBef>
                <a:spcPct val="0"/>
              </a:spcBef>
              <a:spcAft>
                <a:spcPts val="600"/>
              </a:spcAft>
              <a:buClrTx/>
              <a:buSzTx/>
              <a:buFont typeface="Arial" panose="020B0604020202020204" pitchFamily="34" charset="0"/>
              <a:buAutoNum type="arabicPeriod"/>
            </a:pPr>
            <a:r>
              <a:rPr lang="ro-RO" altLang="en-US" sz="2000" dirty="0"/>
              <a:t>atitudinea faţă de AACR, şi</a:t>
            </a:r>
          </a:p>
          <a:p>
            <a:pPr eaLnBrk="1" hangingPunct="1">
              <a:spcBef>
                <a:spcPct val="0"/>
              </a:spcBef>
              <a:spcAft>
                <a:spcPts val="600"/>
              </a:spcAft>
              <a:buClrTx/>
              <a:buSzTx/>
              <a:buFont typeface="Arial" panose="020B0604020202020204" pitchFamily="34" charset="0"/>
              <a:buAutoNum type="arabicPeriod"/>
            </a:pPr>
            <a:r>
              <a:rPr lang="ro-RO" altLang="en-US" sz="2000" dirty="0"/>
              <a:t>experienţa operatorului aerian.</a:t>
            </a:r>
          </a:p>
        </p:txBody>
      </p:sp>
      <p:sp>
        <p:nvSpPr>
          <p:cNvPr id="22535" name="Rectangle 6"/>
          <p:cNvSpPr>
            <a:spLocks noChangeArrowheads="1"/>
          </p:cNvSpPr>
          <p:nvPr/>
        </p:nvSpPr>
        <p:spPr bwMode="auto">
          <a:xfrm>
            <a:off x="444500" y="579438"/>
            <a:ext cx="8229600" cy="617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Tx/>
              <a:buNone/>
            </a:pPr>
            <a:r>
              <a:rPr lang="ro-RO" altLang="en-US" b="1"/>
              <a:t>RBO - Procedură</a:t>
            </a:r>
            <a:endParaRPr lang="en-US" altLang="en-US" sz="1200" b="1"/>
          </a:p>
        </p:txBody>
      </p:sp>
      <p:sp>
        <p:nvSpPr>
          <p:cNvPr id="8" name="Text Box 9">
            <a:extLst>
              <a:ext uri="{FF2B5EF4-FFF2-40B4-BE49-F238E27FC236}">
                <a16:creationId xmlns="" xmlns:a16="http://schemas.microsoft.com/office/drawing/2014/main" id="{28C320A0-428E-4472-9DF9-7824E0BF7828}"/>
              </a:ext>
            </a:extLst>
          </p:cNvPr>
          <p:cNvSpPr txBox="1">
            <a:spLocks noChangeArrowheads="1"/>
          </p:cNvSpPr>
          <p:nvPr/>
        </p:nvSpPr>
        <p:spPr bwMode="auto">
          <a:xfrm>
            <a:off x="1259632" y="6477000"/>
            <a:ext cx="70564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Tx/>
              <a:buNone/>
            </a:pPr>
            <a:r>
              <a:rPr lang="ro-RO" altLang="ro-RO" sz="1200" dirty="0"/>
              <a:t>AACR - Ședință standardizare – București – Iunie </a:t>
            </a:r>
            <a:r>
              <a:rPr lang="en-US" altLang="ro-RO" sz="1200" dirty="0"/>
              <a:t>201</a:t>
            </a:r>
            <a:r>
              <a:rPr lang="ro-RO" altLang="ro-RO" sz="1200" dirty="0"/>
              <a:t>8</a:t>
            </a:r>
          </a:p>
        </p:txBody>
      </p:sp>
    </p:spTree>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00938" y="142875"/>
            <a:ext cx="1228725" cy="873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55" name="Slide Number Placeholder 4"/>
          <p:cNvSpPr txBox="1">
            <a:spLocks noGrp="1"/>
          </p:cNvSpPr>
          <p:nvPr/>
        </p:nvSpPr>
        <p:spPr bwMode="auto">
          <a:xfrm>
            <a:off x="6553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ClrTx/>
              <a:buSzTx/>
              <a:buFontTx/>
              <a:buNone/>
            </a:pPr>
            <a:fld id="{5221C3E8-6513-4D8F-B2EF-4BA8FDFF1489}" type="slidenum">
              <a:rPr lang="ro-RO" altLang="en-US" sz="1200">
                <a:latin typeface="Arial Black" panose="020B0A04020102020204" pitchFamily="34" charset="0"/>
              </a:rPr>
              <a:pPr algn="r" eaLnBrk="1" hangingPunct="1">
                <a:spcBef>
                  <a:spcPct val="0"/>
                </a:spcBef>
                <a:buClrTx/>
                <a:buSzTx/>
                <a:buFontTx/>
                <a:buNone/>
              </a:pPr>
              <a:t>4</a:t>
            </a:fld>
            <a:endParaRPr lang="ro-RO" altLang="en-US" sz="1200">
              <a:latin typeface="Arial Black" panose="020B0A04020102020204" pitchFamily="34" charset="0"/>
            </a:endParaRPr>
          </a:p>
        </p:txBody>
      </p:sp>
      <p:sp>
        <p:nvSpPr>
          <p:cNvPr id="23557" name="Rectangle 1"/>
          <p:cNvSpPr>
            <a:spLocks noChangeArrowheads="1"/>
          </p:cNvSpPr>
          <p:nvPr/>
        </p:nvSpPr>
        <p:spPr bwMode="auto">
          <a:xfrm>
            <a:off x="401638" y="1238250"/>
            <a:ext cx="8285162" cy="49398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lgn="just" eaLnBrk="1" hangingPunct="1">
              <a:spcBef>
                <a:spcPct val="0"/>
              </a:spcBef>
              <a:spcAft>
                <a:spcPts val="600"/>
              </a:spcAft>
              <a:buClrTx/>
              <a:buSzTx/>
              <a:buFontTx/>
              <a:buNone/>
            </a:pPr>
            <a:r>
              <a:rPr lang="ro-RO" altLang="en-US" sz="2000" dirty="0"/>
              <a:t>În stabilirea profilului de risc al unui operator aerian român se folosesc 11 </a:t>
            </a:r>
            <a:r>
              <a:rPr lang="ro-RO" altLang="en-US" sz="2000" dirty="0" smtClean="0"/>
              <a:t>parametri:</a:t>
            </a:r>
            <a:endParaRPr lang="ro-RO" altLang="en-US" sz="2000" dirty="0"/>
          </a:p>
          <a:p>
            <a:pPr eaLnBrk="1" hangingPunct="1">
              <a:spcBef>
                <a:spcPct val="0"/>
              </a:spcBef>
              <a:spcAft>
                <a:spcPts val="600"/>
              </a:spcAft>
              <a:buClrTx/>
              <a:buSzTx/>
              <a:buFont typeface="Arial" panose="020B0604020202020204" pitchFamily="34" charset="0"/>
              <a:buAutoNum type="arabicPeriod"/>
            </a:pPr>
            <a:r>
              <a:rPr lang="ro-RO" altLang="en-US" sz="2000" dirty="0">
                <a:solidFill>
                  <a:srgbClr val="FF0000"/>
                </a:solidFill>
              </a:rPr>
              <a:t>infrastructură şi facilităţi;</a:t>
            </a:r>
          </a:p>
          <a:p>
            <a:pPr eaLnBrk="1" hangingPunct="1">
              <a:spcBef>
                <a:spcPct val="0"/>
              </a:spcBef>
              <a:spcAft>
                <a:spcPts val="600"/>
              </a:spcAft>
              <a:buClrTx/>
              <a:buSzTx/>
              <a:buFont typeface="Arial" panose="020B0604020202020204" pitchFamily="34" charset="0"/>
              <a:buAutoNum type="arabicPeriod"/>
            </a:pPr>
            <a:r>
              <a:rPr lang="ro-RO" altLang="en-US" sz="2000" dirty="0">
                <a:solidFill>
                  <a:srgbClr val="00B050"/>
                </a:solidFill>
              </a:rPr>
              <a:t>manuale</a:t>
            </a:r>
            <a:r>
              <a:rPr lang="ro-RO" altLang="en-US" sz="2000" dirty="0"/>
              <a:t>;</a:t>
            </a:r>
          </a:p>
          <a:p>
            <a:pPr eaLnBrk="1" hangingPunct="1">
              <a:spcBef>
                <a:spcPct val="0"/>
              </a:spcBef>
              <a:spcAft>
                <a:spcPts val="600"/>
              </a:spcAft>
              <a:buClrTx/>
              <a:buSzTx/>
              <a:buFont typeface="Arial" panose="020B0604020202020204" pitchFamily="34" charset="0"/>
              <a:buAutoNum type="arabicPeriod"/>
            </a:pPr>
            <a:r>
              <a:rPr lang="ro-RO" altLang="en-US" sz="2000" dirty="0">
                <a:solidFill>
                  <a:srgbClr val="FF0000"/>
                </a:solidFill>
              </a:rPr>
              <a:t>pregătirea personalului;</a:t>
            </a:r>
          </a:p>
          <a:p>
            <a:pPr eaLnBrk="1" hangingPunct="1">
              <a:spcBef>
                <a:spcPct val="0"/>
              </a:spcBef>
              <a:spcAft>
                <a:spcPts val="600"/>
              </a:spcAft>
              <a:buClrTx/>
              <a:buSzTx/>
              <a:buFont typeface="Arial" panose="020B0604020202020204" pitchFamily="34" charset="0"/>
              <a:buAutoNum type="arabicPeriod"/>
            </a:pPr>
            <a:r>
              <a:rPr lang="ro-RO" altLang="en-US" sz="2000" dirty="0">
                <a:solidFill>
                  <a:srgbClr val="00B050"/>
                </a:solidFill>
              </a:rPr>
              <a:t>înregistrări;</a:t>
            </a:r>
          </a:p>
          <a:p>
            <a:pPr eaLnBrk="1" hangingPunct="1">
              <a:spcBef>
                <a:spcPct val="0"/>
              </a:spcBef>
              <a:spcAft>
                <a:spcPts val="600"/>
              </a:spcAft>
              <a:buClrTx/>
              <a:buSzTx/>
              <a:buFont typeface="Arial" panose="020B0604020202020204" pitchFamily="34" charset="0"/>
              <a:buAutoNum type="arabicPeriod"/>
            </a:pPr>
            <a:r>
              <a:rPr lang="ro-RO" altLang="en-US" sz="2000" dirty="0">
                <a:solidFill>
                  <a:srgbClr val="FF0000"/>
                </a:solidFill>
              </a:rPr>
              <a:t>acceptarea/planificarea la zbor;</a:t>
            </a:r>
          </a:p>
          <a:p>
            <a:pPr eaLnBrk="1" hangingPunct="1">
              <a:spcBef>
                <a:spcPct val="0"/>
              </a:spcBef>
              <a:spcAft>
                <a:spcPts val="600"/>
              </a:spcAft>
              <a:buClrTx/>
              <a:buSzTx/>
              <a:buFont typeface="Arial" panose="020B0604020202020204" pitchFamily="34" charset="0"/>
              <a:buAutoNum type="arabicPeriod"/>
            </a:pPr>
            <a:r>
              <a:rPr lang="ro-RO" altLang="en-US" sz="2000" dirty="0">
                <a:solidFill>
                  <a:srgbClr val="FF0000"/>
                </a:solidFill>
              </a:rPr>
              <a:t>transportul bunurilor periculoase;</a:t>
            </a:r>
          </a:p>
          <a:p>
            <a:pPr eaLnBrk="1" hangingPunct="1">
              <a:spcBef>
                <a:spcPct val="0"/>
              </a:spcBef>
              <a:spcAft>
                <a:spcPts val="600"/>
              </a:spcAft>
              <a:buClrTx/>
              <a:buSzTx/>
              <a:buFont typeface="Arial" panose="020B0604020202020204" pitchFamily="34" charset="0"/>
              <a:buAutoNum type="arabicPeriod"/>
            </a:pPr>
            <a:r>
              <a:rPr lang="ro-RO" altLang="en-US" sz="2000" dirty="0">
                <a:solidFill>
                  <a:srgbClr val="00B050"/>
                </a:solidFill>
              </a:rPr>
              <a:t>sistemul de management;</a:t>
            </a:r>
          </a:p>
          <a:p>
            <a:pPr eaLnBrk="1" hangingPunct="1">
              <a:spcBef>
                <a:spcPct val="0"/>
              </a:spcBef>
              <a:spcAft>
                <a:spcPts val="600"/>
              </a:spcAft>
              <a:buClrTx/>
              <a:buSzTx/>
              <a:buFont typeface="Arial" panose="020B0604020202020204" pitchFamily="34" charset="0"/>
              <a:buAutoNum type="arabicPeriod"/>
            </a:pPr>
            <a:r>
              <a:rPr lang="ro-RO" altLang="en-US" sz="2000" dirty="0">
                <a:solidFill>
                  <a:srgbClr val="FF0000"/>
                </a:solidFill>
              </a:rPr>
              <a:t>inspecţii în zbor;</a:t>
            </a:r>
          </a:p>
          <a:p>
            <a:pPr eaLnBrk="1" hangingPunct="1">
              <a:spcBef>
                <a:spcPct val="0"/>
              </a:spcBef>
              <a:spcAft>
                <a:spcPts val="600"/>
              </a:spcAft>
              <a:buClrTx/>
              <a:buSzTx/>
              <a:buFont typeface="Arial" panose="020B0604020202020204" pitchFamily="34" charset="0"/>
              <a:buAutoNum type="arabicPeriod"/>
            </a:pPr>
            <a:r>
              <a:rPr lang="ro-RO" altLang="en-US" sz="2000" dirty="0">
                <a:solidFill>
                  <a:srgbClr val="FF0000"/>
                </a:solidFill>
              </a:rPr>
              <a:t>inspecţii la platformă;</a:t>
            </a:r>
          </a:p>
          <a:p>
            <a:pPr eaLnBrk="1" hangingPunct="1">
              <a:spcBef>
                <a:spcPct val="0"/>
              </a:spcBef>
              <a:spcAft>
                <a:spcPts val="600"/>
              </a:spcAft>
              <a:buClrTx/>
              <a:buSzTx/>
              <a:buFont typeface="Arial" panose="020B0604020202020204" pitchFamily="34" charset="0"/>
              <a:buAutoNum type="arabicPeriod"/>
            </a:pPr>
            <a:r>
              <a:rPr lang="ro-RO" altLang="en-US" sz="2000" dirty="0">
                <a:solidFill>
                  <a:srgbClr val="00B050"/>
                </a:solidFill>
              </a:rPr>
              <a:t>atitudinea faţă de AACR, şi</a:t>
            </a:r>
          </a:p>
          <a:p>
            <a:pPr eaLnBrk="1" hangingPunct="1">
              <a:spcBef>
                <a:spcPct val="0"/>
              </a:spcBef>
              <a:spcAft>
                <a:spcPts val="600"/>
              </a:spcAft>
              <a:buClrTx/>
              <a:buSzTx/>
              <a:buFont typeface="Arial" panose="020B0604020202020204" pitchFamily="34" charset="0"/>
              <a:buAutoNum type="arabicPeriod"/>
            </a:pPr>
            <a:r>
              <a:rPr lang="ro-RO" altLang="en-US" sz="2000" dirty="0">
                <a:solidFill>
                  <a:srgbClr val="00B050"/>
                </a:solidFill>
              </a:rPr>
              <a:t>experienţa operatorului aerian.</a:t>
            </a:r>
          </a:p>
        </p:txBody>
      </p:sp>
      <p:sp>
        <p:nvSpPr>
          <p:cNvPr id="23558" name="Rectangle 6"/>
          <p:cNvSpPr>
            <a:spLocks noChangeArrowheads="1"/>
          </p:cNvSpPr>
          <p:nvPr/>
        </p:nvSpPr>
        <p:spPr bwMode="auto">
          <a:xfrm>
            <a:off x="444500" y="579438"/>
            <a:ext cx="8229600" cy="617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Tx/>
              <a:buNone/>
            </a:pPr>
            <a:r>
              <a:rPr lang="ro-RO" altLang="en-US" b="1"/>
              <a:t>RBO - Procedură</a:t>
            </a:r>
            <a:endParaRPr lang="en-US" altLang="en-US" sz="1200" b="1"/>
          </a:p>
        </p:txBody>
      </p:sp>
      <p:sp>
        <p:nvSpPr>
          <p:cNvPr id="3" name="Flowchart: Process 2"/>
          <p:cNvSpPr/>
          <p:nvPr/>
        </p:nvSpPr>
        <p:spPr>
          <a:xfrm>
            <a:off x="5724525" y="2997200"/>
            <a:ext cx="2519363" cy="1008063"/>
          </a:xfrm>
          <a:prstGeom prst="flowChartProcess">
            <a:avLst/>
          </a:prstGeom>
          <a:ln>
            <a:solidFill>
              <a:srgbClr val="FF0000"/>
            </a:solidFill>
          </a:ln>
        </p:spPr>
        <p:style>
          <a:lnRef idx="2">
            <a:schemeClr val="accent6"/>
          </a:lnRef>
          <a:fillRef idx="1">
            <a:schemeClr val="lt1"/>
          </a:fillRef>
          <a:effectRef idx="0">
            <a:schemeClr val="accent6"/>
          </a:effectRef>
          <a:fontRef idx="minor">
            <a:schemeClr val="dk1"/>
          </a:fontRef>
        </p:style>
        <p:txBody>
          <a:bodyPr anchor="ctr"/>
          <a:lstStyle/>
          <a:p>
            <a:pPr algn="ctr" eaLnBrk="1" hangingPunct="1">
              <a:defRPr/>
            </a:pPr>
            <a:r>
              <a:rPr lang="ro-RO" dirty="0"/>
              <a:t>Parametrii evaluaţi în cadrul auditurilor/inspecţiilor</a:t>
            </a:r>
          </a:p>
        </p:txBody>
      </p:sp>
      <p:sp>
        <p:nvSpPr>
          <p:cNvPr id="8" name="Flowchart: Process 7"/>
          <p:cNvSpPr/>
          <p:nvPr/>
        </p:nvSpPr>
        <p:spPr>
          <a:xfrm>
            <a:off x="5724525" y="4170363"/>
            <a:ext cx="2519363" cy="1008062"/>
          </a:xfrm>
          <a:prstGeom prst="flowChartProcess">
            <a:avLst/>
          </a:prstGeom>
          <a:ln>
            <a:solidFill>
              <a:srgbClr val="00B050"/>
            </a:solidFill>
          </a:ln>
        </p:spPr>
        <p:style>
          <a:lnRef idx="2">
            <a:schemeClr val="accent6"/>
          </a:lnRef>
          <a:fillRef idx="1">
            <a:schemeClr val="lt1"/>
          </a:fillRef>
          <a:effectRef idx="0">
            <a:schemeClr val="accent6"/>
          </a:effectRef>
          <a:fontRef idx="minor">
            <a:schemeClr val="dk1"/>
          </a:fontRef>
        </p:style>
        <p:txBody>
          <a:bodyPr anchor="ctr"/>
          <a:lstStyle/>
          <a:p>
            <a:pPr algn="ctr" eaLnBrk="1" hangingPunct="1">
              <a:defRPr/>
            </a:pPr>
            <a:r>
              <a:rPr lang="ro-RO" dirty="0"/>
              <a:t>Parametrii care pot fi evaluaţi la sediul AACR</a:t>
            </a:r>
          </a:p>
        </p:txBody>
      </p:sp>
      <p:sp>
        <p:nvSpPr>
          <p:cNvPr id="10" name="Text Box 9">
            <a:extLst>
              <a:ext uri="{FF2B5EF4-FFF2-40B4-BE49-F238E27FC236}">
                <a16:creationId xmlns="" xmlns:a16="http://schemas.microsoft.com/office/drawing/2014/main" id="{134E18C5-C06D-49F1-8947-32725ECBA542}"/>
              </a:ext>
            </a:extLst>
          </p:cNvPr>
          <p:cNvSpPr txBox="1">
            <a:spLocks noChangeArrowheads="1"/>
          </p:cNvSpPr>
          <p:nvPr/>
        </p:nvSpPr>
        <p:spPr bwMode="auto">
          <a:xfrm>
            <a:off x="1259632" y="6477000"/>
            <a:ext cx="70564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Tx/>
              <a:buNone/>
            </a:pPr>
            <a:r>
              <a:rPr lang="ro-RO" altLang="ro-RO" sz="1200" dirty="0"/>
              <a:t>AACR - Ședință standardizare – București – Iunie </a:t>
            </a:r>
            <a:r>
              <a:rPr lang="en-US" altLang="ro-RO" sz="1200" dirty="0"/>
              <a:t>201</a:t>
            </a:r>
            <a:r>
              <a:rPr lang="ro-RO" altLang="ro-RO" sz="1200" dirty="0"/>
              <a:t>8</a:t>
            </a:r>
          </a:p>
        </p:txBody>
      </p:sp>
    </p:spTree>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1"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00938" y="142875"/>
            <a:ext cx="1228725" cy="873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2" name="Slide Number Placeholder 4"/>
          <p:cNvSpPr txBox="1">
            <a:spLocks noGrp="1"/>
          </p:cNvSpPr>
          <p:nvPr/>
        </p:nvSpPr>
        <p:spPr bwMode="auto">
          <a:xfrm>
            <a:off x="6553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ClrTx/>
              <a:buSzTx/>
              <a:buFontTx/>
              <a:buNone/>
            </a:pPr>
            <a:fld id="{CE7A1C7B-74BC-4827-B3A7-F1445C82DEBE}" type="slidenum">
              <a:rPr lang="ro-RO" altLang="en-US" sz="1200">
                <a:latin typeface="Arial Black" panose="020B0A04020102020204" pitchFamily="34" charset="0"/>
              </a:rPr>
              <a:pPr algn="r" eaLnBrk="1" hangingPunct="1">
                <a:spcBef>
                  <a:spcPct val="0"/>
                </a:spcBef>
                <a:buClrTx/>
                <a:buSzTx/>
                <a:buFontTx/>
                <a:buNone/>
              </a:pPr>
              <a:t>5</a:t>
            </a:fld>
            <a:endParaRPr lang="ro-RO" altLang="en-US" sz="1200">
              <a:latin typeface="Arial Black" panose="020B0A04020102020204" pitchFamily="34" charset="0"/>
            </a:endParaRPr>
          </a:p>
        </p:txBody>
      </p:sp>
      <p:sp>
        <p:nvSpPr>
          <p:cNvPr id="22534" name="Rectangle 1"/>
          <p:cNvSpPr>
            <a:spLocks noChangeArrowheads="1"/>
          </p:cNvSpPr>
          <p:nvPr/>
        </p:nvSpPr>
        <p:spPr bwMode="auto">
          <a:xfrm>
            <a:off x="454925" y="1238249"/>
            <a:ext cx="8005507" cy="52475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r>
              <a:rPr lang="ro-RO" altLang="en-US" sz="2000" dirty="0"/>
              <a:t> </a:t>
            </a:r>
          </a:p>
          <a:p>
            <a:pPr algn="just" eaLnBrk="1" hangingPunct="1">
              <a:spcBef>
                <a:spcPct val="0"/>
              </a:spcBef>
              <a:spcAft>
                <a:spcPts val="600"/>
              </a:spcAft>
              <a:buClrTx/>
              <a:buSzTx/>
              <a:buFontTx/>
              <a:buNone/>
            </a:pPr>
            <a:r>
              <a:rPr lang="ro-RO" altLang="en-US" sz="2000" dirty="0"/>
              <a:t>În stabilirea profilului de risc al unui operator aerian român se folosesc 11 </a:t>
            </a:r>
            <a:r>
              <a:rPr lang="ro-RO" altLang="en-US" sz="2000" b="1" u="sng" dirty="0" smtClean="0"/>
              <a:t>parametri</a:t>
            </a:r>
            <a:r>
              <a:rPr lang="ro-RO" altLang="en-US" sz="2000" dirty="0"/>
              <a:t>:</a:t>
            </a:r>
          </a:p>
          <a:p>
            <a:pPr eaLnBrk="1" hangingPunct="1">
              <a:spcBef>
                <a:spcPct val="0"/>
              </a:spcBef>
              <a:spcAft>
                <a:spcPts val="600"/>
              </a:spcAft>
              <a:buClrTx/>
              <a:buSzTx/>
              <a:buFont typeface="Arial" panose="020B0604020202020204" pitchFamily="34" charset="0"/>
              <a:buAutoNum type="arabicPeriod"/>
            </a:pPr>
            <a:r>
              <a:rPr lang="ro-RO" altLang="en-US" sz="2000" b="1" dirty="0">
                <a:solidFill>
                  <a:srgbClr val="FF0000"/>
                </a:solidFill>
              </a:rPr>
              <a:t>infrastructură şi facilităţi;</a:t>
            </a:r>
          </a:p>
          <a:p>
            <a:pPr eaLnBrk="1" hangingPunct="1">
              <a:spcBef>
                <a:spcPct val="0"/>
              </a:spcBef>
              <a:spcAft>
                <a:spcPts val="600"/>
              </a:spcAft>
              <a:buClrTx/>
              <a:buSzTx/>
              <a:buFont typeface="Arial" panose="020B0604020202020204" pitchFamily="34" charset="0"/>
              <a:buAutoNum type="arabicPeriod"/>
            </a:pPr>
            <a:r>
              <a:rPr lang="ro-RO" altLang="en-US" sz="2000" dirty="0">
                <a:solidFill>
                  <a:schemeClr val="bg1">
                    <a:lumMod val="75000"/>
                  </a:schemeClr>
                </a:solidFill>
              </a:rPr>
              <a:t>manuale;</a:t>
            </a:r>
          </a:p>
          <a:p>
            <a:pPr eaLnBrk="1" hangingPunct="1">
              <a:spcBef>
                <a:spcPct val="0"/>
              </a:spcBef>
              <a:spcAft>
                <a:spcPts val="600"/>
              </a:spcAft>
              <a:buClrTx/>
              <a:buSzTx/>
              <a:buFont typeface="Arial" panose="020B0604020202020204" pitchFamily="34" charset="0"/>
              <a:buAutoNum type="arabicPeriod"/>
            </a:pPr>
            <a:r>
              <a:rPr lang="ro-RO" altLang="en-US" sz="2000" dirty="0">
                <a:solidFill>
                  <a:schemeClr val="bg1">
                    <a:lumMod val="75000"/>
                  </a:schemeClr>
                </a:solidFill>
              </a:rPr>
              <a:t>pregătirea personalului;</a:t>
            </a:r>
          </a:p>
          <a:p>
            <a:pPr eaLnBrk="1" hangingPunct="1">
              <a:spcBef>
                <a:spcPct val="0"/>
              </a:spcBef>
              <a:spcAft>
                <a:spcPts val="600"/>
              </a:spcAft>
              <a:buClrTx/>
              <a:buSzTx/>
              <a:buFont typeface="Arial" panose="020B0604020202020204" pitchFamily="34" charset="0"/>
              <a:buAutoNum type="arabicPeriod"/>
            </a:pPr>
            <a:r>
              <a:rPr lang="ro-RO" altLang="en-US" sz="2000" dirty="0">
                <a:solidFill>
                  <a:schemeClr val="bg1">
                    <a:lumMod val="75000"/>
                  </a:schemeClr>
                </a:solidFill>
              </a:rPr>
              <a:t>înregistrări;</a:t>
            </a:r>
          </a:p>
          <a:p>
            <a:pPr eaLnBrk="1" hangingPunct="1">
              <a:spcBef>
                <a:spcPct val="0"/>
              </a:spcBef>
              <a:spcAft>
                <a:spcPts val="600"/>
              </a:spcAft>
              <a:buClrTx/>
              <a:buSzTx/>
              <a:buFont typeface="Arial" panose="020B0604020202020204" pitchFamily="34" charset="0"/>
              <a:buAutoNum type="arabicPeriod"/>
            </a:pPr>
            <a:r>
              <a:rPr lang="ro-RO" altLang="en-US" sz="2000" dirty="0">
                <a:solidFill>
                  <a:schemeClr val="bg1">
                    <a:lumMod val="75000"/>
                  </a:schemeClr>
                </a:solidFill>
              </a:rPr>
              <a:t>acceptarea/planificarea la zbor;</a:t>
            </a:r>
          </a:p>
          <a:p>
            <a:pPr eaLnBrk="1" hangingPunct="1">
              <a:spcBef>
                <a:spcPct val="0"/>
              </a:spcBef>
              <a:spcAft>
                <a:spcPts val="600"/>
              </a:spcAft>
              <a:buClrTx/>
              <a:buSzTx/>
              <a:buFont typeface="Arial" panose="020B0604020202020204" pitchFamily="34" charset="0"/>
              <a:buAutoNum type="arabicPeriod"/>
            </a:pPr>
            <a:r>
              <a:rPr lang="ro-RO" altLang="en-US" sz="2000" dirty="0">
                <a:solidFill>
                  <a:schemeClr val="bg1">
                    <a:lumMod val="75000"/>
                  </a:schemeClr>
                </a:solidFill>
              </a:rPr>
              <a:t>transportul bunurilor periculoase;</a:t>
            </a:r>
          </a:p>
          <a:p>
            <a:pPr eaLnBrk="1" hangingPunct="1">
              <a:spcBef>
                <a:spcPct val="0"/>
              </a:spcBef>
              <a:spcAft>
                <a:spcPts val="600"/>
              </a:spcAft>
              <a:buClrTx/>
              <a:buSzTx/>
              <a:buFont typeface="Arial" panose="020B0604020202020204" pitchFamily="34" charset="0"/>
              <a:buAutoNum type="arabicPeriod"/>
            </a:pPr>
            <a:r>
              <a:rPr lang="ro-RO" altLang="en-US" sz="2000" dirty="0">
                <a:solidFill>
                  <a:schemeClr val="bg1">
                    <a:lumMod val="75000"/>
                  </a:schemeClr>
                </a:solidFill>
              </a:rPr>
              <a:t>sistemul de management;</a:t>
            </a:r>
          </a:p>
          <a:p>
            <a:pPr eaLnBrk="1" hangingPunct="1">
              <a:spcBef>
                <a:spcPct val="0"/>
              </a:spcBef>
              <a:spcAft>
                <a:spcPts val="600"/>
              </a:spcAft>
              <a:buClrTx/>
              <a:buSzTx/>
              <a:buFont typeface="Arial" panose="020B0604020202020204" pitchFamily="34" charset="0"/>
              <a:buAutoNum type="arabicPeriod"/>
            </a:pPr>
            <a:r>
              <a:rPr lang="ro-RO" altLang="en-US" sz="2000" dirty="0">
                <a:solidFill>
                  <a:schemeClr val="bg1">
                    <a:lumMod val="75000"/>
                  </a:schemeClr>
                </a:solidFill>
              </a:rPr>
              <a:t>inspecţii în zbor;</a:t>
            </a:r>
          </a:p>
          <a:p>
            <a:pPr eaLnBrk="1" hangingPunct="1">
              <a:spcBef>
                <a:spcPct val="0"/>
              </a:spcBef>
              <a:spcAft>
                <a:spcPts val="600"/>
              </a:spcAft>
              <a:buClrTx/>
              <a:buSzTx/>
              <a:buFont typeface="Arial" panose="020B0604020202020204" pitchFamily="34" charset="0"/>
              <a:buAutoNum type="arabicPeriod"/>
            </a:pPr>
            <a:r>
              <a:rPr lang="ro-RO" altLang="en-US" sz="2000" dirty="0">
                <a:solidFill>
                  <a:schemeClr val="bg1">
                    <a:lumMod val="75000"/>
                  </a:schemeClr>
                </a:solidFill>
              </a:rPr>
              <a:t>inspecţii la platformă;</a:t>
            </a:r>
          </a:p>
          <a:p>
            <a:pPr eaLnBrk="1" hangingPunct="1">
              <a:spcBef>
                <a:spcPct val="0"/>
              </a:spcBef>
              <a:spcAft>
                <a:spcPts val="600"/>
              </a:spcAft>
              <a:buClrTx/>
              <a:buSzTx/>
              <a:buFont typeface="Arial" panose="020B0604020202020204" pitchFamily="34" charset="0"/>
              <a:buAutoNum type="arabicPeriod"/>
            </a:pPr>
            <a:r>
              <a:rPr lang="ro-RO" altLang="en-US" sz="2000" dirty="0">
                <a:solidFill>
                  <a:schemeClr val="bg1">
                    <a:lumMod val="75000"/>
                  </a:schemeClr>
                </a:solidFill>
              </a:rPr>
              <a:t>atitudinea faţă de AACR, şi</a:t>
            </a:r>
          </a:p>
          <a:p>
            <a:pPr eaLnBrk="1" hangingPunct="1">
              <a:spcBef>
                <a:spcPct val="0"/>
              </a:spcBef>
              <a:spcAft>
                <a:spcPts val="600"/>
              </a:spcAft>
              <a:buClrTx/>
              <a:buSzTx/>
              <a:buFont typeface="Arial" panose="020B0604020202020204" pitchFamily="34" charset="0"/>
              <a:buAutoNum type="arabicPeriod"/>
            </a:pPr>
            <a:r>
              <a:rPr lang="ro-RO" altLang="en-US" sz="2000" dirty="0">
                <a:solidFill>
                  <a:schemeClr val="bg1">
                    <a:lumMod val="75000"/>
                  </a:schemeClr>
                </a:solidFill>
              </a:rPr>
              <a:t>experienţa operatorului aerian.</a:t>
            </a:r>
          </a:p>
        </p:txBody>
      </p:sp>
      <p:sp>
        <p:nvSpPr>
          <p:cNvPr id="22535" name="Rectangle 6"/>
          <p:cNvSpPr>
            <a:spLocks noChangeArrowheads="1"/>
          </p:cNvSpPr>
          <p:nvPr/>
        </p:nvSpPr>
        <p:spPr bwMode="auto">
          <a:xfrm>
            <a:off x="444500" y="579438"/>
            <a:ext cx="8229600" cy="617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Tx/>
              <a:buNone/>
            </a:pPr>
            <a:r>
              <a:rPr lang="ro-RO" altLang="en-US" b="1"/>
              <a:t>RBO - Procedură</a:t>
            </a:r>
            <a:endParaRPr lang="en-US" altLang="en-US" sz="1200" b="1"/>
          </a:p>
        </p:txBody>
      </p:sp>
      <p:sp>
        <p:nvSpPr>
          <p:cNvPr id="8" name="Text Box 9">
            <a:extLst>
              <a:ext uri="{FF2B5EF4-FFF2-40B4-BE49-F238E27FC236}">
                <a16:creationId xmlns="" xmlns:a16="http://schemas.microsoft.com/office/drawing/2014/main" id="{28C320A0-428E-4472-9DF9-7824E0BF7828}"/>
              </a:ext>
            </a:extLst>
          </p:cNvPr>
          <p:cNvSpPr txBox="1">
            <a:spLocks noChangeArrowheads="1"/>
          </p:cNvSpPr>
          <p:nvPr/>
        </p:nvSpPr>
        <p:spPr bwMode="auto">
          <a:xfrm>
            <a:off x="1259632" y="6477000"/>
            <a:ext cx="70564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Tx/>
              <a:buNone/>
            </a:pPr>
            <a:r>
              <a:rPr lang="ro-RO" altLang="ro-RO" sz="1200" dirty="0"/>
              <a:t>AACR - Ședință standardizare – București – Iunie </a:t>
            </a:r>
            <a:r>
              <a:rPr lang="en-US" altLang="ro-RO" sz="1200" dirty="0"/>
              <a:t>201</a:t>
            </a:r>
            <a:r>
              <a:rPr lang="ro-RO" altLang="ro-RO" sz="1200" dirty="0"/>
              <a:t>8</a:t>
            </a:r>
          </a:p>
        </p:txBody>
      </p:sp>
      <p:sp>
        <p:nvSpPr>
          <p:cNvPr id="2" name="Rectangle 1">
            <a:extLst>
              <a:ext uri="{FF2B5EF4-FFF2-40B4-BE49-F238E27FC236}">
                <a16:creationId xmlns="" xmlns:a16="http://schemas.microsoft.com/office/drawing/2014/main" id="{7CFF97A6-6E1A-4AF5-A57A-38FC2C9CB056}"/>
              </a:ext>
            </a:extLst>
          </p:cNvPr>
          <p:cNvSpPr/>
          <p:nvPr/>
        </p:nvSpPr>
        <p:spPr>
          <a:xfrm>
            <a:off x="4536975" y="2265687"/>
            <a:ext cx="4192687" cy="3107529"/>
          </a:xfrm>
          <a:prstGeom prst="rect">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marL="285750" indent="-285750" algn="just">
              <a:buFontTx/>
              <a:buChar char="-"/>
            </a:pPr>
            <a:r>
              <a:rPr lang="ro-RO" dirty="0"/>
              <a:t>existența facilităților</a:t>
            </a:r>
          </a:p>
          <a:p>
            <a:pPr marL="285750" indent="-285750" algn="just">
              <a:buFontTx/>
              <a:buChar char="-"/>
            </a:pPr>
            <a:r>
              <a:rPr lang="ro-RO" dirty="0"/>
              <a:t>definirea </a:t>
            </a:r>
            <a:r>
              <a:rPr lang="en-US" dirty="0"/>
              <a:t>“principal place of business”</a:t>
            </a:r>
          </a:p>
          <a:p>
            <a:pPr marL="285750" indent="-285750" algn="just">
              <a:buFontTx/>
              <a:buChar char="-"/>
            </a:pPr>
            <a:r>
              <a:rPr lang="ro-RO" dirty="0"/>
              <a:t>desfășurarea activității de control operațional</a:t>
            </a:r>
          </a:p>
          <a:p>
            <a:pPr marL="285750" indent="-285750" algn="just">
              <a:buFontTx/>
              <a:buChar char="-"/>
            </a:pPr>
            <a:r>
              <a:rPr lang="ro-RO" dirty="0"/>
              <a:t>facilitarea raportărilor hazardelor și a evenimentelor</a:t>
            </a:r>
          </a:p>
          <a:p>
            <a:pPr marL="285750" indent="-285750" algn="just">
              <a:buFontTx/>
              <a:buChar char="-"/>
            </a:pPr>
            <a:r>
              <a:rPr lang="ro-RO" dirty="0"/>
              <a:t>disponibilitatea </a:t>
            </a:r>
            <a:r>
              <a:rPr lang="ro-RO" dirty="0" smtClean="0"/>
              <a:t>și </a:t>
            </a:r>
            <a:r>
              <a:rPr lang="ro-RO" dirty="0"/>
              <a:t>validitatea manualelor</a:t>
            </a:r>
          </a:p>
          <a:p>
            <a:pPr marL="285750" indent="-285750" algn="just">
              <a:buFontTx/>
              <a:buChar char="-"/>
            </a:pPr>
            <a:r>
              <a:rPr lang="ro-RO" dirty="0"/>
              <a:t>mărimea flotei</a:t>
            </a:r>
          </a:p>
          <a:p>
            <a:pPr marL="285750" indent="-285750" algn="just">
              <a:buFontTx/>
              <a:buChar char="-"/>
            </a:pPr>
            <a:r>
              <a:rPr lang="ro-RO" dirty="0"/>
              <a:t>baze de operare</a:t>
            </a:r>
            <a:endParaRPr lang="en-US" dirty="0"/>
          </a:p>
        </p:txBody>
      </p:sp>
    </p:spTree>
    <p:extLst>
      <p:ext uri="{BB962C8B-B14F-4D97-AF65-F5344CB8AC3E}">
        <p14:creationId xmlns:p14="http://schemas.microsoft.com/office/powerpoint/2010/main" val="950843213"/>
      </p:ext>
    </p:extLst>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1"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00938" y="142875"/>
            <a:ext cx="1228725" cy="873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2" name="Slide Number Placeholder 4"/>
          <p:cNvSpPr txBox="1">
            <a:spLocks noGrp="1"/>
          </p:cNvSpPr>
          <p:nvPr/>
        </p:nvSpPr>
        <p:spPr bwMode="auto">
          <a:xfrm>
            <a:off x="6553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ClrTx/>
              <a:buSzTx/>
              <a:buFontTx/>
              <a:buNone/>
            </a:pPr>
            <a:fld id="{CE7A1C7B-74BC-4827-B3A7-F1445C82DEBE}" type="slidenum">
              <a:rPr lang="ro-RO" altLang="en-US" sz="1200">
                <a:latin typeface="Arial Black" panose="020B0A04020102020204" pitchFamily="34" charset="0"/>
              </a:rPr>
              <a:pPr algn="r" eaLnBrk="1" hangingPunct="1">
                <a:spcBef>
                  <a:spcPct val="0"/>
                </a:spcBef>
                <a:buClrTx/>
                <a:buSzTx/>
                <a:buFontTx/>
                <a:buNone/>
              </a:pPr>
              <a:t>6</a:t>
            </a:fld>
            <a:endParaRPr lang="ro-RO" altLang="en-US" sz="1200">
              <a:latin typeface="Arial Black" panose="020B0A04020102020204" pitchFamily="34" charset="0"/>
            </a:endParaRPr>
          </a:p>
        </p:txBody>
      </p:sp>
      <p:sp>
        <p:nvSpPr>
          <p:cNvPr id="22534" name="Rectangle 1"/>
          <p:cNvSpPr>
            <a:spLocks noChangeArrowheads="1"/>
          </p:cNvSpPr>
          <p:nvPr/>
        </p:nvSpPr>
        <p:spPr bwMode="auto">
          <a:xfrm>
            <a:off x="454925" y="1238249"/>
            <a:ext cx="8005507" cy="52475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r>
              <a:rPr lang="ro-RO" altLang="en-US" sz="2000" dirty="0"/>
              <a:t> </a:t>
            </a:r>
          </a:p>
          <a:p>
            <a:pPr algn="just" eaLnBrk="1" hangingPunct="1">
              <a:spcBef>
                <a:spcPct val="0"/>
              </a:spcBef>
              <a:spcAft>
                <a:spcPts val="600"/>
              </a:spcAft>
              <a:buClrTx/>
              <a:buSzTx/>
              <a:buFontTx/>
              <a:buNone/>
            </a:pPr>
            <a:r>
              <a:rPr lang="ro-RO" altLang="en-US" sz="2000" dirty="0"/>
              <a:t>În stabilirea profilului de risc al unui operator aerian român se folosesc 11 </a:t>
            </a:r>
            <a:r>
              <a:rPr lang="ro-RO" altLang="en-US" sz="2000" b="1" u="sng" dirty="0" smtClean="0"/>
              <a:t>parametri</a:t>
            </a:r>
            <a:r>
              <a:rPr lang="ro-RO" altLang="en-US" sz="2000" dirty="0"/>
              <a:t>:</a:t>
            </a:r>
          </a:p>
          <a:p>
            <a:pPr marL="457200" indent="-457200" eaLnBrk="1" hangingPunct="1">
              <a:spcBef>
                <a:spcPct val="0"/>
              </a:spcBef>
              <a:spcAft>
                <a:spcPts val="600"/>
              </a:spcAft>
              <a:buClrTx/>
              <a:buSzTx/>
              <a:buFont typeface="Arial" panose="020B0604020202020204" pitchFamily="34" charset="0"/>
              <a:buAutoNum type="arabicPeriod"/>
            </a:pPr>
            <a:r>
              <a:rPr lang="ro-RO" altLang="en-US" sz="2000" dirty="0">
                <a:solidFill>
                  <a:schemeClr val="bg1">
                    <a:lumMod val="75000"/>
                  </a:schemeClr>
                </a:solidFill>
              </a:rPr>
              <a:t>infrastructură şi facilităţi;</a:t>
            </a:r>
          </a:p>
          <a:p>
            <a:pPr marL="457200" indent="-457200" eaLnBrk="1" hangingPunct="1">
              <a:spcBef>
                <a:spcPct val="0"/>
              </a:spcBef>
              <a:spcAft>
                <a:spcPts val="600"/>
              </a:spcAft>
              <a:buClrTx/>
              <a:buSzTx/>
              <a:buFont typeface="Arial" panose="020B0604020202020204" pitchFamily="34" charset="0"/>
              <a:buAutoNum type="arabicPeriod"/>
            </a:pPr>
            <a:r>
              <a:rPr lang="ro-RO" altLang="en-US" sz="2000" b="1" dirty="0">
                <a:solidFill>
                  <a:srgbClr val="FF0000"/>
                </a:solidFill>
              </a:rPr>
              <a:t>manuale;</a:t>
            </a:r>
          </a:p>
          <a:p>
            <a:pPr eaLnBrk="1" hangingPunct="1">
              <a:spcBef>
                <a:spcPct val="0"/>
              </a:spcBef>
              <a:spcAft>
                <a:spcPts val="600"/>
              </a:spcAft>
              <a:buClrTx/>
              <a:buSzTx/>
              <a:buFont typeface="Arial" panose="020B0604020202020204" pitchFamily="34" charset="0"/>
              <a:buAutoNum type="arabicPeriod"/>
            </a:pPr>
            <a:r>
              <a:rPr lang="ro-RO" altLang="en-US" sz="2000" dirty="0">
                <a:solidFill>
                  <a:schemeClr val="bg1">
                    <a:lumMod val="75000"/>
                  </a:schemeClr>
                </a:solidFill>
              </a:rPr>
              <a:t>pregătirea personalului;</a:t>
            </a:r>
          </a:p>
          <a:p>
            <a:pPr eaLnBrk="1" hangingPunct="1">
              <a:spcBef>
                <a:spcPct val="0"/>
              </a:spcBef>
              <a:spcAft>
                <a:spcPts val="600"/>
              </a:spcAft>
              <a:buClrTx/>
              <a:buSzTx/>
              <a:buFont typeface="Arial" panose="020B0604020202020204" pitchFamily="34" charset="0"/>
              <a:buAutoNum type="arabicPeriod"/>
            </a:pPr>
            <a:r>
              <a:rPr lang="ro-RO" altLang="en-US" sz="2000" dirty="0">
                <a:solidFill>
                  <a:schemeClr val="bg1">
                    <a:lumMod val="75000"/>
                  </a:schemeClr>
                </a:solidFill>
              </a:rPr>
              <a:t>înregistrări;</a:t>
            </a:r>
          </a:p>
          <a:p>
            <a:pPr eaLnBrk="1" hangingPunct="1">
              <a:spcBef>
                <a:spcPct val="0"/>
              </a:spcBef>
              <a:spcAft>
                <a:spcPts val="600"/>
              </a:spcAft>
              <a:buClrTx/>
              <a:buSzTx/>
              <a:buFont typeface="Arial" panose="020B0604020202020204" pitchFamily="34" charset="0"/>
              <a:buAutoNum type="arabicPeriod"/>
            </a:pPr>
            <a:r>
              <a:rPr lang="ro-RO" altLang="en-US" sz="2000" dirty="0">
                <a:solidFill>
                  <a:schemeClr val="bg1">
                    <a:lumMod val="75000"/>
                  </a:schemeClr>
                </a:solidFill>
              </a:rPr>
              <a:t>acceptarea/planificarea la zbor;</a:t>
            </a:r>
          </a:p>
          <a:p>
            <a:pPr eaLnBrk="1" hangingPunct="1">
              <a:spcBef>
                <a:spcPct val="0"/>
              </a:spcBef>
              <a:spcAft>
                <a:spcPts val="600"/>
              </a:spcAft>
              <a:buClrTx/>
              <a:buSzTx/>
              <a:buFont typeface="Arial" panose="020B0604020202020204" pitchFamily="34" charset="0"/>
              <a:buAutoNum type="arabicPeriod"/>
            </a:pPr>
            <a:r>
              <a:rPr lang="ro-RO" altLang="en-US" sz="2000" dirty="0">
                <a:solidFill>
                  <a:schemeClr val="bg1">
                    <a:lumMod val="75000"/>
                  </a:schemeClr>
                </a:solidFill>
              </a:rPr>
              <a:t>transportul bunurilor periculoase;</a:t>
            </a:r>
          </a:p>
          <a:p>
            <a:pPr eaLnBrk="1" hangingPunct="1">
              <a:spcBef>
                <a:spcPct val="0"/>
              </a:spcBef>
              <a:spcAft>
                <a:spcPts val="600"/>
              </a:spcAft>
              <a:buClrTx/>
              <a:buSzTx/>
              <a:buFont typeface="Arial" panose="020B0604020202020204" pitchFamily="34" charset="0"/>
              <a:buAutoNum type="arabicPeriod"/>
            </a:pPr>
            <a:r>
              <a:rPr lang="ro-RO" altLang="en-US" sz="2000" dirty="0">
                <a:solidFill>
                  <a:schemeClr val="bg1">
                    <a:lumMod val="75000"/>
                  </a:schemeClr>
                </a:solidFill>
              </a:rPr>
              <a:t>sistemul de management;</a:t>
            </a:r>
          </a:p>
          <a:p>
            <a:pPr eaLnBrk="1" hangingPunct="1">
              <a:spcBef>
                <a:spcPct val="0"/>
              </a:spcBef>
              <a:spcAft>
                <a:spcPts val="600"/>
              </a:spcAft>
              <a:buClrTx/>
              <a:buSzTx/>
              <a:buFont typeface="Arial" panose="020B0604020202020204" pitchFamily="34" charset="0"/>
              <a:buAutoNum type="arabicPeriod"/>
            </a:pPr>
            <a:r>
              <a:rPr lang="ro-RO" altLang="en-US" sz="2000" dirty="0">
                <a:solidFill>
                  <a:schemeClr val="bg1">
                    <a:lumMod val="75000"/>
                  </a:schemeClr>
                </a:solidFill>
              </a:rPr>
              <a:t>inspecţii în zbor;</a:t>
            </a:r>
          </a:p>
          <a:p>
            <a:pPr eaLnBrk="1" hangingPunct="1">
              <a:spcBef>
                <a:spcPct val="0"/>
              </a:spcBef>
              <a:spcAft>
                <a:spcPts val="600"/>
              </a:spcAft>
              <a:buClrTx/>
              <a:buSzTx/>
              <a:buFont typeface="Arial" panose="020B0604020202020204" pitchFamily="34" charset="0"/>
              <a:buAutoNum type="arabicPeriod"/>
            </a:pPr>
            <a:r>
              <a:rPr lang="ro-RO" altLang="en-US" sz="2000" dirty="0">
                <a:solidFill>
                  <a:schemeClr val="bg1">
                    <a:lumMod val="75000"/>
                  </a:schemeClr>
                </a:solidFill>
              </a:rPr>
              <a:t>inspecţii la platformă;</a:t>
            </a:r>
          </a:p>
          <a:p>
            <a:pPr eaLnBrk="1" hangingPunct="1">
              <a:spcBef>
                <a:spcPct val="0"/>
              </a:spcBef>
              <a:spcAft>
                <a:spcPts val="600"/>
              </a:spcAft>
              <a:buClrTx/>
              <a:buSzTx/>
              <a:buFont typeface="Arial" panose="020B0604020202020204" pitchFamily="34" charset="0"/>
              <a:buAutoNum type="arabicPeriod"/>
            </a:pPr>
            <a:r>
              <a:rPr lang="ro-RO" altLang="en-US" sz="2000" dirty="0">
                <a:solidFill>
                  <a:schemeClr val="bg1">
                    <a:lumMod val="75000"/>
                  </a:schemeClr>
                </a:solidFill>
              </a:rPr>
              <a:t>atitudinea faţă de AACR, şi</a:t>
            </a:r>
          </a:p>
          <a:p>
            <a:pPr eaLnBrk="1" hangingPunct="1">
              <a:spcBef>
                <a:spcPct val="0"/>
              </a:spcBef>
              <a:spcAft>
                <a:spcPts val="600"/>
              </a:spcAft>
              <a:buClrTx/>
              <a:buSzTx/>
              <a:buFont typeface="Arial" panose="020B0604020202020204" pitchFamily="34" charset="0"/>
              <a:buAutoNum type="arabicPeriod"/>
            </a:pPr>
            <a:r>
              <a:rPr lang="ro-RO" altLang="en-US" sz="2000" dirty="0">
                <a:solidFill>
                  <a:schemeClr val="bg1">
                    <a:lumMod val="75000"/>
                  </a:schemeClr>
                </a:solidFill>
              </a:rPr>
              <a:t>experienţa operatorului aerian.</a:t>
            </a:r>
          </a:p>
        </p:txBody>
      </p:sp>
      <p:sp>
        <p:nvSpPr>
          <p:cNvPr id="22535" name="Rectangle 6"/>
          <p:cNvSpPr>
            <a:spLocks noChangeArrowheads="1"/>
          </p:cNvSpPr>
          <p:nvPr/>
        </p:nvSpPr>
        <p:spPr bwMode="auto">
          <a:xfrm>
            <a:off x="444500" y="579438"/>
            <a:ext cx="8229600" cy="617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Tx/>
              <a:buNone/>
            </a:pPr>
            <a:r>
              <a:rPr lang="ro-RO" altLang="en-US" b="1"/>
              <a:t>RBO - Procedură</a:t>
            </a:r>
            <a:endParaRPr lang="en-US" altLang="en-US" sz="1200" b="1"/>
          </a:p>
        </p:txBody>
      </p:sp>
      <p:sp>
        <p:nvSpPr>
          <p:cNvPr id="8" name="Text Box 9">
            <a:extLst>
              <a:ext uri="{FF2B5EF4-FFF2-40B4-BE49-F238E27FC236}">
                <a16:creationId xmlns="" xmlns:a16="http://schemas.microsoft.com/office/drawing/2014/main" id="{28C320A0-428E-4472-9DF9-7824E0BF7828}"/>
              </a:ext>
            </a:extLst>
          </p:cNvPr>
          <p:cNvSpPr txBox="1">
            <a:spLocks noChangeArrowheads="1"/>
          </p:cNvSpPr>
          <p:nvPr/>
        </p:nvSpPr>
        <p:spPr bwMode="auto">
          <a:xfrm>
            <a:off x="1259632" y="6477000"/>
            <a:ext cx="70564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Tx/>
              <a:buNone/>
            </a:pPr>
            <a:r>
              <a:rPr lang="ro-RO" altLang="ro-RO" sz="1200" dirty="0"/>
              <a:t>AACR - Ședință standardizare – București – Iunie </a:t>
            </a:r>
            <a:r>
              <a:rPr lang="en-US" altLang="ro-RO" sz="1200" dirty="0"/>
              <a:t>201</a:t>
            </a:r>
            <a:r>
              <a:rPr lang="ro-RO" altLang="ro-RO" sz="1200" dirty="0"/>
              <a:t>8</a:t>
            </a:r>
          </a:p>
        </p:txBody>
      </p:sp>
      <p:sp>
        <p:nvSpPr>
          <p:cNvPr id="2" name="Rectangle 1">
            <a:extLst>
              <a:ext uri="{FF2B5EF4-FFF2-40B4-BE49-F238E27FC236}">
                <a16:creationId xmlns="" xmlns:a16="http://schemas.microsoft.com/office/drawing/2014/main" id="{7CFF97A6-6E1A-4AF5-A57A-38FC2C9CB056}"/>
              </a:ext>
            </a:extLst>
          </p:cNvPr>
          <p:cNvSpPr/>
          <p:nvPr/>
        </p:nvSpPr>
        <p:spPr>
          <a:xfrm>
            <a:off x="4210726" y="2463324"/>
            <a:ext cx="4445694" cy="3486895"/>
          </a:xfrm>
          <a:prstGeom prst="rect">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marL="285750" indent="-285750" algn="just">
              <a:spcAft>
                <a:spcPts val="300"/>
              </a:spcAft>
              <a:buFontTx/>
              <a:buChar char="-"/>
            </a:pPr>
            <a:r>
              <a:rPr lang="ro-RO" dirty="0"/>
              <a:t>sunt descrise</a:t>
            </a:r>
            <a:r>
              <a:rPr lang="it-IT" dirty="0"/>
              <a:t> ierarhia şi conexiunile între manualele dezvoltate</a:t>
            </a:r>
            <a:endParaRPr lang="ro-RO" dirty="0"/>
          </a:p>
          <a:p>
            <a:pPr marL="285750" indent="-285750" algn="just">
              <a:spcAft>
                <a:spcPts val="300"/>
              </a:spcAft>
              <a:buFontTx/>
              <a:buChar char="-"/>
            </a:pPr>
            <a:r>
              <a:rPr lang="en-US" dirty="0" err="1"/>
              <a:t>respectă</a:t>
            </a:r>
            <a:r>
              <a:rPr lang="en-US" dirty="0"/>
              <a:t> </a:t>
            </a:r>
            <a:r>
              <a:rPr lang="en-US" dirty="0" err="1"/>
              <a:t>specificaţiile</a:t>
            </a:r>
            <a:r>
              <a:rPr lang="en-US" dirty="0"/>
              <a:t> de </a:t>
            </a:r>
            <a:r>
              <a:rPr lang="en-US" dirty="0" err="1"/>
              <a:t>operare</a:t>
            </a:r>
            <a:endParaRPr lang="ro-RO" dirty="0"/>
          </a:p>
          <a:p>
            <a:pPr marL="285750" indent="-285750" algn="just">
              <a:spcAft>
                <a:spcPts val="300"/>
              </a:spcAft>
              <a:buFontTx/>
              <a:buChar char="-"/>
            </a:pPr>
            <a:r>
              <a:rPr lang="en-US" dirty="0"/>
              <a:t>nu </a:t>
            </a:r>
            <a:r>
              <a:rPr lang="en-US" dirty="0" err="1"/>
              <a:t>reprezintă</a:t>
            </a:r>
            <a:r>
              <a:rPr lang="en-US" dirty="0"/>
              <a:t> </a:t>
            </a:r>
            <a:r>
              <a:rPr lang="en-US" dirty="0" err="1"/>
              <a:t>transpunerea</a:t>
            </a:r>
            <a:r>
              <a:rPr lang="en-US" dirty="0"/>
              <a:t> </a:t>
            </a:r>
            <a:r>
              <a:rPr lang="en-US" dirty="0" err="1"/>
              <a:t>directă</a:t>
            </a:r>
            <a:r>
              <a:rPr lang="en-US" dirty="0"/>
              <a:t> a </a:t>
            </a:r>
            <a:r>
              <a:rPr lang="en-US" dirty="0" err="1"/>
              <a:t>standardelor</a:t>
            </a:r>
            <a:endParaRPr lang="ro-RO" dirty="0"/>
          </a:p>
          <a:p>
            <a:pPr marL="285750" indent="-285750" algn="just">
              <a:spcAft>
                <a:spcPts val="300"/>
              </a:spcAft>
              <a:buFontTx/>
              <a:buChar char="-"/>
            </a:pPr>
            <a:r>
              <a:rPr lang="en-US" dirty="0" err="1"/>
              <a:t>este</a:t>
            </a:r>
            <a:r>
              <a:rPr lang="en-US" dirty="0"/>
              <a:t> </a:t>
            </a:r>
            <a:r>
              <a:rPr lang="en-US" dirty="0" err="1"/>
              <a:t>implementată</a:t>
            </a:r>
            <a:r>
              <a:rPr lang="en-US" dirty="0"/>
              <a:t> </a:t>
            </a:r>
            <a:r>
              <a:rPr lang="en-US" dirty="0" err="1"/>
              <a:t>în</a:t>
            </a:r>
            <a:r>
              <a:rPr lang="en-US" dirty="0"/>
              <a:t> mod </a:t>
            </a:r>
            <a:r>
              <a:rPr lang="en-US" dirty="0" err="1"/>
              <a:t>corect</a:t>
            </a:r>
            <a:r>
              <a:rPr lang="en-US" dirty="0"/>
              <a:t> </a:t>
            </a:r>
            <a:r>
              <a:rPr lang="en-US" dirty="0" err="1"/>
              <a:t>procedura</a:t>
            </a:r>
            <a:r>
              <a:rPr lang="en-US" dirty="0"/>
              <a:t> </a:t>
            </a:r>
            <a:r>
              <a:rPr lang="en-US" dirty="0" err="1"/>
              <a:t>referitoare</a:t>
            </a:r>
            <a:r>
              <a:rPr lang="en-US" dirty="0"/>
              <a:t> la </a:t>
            </a:r>
            <a:r>
              <a:rPr lang="en-US" dirty="0" err="1"/>
              <a:t>amendamentele</a:t>
            </a:r>
            <a:r>
              <a:rPr lang="en-US" dirty="0"/>
              <a:t> care nu </a:t>
            </a:r>
            <a:r>
              <a:rPr lang="en-US" dirty="0" err="1"/>
              <a:t>necesită</a:t>
            </a:r>
            <a:r>
              <a:rPr lang="en-US" dirty="0"/>
              <a:t> </a:t>
            </a:r>
            <a:r>
              <a:rPr lang="en-US" dirty="0" err="1"/>
              <a:t>obţinerea</a:t>
            </a:r>
            <a:r>
              <a:rPr lang="en-US" dirty="0"/>
              <a:t> </a:t>
            </a:r>
            <a:r>
              <a:rPr lang="en-US" dirty="0" err="1"/>
              <a:t>unei</a:t>
            </a:r>
            <a:r>
              <a:rPr lang="en-US" dirty="0"/>
              <a:t> </a:t>
            </a:r>
            <a:r>
              <a:rPr lang="en-US" dirty="0" err="1"/>
              <a:t>aprobări</a:t>
            </a:r>
            <a:r>
              <a:rPr lang="en-US" dirty="0"/>
              <a:t> </a:t>
            </a:r>
            <a:r>
              <a:rPr lang="en-US" dirty="0" err="1"/>
              <a:t>prealabile</a:t>
            </a:r>
            <a:r>
              <a:rPr lang="en-US" dirty="0"/>
              <a:t> din </a:t>
            </a:r>
            <a:r>
              <a:rPr lang="en-US" dirty="0" err="1"/>
              <a:t>partea</a:t>
            </a:r>
            <a:r>
              <a:rPr lang="en-US" dirty="0"/>
              <a:t> AACR</a:t>
            </a:r>
            <a:endParaRPr lang="ro-RO" dirty="0"/>
          </a:p>
          <a:p>
            <a:pPr marL="285750" indent="-285750" algn="just">
              <a:buFontTx/>
              <a:buChar char="-"/>
            </a:pPr>
            <a:r>
              <a:rPr lang="en-US" dirty="0" err="1"/>
              <a:t>conţinutul</a:t>
            </a:r>
            <a:r>
              <a:rPr lang="en-US" dirty="0"/>
              <a:t> </a:t>
            </a:r>
            <a:r>
              <a:rPr lang="en-US" dirty="0" err="1"/>
              <a:t>manualelor</a:t>
            </a:r>
            <a:r>
              <a:rPr lang="en-US" dirty="0"/>
              <a:t> </a:t>
            </a:r>
            <a:r>
              <a:rPr lang="en-US" dirty="0" err="1"/>
              <a:t>este</a:t>
            </a:r>
            <a:r>
              <a:rPr lang="en-US" dirty="0"/>
              <a:t> </a:t>
            </a:r>
            <a:r>
              <a:rPr lang="en-US" dirty="0" err="1"/>
              <a:t>actualizat</a:t>
            </a:r>
            <a:endParaRPr lang="en-US" dirty="0"/>
          </a:p>
        </p:txBody>
      </p:sp>
    </p:spTree>
    <p:extLst>
      <p:ext uri="{BB962C8B-B14F-4D97-AF65-F5344CB8AC3E}">
        <p14:creationId xmlns:p14="http://schemas.microsoft.com/office/powerpoint/2010/main" val="2345853246"/>
      </p:ext>
    </p:extLst>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1"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00938" y="142875"/>
            <a:ext cx="1228725" cy="873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2" name="Slide Number Placeholder 4"/>
          <p:cNvSpPr txBox="1">
            <a:spLocks noGrp="1"/>
          </p:cNvSpPr>
          <p:nvPr/>
        </p:nvSpPr>
        <p:spPr bwMode="auto">
          <a:xfrm>
            <a:off x="6553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ClrTx/>
              <a:buSzTx/>
              <a:buFontTx/>
              <a:buNone/>
            </a:pPr>
            <a:fld id="{CE7A1C7B-74BC-4827-B3A7-F1445C82DEBE}" type="slidenum">
              <a:rPr lang="ro-RO" altLang="en-US" sz="1200">
                <a:latin typeface="Arial Black" panose="020B0A04020102020204" pitchFamily="34" charset="0"/>
              </a:rPr>
              <a:pPr algn="r" eaLnBrk="1" hangingPunct="1">
                <a:spcBef>
                  <a:spcPct val="0"/>
                </a:spcBef>
                <a:buClrTx/>
                <a:buSzTx/>
                <a:buFontTx/>
                <a:buNone/>
              </a:pPr>
              <a:t>7</a:t>
            </a:fld>
            <a:endParaRPr lang="ro-RO" altLang="en-US" sz="1200">
              <a:latin typeface="Arial Black" panose="020B0A04020102020204" pitchFamily="34" charset="0"/>
            </a:endParaRPr>
          </a:p>
        </p:txBody>
      </p:sp>
      <p:sp>
        <p:nvSpPr>
          <p:cNvPr id="22534" name="Rectangle 1"/>
          <p:cNvSpPr>
            <a:spLocks noChangeArrowheads="1"/>
          </p:cNvSpPr>
          <p:nvPr/>
        </p:nvSpPr>
        <p:spPr bwMode="auto">
          <a:xfrm>
            <a:off x="454925" y="1238249"/>
            <a:ext cx="8005507" cy="52475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r>
              <a:rPr lang="ro-RO" altLang="en-US" sz="2000" dirty="0"/>
              <a:t> </a:t>
            </a:r>
          </a:p>
          <a:p>
            <a:pPr algn="just" eaLnBrk="1" hangingPunct="1">
              <a:spcBef>
                <a:spcPct val="0"/>
              </a:spcBef>
              <a:spcAft>
                <a:spcPts val="600"/>
              </a:spcAft>
              <a:buClrTx/>
              <a:buSzTx/>
              <a:buFontTx/>
              <a:buNone/>
            </a:pPr>
            <a:r>
              <a:rPr lang="ro-RO" altLang="en-US" sz="2000" dirty="0"/>
              <a:t>În stabilirea profilului de risc al unui operator aerian român se folosesc 11 </a:t>
            </a:r>
            <a:r>
              <a:rPr lang="ro-RO" altLang="en-US" sz="2000" b="1" u="sng" dirty="0" smtClean="0"/>
              <a:t>parametri</a:t>
            </a:r>
            <a:r>
              <a:rPr lang="ro-RO" altLang="en-US" sz="2000" dirty="0" smtClean="0"/>
              <a:t>:</a:t>
            </a:r>
            <a:endParaRPr lang="ro-RO" altLang="en-US" sz="2000" dirty="0"/>
          </a:p>
          <a:p>
            <a:pPr marL="457200" indent="-457200" eaLnBrk="1" hangingPunct="1">
              <a:spcBef>
                <a:spcPct val="0"/>
              </a:spcBef>
              <a:spcAft>
                <a:spcPts val="600"/>
              </a:spcAft>
              <a:buClrTx/>
              <a:buSzTx/>
              <a:buFont typeface="Arial" panose="020B0604020202020204" pitchFamily="34" charset="0"/>
              <a:buAutoNum type="arabicPeriod"/>
            </a:pPr>
            <a:r>
              <a:rPr lang="ro-RO" altLang="en-US" sz="2000" dirty="0">
                <a:solidFill>
                  <a:schemeClr val="bg1">
                    <a:lumMod val="75000"/>
                  </a:schemeClr>
                </a:solidFill>
              </a:rPr>
              <a:t>infrastructură şi facilităţi;</a:t>
            </a:r>
          </a:p>
          <a:p>
            <a:pPr marL="457200" indent="-457200" eaLnBrk="1" hangingPunct="1">
              <a:spcBef>
                <a:spcPct val="0"/>
              </a:spcBef>
              <a:spcAft>
                <a:spcPts val="600"/>
              </a:spcAft>
              <a:buClrTx/>
              <a:buSzTx/>
              <a:buFont typeface="Arial" panose="020B0604020202020204" pitchFamily="34" charset="0"/>
              <a:buAutoNum type="arabicPeriod"/>
            </a:pPr>
            <a:r>
              <a:rPr lang="ro-RO" altLang="en-US" sz="2000" dirty="0">
                <a:solidFill>
                  <a:schemeClr val="bg1">
                    <a:lumMod val="75000"/>
                  </a:schemeClr>
                </a:solidFill>
              </a:rPr>
              <a:t>manuale;</a:t>
            </a:r>
          </a:p>
          <a:p>
            <a:pPr marL="457200" indent="-457200" eaLnBrk="1" hangingPunct="1">
              <a:spcBef>
                <a:spcPct val="0"/>
              </a:spcBef>
              <a:spcAft>
                <a:spcPts val="600"/>
              </a:spcAft>
              <a:buClrTx/>
              <a:buSzTx/>
              <a:buFont typeface="Arial" panose="020B0604020202020204" pitchFamily="34" charset="0"/>
              <a:buAutoNum type="arabicPeriod"/>
            </a:pPr>
            <a:r>
              <a:rPr lang="ro-RO" altLang="en-US" sz="2000" b="1" dirty="0">
                <a:solidFill>
                  <a:srgbClr val="FF0000"/>
                </a:solidFill>
              </a:rPr>
              <a:t>pregătirea personalului;</a:t>
            </a:r>
          </a:p>
          <a:p>
            <a:pPr eaLnBrk="1" hangingPunct="1">
              <a:spcBef>
                <a:spcPct val="0"/>
              </a:spcBef>
              <a:spcAft>
                <a:spcPts val="600"/>
              </a:spcAft>
              <a:buClrTx/>
              <a:buSzTx/>
              <a:buFont typeface="Arial" panose="020B0604020202020204" pitchFamily="34" charset="0"/>
              <a:buAutoNum type="arabicPeriod"/>
            </a:pPr>
            <a:r>
              <a:rPr lang="ro-RO" altLang="en-US" sz="2000" dirty="0">
                <a:solidFill>
                  <a:schemeClr val="bg1">
                    <a:lumMod val="75000"/>
                  </a:schemeClr>
                </a:solidFill>
              </a:rPr>
              <a:t>înregistrări;</a:t>
            </a:r>
          </a:p>
          <a:p>
            <a:pPr eaLnBrk="1" hangingPunct="1">
              <a:spcBef>
                <a:spcPct val="0"/>
              </a:spcBef>
              <a:spcAft>
                <a:spcPts val="600"/>
              </a:spcAft>
              <a:buClrTx/>
              <a:buSzTx/>
              <a:buFont typeface="Arial" panose="020B0604020202020204" pitchFamily="34" charset="0"/>
              <a:buAutoNum type="arabicPeriod"/>
            </a:pPr>
            <a:r>
              <a:rPr lang="ro-RO" altLang="en-US" sz="2000" dirty="0">
                <a:solidFill>
                  <a:schemeClr val="bg1">
                    <a:lumMod val="75000"/>
                  </a:schemeClr>
                </a:solidFill>
              </a:rPr>
              <a:t>acceptarea/planificarea la zbor;</a:t>
            </a:r>
          </a:p>
          <a:p>
            <a:pPr eaLnBrk="1" hangingPunct="1">
              <a:spcBef>
                <a:spcPct val="0"/>
              </a:spcBef>
              <a:spcAft>
                <a:spcPts val="600"/>
              </a:spcAft>
              <a:buClrTx/>
              <a:buSzTx/>
              <a:buFont typeface="Arial" panose="020B0604020202020204" pitchFamily="34" charset="0"/>
              <a:buAutoNum type="arabicPeriod"/>
            </a:pPr>
            <a:r>
              <a:rPr lang="ro-RO" altLang="en-US" sz="2000" dirty="0">
                <a:solidFill>
                  <a:schemeClr val="bg1">
                    <a:lumMod val="75000"/>
                  </a:schemeClr>
                </a:solidFill>
              </a:rPr>
              <a:t>transportul bunurilor periculoase;</a:t>
            </a:r>
          </a:p>
          <a:p>
            <a:pPr eaLnBrk="1" hangingPunct="1">
              <a:spcBef>
                <a:spcPct val="0"/>
              </a:spcBef>
              <a:spcAft>
                <a:spcPts val="600"/>
              </a:spcAft>
              <a:buClrTx/>
              <a:buSzTx/>
              <a:buFont typeface="Arial" panose="020B0604020202020204" pitchFamily="34" charset="0"/>
              <a:buAutoNum type="arabicPeriod"/>
            </a:pPr>
            <a:r>
              <a:rPr lang="ro-RO" altLang="en-US" sz="2000" dirty="0">
                <a:solidFill>
                  <a:schemeClr val="bg1">
                    <a:lumMod val="75000"/>
                  </a:schemeClr>
                </a:solidFill>
              </a:rPr>
              <a:t>sistemul de management;</a:t>
            </a:r>
          </a:p>
          <a:p>
            <a:pPr eaLnBrk="1" hangingPunct="1">
              <a:spcBef>
                <a:spcPct val="0"/>
              </a:spcBef>
              <a:spcAft>
                <a:spcPts val="600"/>
              </a:spcAft>
              <a:buClrTx/>
              <a:buSzTx/>
              <a:buFont typeface="Arial" panose="020B0604020202020204" pitchFamily="34" charset="0"/>
              <a:buAutoNum type="arabicPeriod"/>
            </a:pPr>
            <a:r>
              <a:rPr lang="ro-RO" altLang="en-US" sz="2000" dirty="0">
                <a:solidFill>
                  <a:schemeClr val="bg1">
                    <a:lumMod val="75000"/>
                  </a:schemeClr>
                </a:solidFill>
              </a:rPr>
              <a:t>inspecţii în zbor;</a:t>
            </a:r>
          </a:p>
          <a:p>
            <a:pPr eaLnBrk="1" hangingPunct="1">
              <a:spcBef>
                <a:spcPct val="0"/>
              </a:spcBef>
              <a:spcAft>
                <a:spcPts val="600"/>
              </a:spcAft>
              <a:buClrTx/>
              <a:buSzTx/>
              <a:buFont typeface="Arial" panose="020B0604020202020204" pitchFamily="34" charset="0"/>
              <a:buAutoNum type="arabicPeriod"/>
            </a:pPr>
            <a:r>
              <a:rPr lang="ro-RO" altLang="en-US" sz="2000" dirty="0">
                <a:solidFill>
                  <a:schemeClr val="bg1">
                    <a:lumMod val="75000"/>
                  </a:schemeClr>
                </a:solidFill>
              </a:rPr>
              <a:t>inspecţii la platformă;</a:t>
            </a:r>
          </a:p>
          <a:p>
            <a:pPr eaLnBrk="1" hangingPunct="1">
              <a:spcBef>
                <a:spcPct val="0"/>
              </a:spcBef>
              <a:spcAft>
                <a:spcPts val="600"/>
              </a:spcAft>
              <a:buClrTx/>
              <a:buSzTx/>
              <a:buFont typeface="Arial" panose="020B0604020202020204" pitchFamily="34" charset="0"/>
              <a:buAutoNum type="arabicPeriod"/>
            </a:pPr>
            <a:r>
              <a:rPr lang="ro-RO" altLang="en-US" sz="2000" dirty="0">
                <a:solidFill>
                  <a:schemeClr val="bg1">
                    <a:lumMod val="75000"/>
                  </a:schemeClr>
                </a:solidFill>
              </a:rPr>
              <a:t>atitudinea faţă de AACR, şi</a:t>
            </a:r>
          </a:p>
          <a:p>
            <a:pPr eaLnBrk="1" hangingPunct="1">
              <a:spcBef>
                <a:spcPct val="0"/>
              </a:spcBef>
              <a:spcAft>
                <a:spcPts val="600"/>
              </a:spcAft>
              <a:buClrTx/>
              <a:buSzTx/>
              <a:buFont typeface="Arial" panose="020B0604020202020204" pitchFamily="34" charset="0"/>
              <a:buAutoNum type="arabicPeriod"/>
            </a:pPr>
            <a:r>
              <a:rPr lang="ro-RO" altLang="en-US" sz="2000" dirty="0">
                <a:solidFill>
                  <a:schemeClr val="bg1">
                    <a:lumMod val="75000"/>
                  </a:schemeClr>
                </a:solidFill>
              </a:rPr>
              <a:t>experienţa operatorului aerian.</a:t>
            </a:r>
          </a:p>
        </p:txBody>
      </p:sp>
      <p:sp>
        <p:nvSpPr>
          <p:cNvPr id="22535" name="Rectangle 6"/>
          <p:cNvSpPr>
            <a:spLocks noChangeArrowheads="1"/>
          </p:cNvSpPr>
          <p:nvPr/>
        </p:nvSpPr>
        <p:spPr bwMode="auto">
          <a:xfrm>
            <a:off x="444500" y="579438"/>
            <a:ext cx="8229600" cy="617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Tx/>
              <a:buNone/>
            </a:pPr>
            <a:r>
              <a:rPr lang="ro-RO" altLang="en-US" b="1"/>
              <a:t>RBO - Procedură</a:t>
            </a:r>
            <a:endParaRPr lang="en-US" altLang="en-US" sz="1200" b="1"/>
          </a:p>
        </p:txBody>
      </p:sp>
      <p:sp>
        <p:nvSpPr>
          <p:cNvPr id="8" name="Text Box 9">
            <a:extLst>
              <a:ext uri="{FF2B5EF4-FFF2-40B4-BE49-F238E27FC236}">
                <a16:creationId xmlns="" xmlns:a16="http://schemas.microsoft.com/office/drawing/2014/main" id="{28C320A0-428E-4472-9DF9-7824E0BF7828}"/>
              </a:ext>
            </a:extLst>
          </p:cNvPr>
          <p:cNvSpPr txBox="1">
            <a:spLocks noChangeArrowheads="1"/>
          </p:cNvSpPr>
          <p:nvPr/>
        </p:nvSpPr>
        <p:spPr bwMode="auto">
          <a:xfrm>
            <a:off x="1259632" y="6477000"/>
            <a:ext cx="70564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Tx/>
              <a:buNone/>
            </a:pPr>
            <a:r>
              <a:rPr lang="ro-RO" altLang="ro-RO" sz="1200" dirty="0"/>
              <a:t>AACR - Ședință standardizare – București – Iunie </a:t>
            </a:r>
            <a:r>
              <a:rPr lang="en-US" altLang="ro-RO" sz="1200" dirty="0"/>
              <a:t>201</a:t>
            </a:r>
            <a:r>
              <a:rPr lang="ro-RO" altLang="ro-RO" sz="1200" dirty="0"/>
              <a:t>8</a:t>
            </a:r>
          </a:p>
        </p:txBody>
      </p:sp>
      <p:sp>
        <p:nvSpPr>
          <p:cNvPr id="2" name="Rectangle 1">
            <a:extLst>
              <a:ext uri="{FF2B5EF4-FFF2-40B4-BE49-F238E27FC236}">
                <a16:creationId xmlns="" xmlns:a16="http://schemas.microsoft.com/office/drawing/2014/main" id="{7CFF97A6-6E1A-4AF5-A57A-38FC2C9CB056}"/>
              </a:ext>
            </a:extLst>
          </p:cNvPr>
          <p:cNvSpPr/>
          <p:nvPr/>
        </p:nvSpPr>
        <p:spPr>
          <a:xfrm>
            <a:off x="4210726" y="2463325"/>
            <a:ext cx="4445694" cy="2189812"/>
          </a:xfrm>
          <a:prstGeom prst="rect">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marL="285750" indent="-285750" algn="just">
              <a:spcAft>
                <a:spcPts val="300"/>
              </a:spcAft>
              <a:buFontTx/>
              <a:buChar char="-"/>
            </a:pPr>
            <a:r>
              <a:rPr lang="en-US" dirty="0" err="1"/>
              <a:t>echipajul</a:t>
            </a:r>
            <a:r>
              <a:rPr lang="en-US" dirty="0"/>
              <a:t> de </a:t>
            </a:r>
            <a:r>
              <a:rPr lang="en-US" dirty="0" err="1"/>
              <a:t>zbor</a:t>
            </a:r>
            <a:endParaRPr lang="ro-RO" dirty="0"/>
          </a:p>
          <a:p>
            <a:pPr marL="285750" indent="-285750" algn="just">
              <a:spcAft>
                <a:spcPts val="300"/>
              </a:spcAft>
              <a:buFontTx/>
              <a:buChar char="-"/>
            </a:pPr>
            <a:r>
              <a:rPr lang="ro-RO" dirty="0"/>
              <a:t>echipajul de cabină</a:t>
            </a:r>
          </a:p>
          <a:p>
            <a:pPr marL="285750" indent="-285750" algn="just">
              <a:spcAft>
                <a:spcPts val="300"/>
              </a:spcAft>
              <a:buFontTx/>
              <a:buChar char="-"/>
            </a:pPr>
            <a:r>
              <a:rPr lang="ro-RO" dirty="0"/>
              <a:t>personalul tehnic</a:t>
            </a:r>
          </a:p>
          <a:p>
            <a:pPr marL="285750" indent="-285750" algn="just">
              <a:spcAft>
                <a:spcPts val="300"/>
              </a:spcAft>
              <a:buFontTx/>
              <a:buChar char="-"/>
            </a:pPr>
            <a:r>
              <a:rPr lang="ro-RO" dirty="0"/>
              <a:t>personalul operaţional, excluzând membri echipajului (dispeceri, personal de handling, etc.)</a:t>
            </a:r>
            <a:endParaRPr lang="en-US" dirty="0"/>
          </a:p>
        </p:txBody>
      </p:sp>
    </p:spTree>
    <p:extLst>
      <p:ext uri="{BB962C8B-B14F-4D97-AF65-F5344CB8AC3E}">
        <p14:creationId xmlns:p14="http://schemas.microsoft.com/office/powerpoint/2010/main" val="4286426819"/>
      </p:ext>
    </p:extLst>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1"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00938" y="142875"/>
            <a:ext cx="1228725" cy="873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2" name="Slide Number Placeholder 4"/>
          <p:cNvSpPr txBox="1">
            <a:spLocks noGrp="1"/>
          </p:cNvSpPr>
          <p:nvPr/>
        </p:nvSpPr>
        <p:spPr bwMode="auto">
          <a:xfrm>
            <a:off x="6553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ClrTx/>
              <a:buSzTx/>
              <a:buFontTx/>
              <a:buNone/>
            </a:pPr>
            <a:fld id="{CE7A1C7B-74BC-4827-B3A7-F1445C82DEBE}" type="slidenum">
              <a:rPr lang="ro-RO" altLang="en-US" sz="1200">
                <a:latin typeface="Arial Black" panose="020B0A04020102020204" pitchFamily="34" charset="0"/>
              </a:rPr>
              <a:pPr algn="r" eaLnBrk="1" hangingPunct="1">
                <a:spcBef>
                  <a:spcPct val="0"/>
                </a:spcBef>
                <a:buClrTx/>
                <a:buSzTx/>
                <a:buFontTx/>
                <a:buNone/>
              </a:pPr>
              <a:t>8</a:t>
            </a:fld>
            <a:endParaRPr lang="ro-RO" altLang="en-US" sz="1200">
              <a:latin typeface="Arial Black" panose="020B0A04020102020204" pitchFamily="34" charset="0"/>
            </a:endParaRPr>
          </a:p>
        </p:txBody>
      </p:sp>
      <p:sp>
        <p:nvSpPr>
          <p:cNvPr id="22534" name="Rectangle 1"/>
          <p:cNvSpPr>
            <a:spLocks noChangeArrowheads="1"/>
          </p:cNvSpPr>
          <p:nvPr/>
        </p:nvSpPr>
        <p:spPr bwMode="auto">
          <a:xfrm>
            <a:off x="454925" y="1238249"/>
            <a:ext cx="8005507" cy="52475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r>
              <a:rPr lang="ro-RO" altLang="en-US" sz="2000" dirty="0"/>
              <a:t> </a:t>
            </a:r>
          </a:p>
          <a:p>
            <a:pPr algn="just" eaLnBrk="1" hangingPunct="1">
              <a:spcBef>
                <a:spcPct val="0"/>
              </a:spcBef>
              <a:spcAft>
                <a:spcPts val="600"/>
              </a:spcAft>
              <a:buClrTx/>
              <a:buSzTx/>
              <a:buFontTx/>
              <a:buNone/>
            </a:pPr>
            <a:r>
              <a:rPr lang="ro-RO" altLang="en-US" sz="2000" dirty="0"/>
              <a:t>În stabilirea profilului de risc al unui operator aerian român se folosesc 11 </a:t>
            </a:r>
            <a:r>
              <a:rPr lang="ro-RO" altLang="en-US" sz="2000" b="1" u="sng" dirty="0" smtClean="0"/>
              <a:t>parametri</a:t>
            </a:r>
            <a:r>
              <a:rPr lang="ro-RO" altLang="en-US" sz="2000" dirty="0"/>
              <a:t>:</a:t>
            </a:r>
          </a:p>
          <a:p>
            <a:pPr marL="457200" indent="-457200" eaLnBrk="1" hangingPunct="1">
              <a:spcBef>
                <a:spcPct val="0"/>
              </a:spcBef>
              <a:spcAft>
                <a:spcPts val="600"/>
              </a:spcAft>
              <a:buClrTx/>
              <a:buSzTx/>
              <a:buFont typeface="Arial" panose="020B0604020202020204" pitchFamily="34" charset="0"/>
              <a:buAutoNum type="arabicPeriod"/>
            </a:pPr>
            <a:r>
              <a:rPr lang="ro-RO" altLang="en-US" sz="2000" dirty="0">
                <a:solidFill>
                  <a:schemeClr val="bg1">
                    <a:lumMod val="75000"/>
                  </a:schemeClr>
                </a:solidFill>
              </a:rPr>
              <a:t>infrastructură şi facilităţi;</a:t>
            </a:r>
          </a:p>
          <a:p>
            <a:pPr marL="457200" indent="-457200" eaLnBrk="1" hangingPunct="1">
              <a:spcBef>
                <a:spcPct val="0"/>
              </a:spcBef>
              <a:spcAft>
                <a:spcPts val="600"/>
              </a:spcAft>
              <a:buClrTx/>
              <a:buSzTx/>
              <a:buFont typeface="Arial" panose="020B0604020202020204" pitchFamily="34" charset="0"/>
              <a:buAutoNum type="arabicPeriod"/>
            </a:pPr>
            <a:r>
              <a:rPr lang="ro-RO" altLang="en-US" sz="2000" dirty="0">
                <a:solidFill>
                  <a:schemeClr val="bg1">
                    <a:lumMod val="75000"/>
                  </a:schemeClr>
                </a:solidFill>
              </a:rPr>
              <a:t>manuale;</a:t>
            </a:r>
          </a:p>
          <a:p>
            <a:pPr marL="457200" indent="-457200" eaLnBrk="1" hangingPunct="1">
              <a:spcBef>
                <a:spcPct val="0"/>
              </a:spcBef>
              <a:spcAft>
                <a:spcPts val="600"/>
              </a:spcAft>
              <a:buClrTx/>
              <a:buSzTx/>
              <a:buFont typeface="Arial" panose="020B0604020202020204" pitchFamily="34" charset="0"/>
              <a:buAutoNum type="arabicPeriod"/>
            </a:pPr>
            <a:r>
              <a:rPr lang="ro-RO" altLang="en-US" sz="2000" dirty="0">
                <a:solidFill>
                  <a:schemeClr val="bg1">
                    <a:lumMod val="75000"/>
                  </a:schemeClr>
                </a:solidFill>
              </a:rPr>
              <a:t>pregătirea personalului;</a:t>
            </a:r>
          </a:p>
          <a:p>
            <a:pPr marL="457200" indent="-457200" eaLnBrk="1" hangingPunct="1">
              <a:spcBef>
                <a:spcPct val="0"/>
              </a:spcBef>
              <a:spcAft>
                <a:spcPts val="600"/>
              </a:spcAft>
              <a:buClrTx/>
              <a:buSzTx/>
              <a:buFont typeface="Arial" panose="020B0604020202020204" pitchFamily="34" charset="0"/>
              <a:buAutoNum type="arabicPeriod"/>
            </a:pPr>
            <a:r>
              <a:rPr lang="ro-RO" altLang="en-US" sz="2000" b="1" dirty="0">
                <a:solidFill>
                  <a:srgbClr val="FF0000"/>
                </a:solidFill>
              </a:rPr>
              <a:t>înregistrări;</a:t>
            </a:r>
          </a:p>
          <a:p>
            <a:pPr eaLnBrk="1" hangingPunct="1">
              <a:spcBef>
                <a:spcPct val="0"/>
              </a:spcBef>
              <a:spcAft>
                <a:spcPts val="600"/>
              </a:spcAft>
              <a:buClrTx/>
              <a:buSzTx/>
              <a:buFont typeface="Arial" panose="020B0604020202020204" pitchFamily="34" charset="0"/>
              <a:buAutoNum type="arabicPeriod"/>
            </a:pPr>
            <a:r>
              <a:rPr lang="ro-RO" altLang="en-US" sz="2000" dirty="0">
                <a:solidFill>
                  <a:schemeClr val="bg1">
                    <a:lumMod val="75000"/>
                  </a:schemeClr>
                </a:solidFill>
              </a:rPr>
              <a:t>acceptarea/planificarea la zbor;</a:t>
            </a:r>
          </a:p>
          <a:p>
            <a:pPr eaLnBrk="1" hangingPunct="1">
              <a:spcBef>
                <a:spcPct val="0"/>
              </a:spcBef>
              <a:spcAft>
                <a:spcPts val="600"/>
              </a:spcAft>
              <a:buClrTx/>
              <a:buSzTx/>
              <a:buFont typeface="Arial" panose="020B0604020202020204" pitchFamily="34" charset="0"/>
              <a:buAutoNum type="arabicPeriod"/>
            </a:pPr>
            <a:r>
              <a:rPr lang="ro-RO" altLang="en-US" sz="2000" dirty="0">
                <a:solidFill>
                  <a:schemeClr val="bg1">
                    <a:lumMod val="75000"/>
                  </a:schemeClr>
                </a:solidFill>
              </a:rPr>
              <a:t>transportul bunurilor periculoase;</a:t>
            </a:r>
          </a:p>
          <a:p>
            <a:pPr eaLnBrk="1" hangingPunct="1">
              <a:spcBef>
                <a:spcPct val="0"/>
              </a:spcBef>
              <a:spcAft>
                <a:spcPts val="600"/>
              </a:spcAft>
              <a:buClrTx/>
              <a:buSzTx/>
              <a:buFont typeface="Arial" panose="020B0604020202020204" pitchFamily="34" charset="0"/>
              <a:buAutoNum type="arabicPeriod"/>
            </a:pPr>
            <a:r>
              <a:rPr lang="ro-RO" altLang="en-US" sz="2000" dirty="0">
                <a:solidFill>
                  <a:schemeClr val="bg1">
                    <a:lumMod val="75000"/>
                  </a:schemeClr>
                </a:solidFill>
              </a:rPr>
              <a:t>sistemul de management;</a:t>
            </a:r>
          </a:p>
          <a:p>
            <a:pPr eaLnBrk="1" hangingPunct="1">
              <a:spcBef>
                <a:spcPct val="0"/>
              </a:spcBef>
              <a:spcAft>
                <a:spcPts val="600"/>
              </a:spcAft>
              <a:buClrTx/>
              <a:buSzTx/>
              <a:buFont typeface="Arial" panose="020B0604020202020204" pitchFamily="34" charset="0"/>
              <a:buAutoNum type="arabicPeriod"/>
            </a:pPr>
            <a:r>
              <a:rPr lang="ro-RO" altLang="en-US" sz="2000" dirty="0">
                <a:solidFill>
                  <a:schemeClr val="bg1">
                    <a:lumMod val="75000"/>
                  </a:schemeClr>
                </a:solidFill>
              </a:rPr>
              <a:t>inspecţii în zbor;</a:t>
            </a:r>
          </a:p>
          <a:p>
            <a:pPr eaLnBrk="1" hangingPunct="1">
              <a:spcBef>
                <a:spcPct val="0"/>
              </a:spcBef>
              <a:spcAft>
                <a:spcPts val="600"/>
              </a:spcAft>
              <a:buClrTx/>
              <a:buSzTx/>
              <a:buFont typeface="Arial" panose="020B0604020202020204" pitchFamily="34" charset="0"/>
              <a:buAutoNum type="arabicPeriod"/>
            </a:pPr>
            <a:r>
              <a:rPr lang="ro-RO" altLang="en-US" sz="2000" dirty="0">
                <a:solidFill>
                  <a:schemeClr val="bg1">
                    <a:lumMod val="75000"/>
                  </a:schemeClr>
                </a:solidFill>
              </a:rPr>
              <a:t>inspecţii la platformă;</a:t>
            </a:r>
          </a:p>
          <a:p>
            <a:pPr eaLnBrk="1" hangingPunct="1">
              <a:spcBef>
                <a:spcPct val="0"/>
              </a:spcBef>
              <a:spcAft>
                <a:spcPts val="600"/>
              </a:spcAft>
              <a:buClrTx/>
              <a:buSzTx/>
              <a:buFont typeface="Arial" panose="020B0604020202020204" pitchFamily="34" charset="0"/>
              <a:buAutoNum type="arabicPeriod"/>
            </a:pPr>
            <a:r>
              <a:rPr lang="ro-RO" altLang="en-US" sz="2000" dirty="0">
                <a:solidFill>
                  <a:schemeClr val="bg1">
                    <a:lumMod val="75000"/>
                  </a:schemeClr>
                </a:solidFill>
              </a:rPr>
              <a:t>atitudinea faţă de AACR, şi</a:t>
            </a:r>
          </a:p>
          <a:p>
            <a:pPr eaLnBrk="1" hangingPunct="1">
              <a:spcBef>
                <a:spcPct val="0"/>
              </a:spcBef>
              <a:spcAft>
                <a:spcPts val="600"/>
              </a:spcAft>
              <a:buClrTx/>
              <a:buSzTx/>
              <a:buFont typeface="Arial" panose="020B0604020202020204" pitchFamily="34" charset="0"/>
              <a:buAutoNum type="arabicPeriod"/>
            </a:pPr>
            <a:r>
              <a:rPr lang="ro-RO" altLang="en-US" sz="2000" dirty="0">
                <a:solidFill>
                  <a:schemeClr val="bg1">
                    <a:lumMod val="75000"/>
                  </a:schemeClr>
                </a:solidFill>
              </a:rPr>
              <a:t>experienţa operatorului aerian.</a:t>
            </a:r>
          </a:p>
        </p:txBody>
      </p:sp>
      <p:sp>
        <p:nvSpPr>
          <p:cNvPr id="22535" name="Rectangle 6"/>
          <p:cNvSpPr>
            <a:spLocks noChangeArrowheads="1"/>
          </p:cNvSpPr>
          <p:nvPr/>
        </p:nvSpPr>
        <p:spPr bwMode="auto">
          <a:xfrm>
            <a:off x="444500" y="579438"/>
            <a:ext cx="8229600" cy="617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Tx/>
              <a:buNone/>
            </a:pPr>
            <a:r>
              <a:rPr lang="ro-RO" altLang="en-US" b="1"/>
              <a:t>RBO - Procedură</a:t>
            </a:r>
            <a:endParaRPr lang="en-US" altLang="en-US" sz="1200" b="1"/>
          </a:p>
        </p:txBody>
      </p:sp>
      <p:sp>
        <p:nvSpPr>
          <p:cNvPr id="8" name="Text Box 9">
            <a:extLst>
              <a:ext uri="{FF2B5EF4-FFF2-40B4-BE49-F238E27FC236}">
                <a16:creationId xmlns="" xmlns:a16="http://schemas.microsoft.com/office/drawing/2014/main" id="{28C320A0-428E-4472-9DF9-7824E0BF7828}"/>
              </a:ext>
            </a:extLst>
          </p:cNvPr>
          <p:cNvSpPr txBox="1">
            <a:spLocks noChangeArrowheads="1"/>
          </p:cNvSpPr>
          <p:nvPr/>
        </p:nvSpPr>
        <p:spPr bwMode="auto">
          <a:xfrm>
            <a:off x="1259632" y="6477000"/>
            <a:ext cx="70564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Tx/>
              <a:buNone/>
            </a:pPr>
            <a:r>
              <a:rPr lang="ro-RO" altLang="ro-RO" sz="1200" dirty="0"/>
              <a:t>AACR - Ședință standardizare – București – Iunie </a:t>
            </a:r>
            <a:r>
              <a:rPr lang="en-US" altLang="ro-RO" sz="1200" dirty="0"/>
              <a:t>201</a:t>
            </a:r>
            <a:r>
              <a:rPr lang="ro-RO" altLang="ro-RO" sz="1200" dirty="0"/>
              <a:t>8</a:t>
            </a:r>
          </a:p>
        </p:txBody>
      </p:sp>
      <p:sp>
        <p:nvSpPr>
          <p:cNvPr id="2" name="Rectangle 1">
            <a:extLst>
              <a:ext uri="{FF2B5EF4-FFF2-40B4-BE49-F238E27FC236}">
                <a16:creationId xmlns="" xmlns:a16="http://schemas.microsoft.com/office/drawing/2014/main" id="{7CFF97A6-6E1A-4AF5-A57A-38FC2C9CB056}"/>
              </a:ext>
            </a:extLst>
          </p:cNvPr>
          <p:cNvSpPr/>
          <p:nvPr/>
        </p:nvSpPr>
        <p:spPr>
          <a:xfrm>
            <a:off x="4210726" y="2463325"/>
            <a:ext cx="4445694" cy="2189812"/>
          </a:xfrm>
          <a:prstGeom prst="rect">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marL="285750" indent="-285750" algn="just">
              <a:spcAft>
                <a:spcPts val="300"/>
              </a:spcAft>
              <a:buFontTx/>
              <a:buChar char="-"/>
            </a:pPr>
            <a:r>
              <a:rPr lang="en-US" dirty="0" err="1"/>
              <a:t>informaţiile</a:t>
            </a:r>
            <a:r>
              <a:rPr lang="en-US" dirty="0"/>
              <a:t> </a:t>
            </a:r>
            <a:r>
              <a:rPr lang="en-US" dirty="0" err="1"/>
              <a:t>folosite</a:t>
            </a:r>
            <a:r>
              <a:rPr lang="en-US" dirty="0"/>
              <a:t> la </a:t>
            </a:r>
            <a:r>
              <a:rPr lang="en-US" dirty="0" err="1"/>
              <a:t>pregătirea</a:t>
            </a:r>
            <a:r>
              <a:rPr lang="en-US" dirty="0"/>
              <a:t> </a:t>
            </a:r>
            <a:r>
              <a:rPr lang="en-US" dirty="0" err="1"/>
              <a:t>şi</a:t>
            </a:r>
            <a:r>
              <a:rPr lang="en-US" dirty="0"/>
              <a:t> </a:t>
            </a:r>
            <a:r>
              <a:rPr lang="en-US" dirty="0" err="1"/>
              <a:t>efectuarea</a:t>
            </a:r>
            <a:r>
              <a:rPr lang="en-US" dirty="0"/>
              <a:t> </a:t>
            </a:r>
            <a:r>
              <a:rPr lang="en-US" dirty="0" err="1"/>
              <a:t>zborului</a:t>
            </a:r>
            <a:endParaRPr lang="ro-RO" dirty="0"/>
          </a:p>
          <a:p>
            <a:pPr marL="285750" indent="-285750" algn="just">
              <a:spcAft>
                <a:spcPts val="300"/>
              </a:spcAft>
              <a:buFontTx/>
              <a:buChar char="-"/>
            </a:pPr>
            <a:r>
              <a:rPr lang="en-US" dirty="0" err="1"/>
              <a:t>înregistrările</a:t>
            </a:r>
            <a:r>
              <a:rPr lang="en-US" dirty="0"/>
              <a:t> </a:t>
            </a:r>
            <a:r>
              <a:rPr lang="en-US" dirty="0" err="1"/>
              <a:t>personale</a:t>
            </a:r>
            <a:endParaRPr lang="ro-RO" dirty="0"/>
          </a:p>
          <a:p>
            <a:pPr marL="285750" indent="-285750" algn="just">
              <a:spcAft>
                <a:spcPts val="300"/>
              </a:spcAft>
              <a:buFontTx/>
              <a:buChar char="-"/>
            </a:pPr>
            <a:r>
              <a:rPr lang="en-US" dirty="0" err="1"/>
              <a:t>înregistrări</a:t>
            </a:r>
            <a:r>
              <a:rPr lang="en-US" dirty="0"/>
              <a:t> ale </a:t>
            </a:r>
            <a:r>
              <a:rPr lang="en-US" dirty="0" err="1"/>
              <a:t>pregătirii</a:t>
            </a:r>
            <a:r>
              <a:rPr lang="en-US" dirty="0"/>
              <a:t>, </a:t>
            </a:r>
            <a:r>
              <a:rPr lang="en-US" dirty="0" err="1"/>
              <a:t>verificării</a:t>
            </a:r>
            <a:r>
              <a:rPr lang="en-US" dirty="0"/>
              <a:t> </a:t>
            </a:r>
            <a:r>
              <a:rPr lang="en-US" dirty="0" err="1"/>
              <a:t>şi</a:t>
            </a:r>
            <a:r>
              <a:rPr lang="en-US" dirty="0"/>
              <a:t> </a:t>
            </a:r>
            <a:r>
              <a:rPr lang="en-US" dirty="0" err="1"/>
              <a:t>calificării</a:t>
            </a:r>
            <a:r>
              <a:rPr lang="en-US" dirty="0"/>
              <a:t> </a:t>
            </a:r>
            <a:r>
              <a:rPr lang="en-US" dirty="0" err="1"/>
              <a:t>fiecărui</a:t>
            </a:r>
            <a:r>
              <a:rPr lang="en-US" dirty="0"/>
              <a:t> </a:t>
            </a:r>
            <a:r>
              <a:rPr lang="en-US" dirty="0" err="1"/>
              <a:t>membru</a:t>
            </a:r>
            <a:r>
              <a:rPr lang="en-US" dirty="0"/>
              <a:t> de </a:t>
            </a:r>
            <a:r>
              <a:rPr lang="en-US" dirty="0" err="1"/>
              <a:t>echipaj</a:t>
            </a:r>
            <a:endParaRPr lang="ro-RO" dirty="0"/>
          </a:p>
          <a:p>
            <a:pPr marL="285750" indent="-285750" algn="just">
              <a:spcAft>
                <a:spcPts val="300"/>
              </a:spcAft>
              <a:buFontTx/>
              <a:buChar char="-"/>
            </a:pPr>
            <a:r>
              <a:rPr lang="ro-RO" dirty="0"/>
              <a:t>FTL</a:t>
            </a:r>
            <a:endParaRPr lang="en-US" dirty="0"/>
          </a:p>
        </p:txBody>
      </p:sp>
    </p:spTree>
    <p:extLst>
      <p:ext uri="{BB962C8B-B14F-4D97-AF65-F5344CB8AC3E}">
        <p14:creationId xmlns:p14="http://schemas.microsoft.com/office/powerpoint/2010/main" val="1825300539"/>
      </p:ext>
    </p:extLst>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1"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00938" y="142875"/>
            <a:ext cx="1228725" cy="873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2" name="Slide Number Placeholder 4"/>
          <p:cNvSpPr txBox="1">
            <a:spLocks noGrp="1"/>
          </p:cNvSpPr>
          <p:nvPr/>
        </p:nvSpPr>
        <p:spPr bwMode="auto">
          <a:xfrm>
            <a:off x="6553200" y="6248400"/>
            <a:ext cx="2133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lgn="r" eaLnBrk="1" hangingPunct="1">
              <a:spcBef>
                <a:spcPct val="0"/>
              </a:spcBef>
              <a:buClrTx/>
              <a:buSzTx/>
              <a:buFontTx/>
              <a:buNone/>
            </a:pPr>
            <a:fld id="{CE7A1C7B-74BC-4827-B3A7-F1445C82DEBE}" type="slidenum">
              <a:rPr lang="ro-RO" altLang="en-US" sz="1200">
                <a:latin typeface="Arial Black" panose="020B0A04020102020204" pitchFamily="34" charset="0"/>
              </a:rPr>
              <a:pPr algn="r" eaLnBrk="1" hangingPunct="1">
                <a:spcBef>
                  <a:spcPct val="0"/>
                </a:spcBef>
                <a:buClrTx/>
                <a:buSzTx/>
                <a:buFontTx/>
                <a:buNone/>
              </a:pPr>
              <a:t>9</a:t>
            </a:fld>
            <a:endParaRPr lang="ro-RO" altLang="en-US" sz="1200">
              <a:latin typeface="Arial Black" panose="020B0A04020102020204" pitchFamily="34" charset="0"/>
            </a:endParaRPr>
          </a:p>
        </p:txBody>
      </p:sp>
      <p:sp>
        <p:nvSpPr>
          <p:cNvPr id="22534" name="Rectangle 1"/>
          <p:cNvSpPr>
            <a:spLocks noChangeArrowheads="1"/>
          </p:cNvSpPr>
          <p:nvPr/>
        </p:nvSpPr>
        <p:spPr bwMode="auto">
          <a:xfrm>
            <a:off x="454925" y="1238249"/>
            <a:ext cx="8005507" cy="52475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SzTx/>
              <a:buFontTx/>
              <a:buNone/>
            </a:pPr>
            <a:r>
              <a:rPr lang="ro-RO" altLang="en-US" sz="2000" dirty="0"/>
              <a:t> </a:t>
            </a:r>
          </a:p>
          <a:p>
            <a:pPr algn="just" eaLnBrk="1" hangingPunct="1">
              <a:spcBef>
                <a:spcPct val="0"/>
              </a:spcBef>
              <a:spcAft>
                <a:spcPts val="600"/>
              </a:spcAft>
              <a:buClrTx/>
              <a:buSzTx/>
              <a:buFontTx/>
              <a:buNone/>
            </a:pPr>
            <a:r>
              <a:rPr lang="ro-RO" altLang="en-US" sz="2000" dirty="0"/>
              <a:t>În stabilirea profilului de risc al unui operator aerian român se folosesc 11 </a:t>
            </a:r>
            <a:r>
              <a:rPr lang="ro-RO" altLang="en-US" sz="2000" b="1" u="sng" dirty="0" smtClean="0"/>
              <a:t>parametri</a:t>
            </a:r>
            <a:r>
              <a:rPr lang="ro-RO" altLang="en-US" sz="2000" dirty="0"/>
              <a:t>:</a:t>
            </a:r>
          </a:p>
          <a:p>
            <a:pPr marL="457200" indent="-457200" eaLnBrk="1" hangingPunct="1">
              <a:spcBef>
                <a:spcPct val="0"/>
              </a:spcBef>
              <a:spcAft>
                <a:spcPts val="600"/>
              </a:spcAft>
              <a:buClrTx/>
              <a:buSzTx/>
              <a:buFont typeface="Arial" panose="020B0604020202020204" pitchFamily="34" charset="0"/>
              <a:buAutoNum type="arabicPeriod"/>
            </a:pPr>
            <a:r>
              <a:rPr lang="ro-RO" altLang="en-US" sz="2000" dirty="0">
                <a:solidFill>
                  <a:schemeClr val="bg1">
                    <a:lumMod val="75000"/>
                  </a:schemeClr>
                </a:solidFill>
              </a:rPr>
              <a:t>infrastructură şi facilităţi;</a:t>
            </a:r>
          </a:p>
          <a:p>
            <a:pPr marL="457200" indent="-457200" eaLnBrk="1" hangingPunct="1">
              <a:spcBef>
                <a:spcPct val="0"/>
              </a:spcBef>
              <a:spcAft>
                <a:spcPts val="600"/>
              </a:spcAft>
              <a:buClrTx/>
              <a:buSzTx/>
              <a:buFont typeface="Arial" panose="020B0604020202020204" pitchFamily="34" charset="0"/>
              <a:buAutoNum type="arabicPeriod"/>
            </a:pPr>
            <a:r>
              <a:rPr lang="ro-RO" altLang="en-US" sz="2000" dirty="0">
                <a:solidFill>
                  <a:schemeClr val="bg1">
                    <a:lumMod val="75000"/>
                  </a:schemeClr>
                </a:solidFill>
              </a:rPr>
              <a:t>manuale;</a:t>
            </a:r>
          </a:p>
          <a:p>
            <a:pPr marL="457200" indent="-457200" eaLnBrk="1" hangingPunct="1">
              <a:spcBef>
                <a:spcPct val="0"/>
              </a:spcBef>
              <a:spcAft>
                <a:spcPts val="600"/>
              </a:spcAft>
              <a:buClrTx/>
              <a:buSzTx/>
              <a:buFont typeface="Arial" panose="020B0604020202020204" pitchFamily="34" charset="0"/>
              <a:buAutoNum type="arabicPeriod"/>
            </a:pPr>
            <a:r>
              <a:rPr lang="ro-RO" altLang="en-US" sz="2000" dirty="0">
                <a:solidFill>
                  <a:schemeClr val="bg1">
                    <a:lumMod val="75000"/>
                  </a:schemeClr>
                </a:solidFill>
              </a:rPr>
              <a:t>pregătirea personalului;</a:t>
            </a:r>
          </a:p>
          <a:p>
            <a:pPr marL="457200" indent="-457200" eaLnBrk="1" hangingPunct="1">
              <a:spcBef>
                <a:spcPct val="0"/>
              </a:spcBef>
              <a:spcAft>
                <a:spcPts val="600"/>
              </a:spcAft>
              <a:buClrTx/>
              <a:buSzTx/>
              <a:buFont typeface="Arial" panose="020B0604020202020204" pitchFamily="34" charset="0"/>
              <a:buAutoNum type="arabicPeriod"/>
            </a:pPr>
            <a:r>
              <a:rPr lang="ro-RO" altLang="en-US" sz="2000" dirty="0">
                <a:solidFill>
                  <a:schemeClr val="bg1">
                    <a:lumMod val="75000"/>
                  </a:schemeClr>
                </a:solidFill>
              </a:rPr>
              <a:t>înregistrări;</a:t>
            </a:r>
          </a:p>
          <a:p>
            <a:pPr marL="457200" indent="-457200" eaLnBrk="1" hangingPunct="1">
              <a:spcBef>
                <a:spcPct val="0"/>
              </a:spcBef>
              <a:spcAft>
                <a:spcPts val="600"/>
              </a:spcAft>
              <a:buClrTx/>
              <a:buSzTx/>
              <a:buFont typeface="Arial" panose="020B0604020202020204" pitchFamily="34" charset="0"/>
              <a:buAutoNum type="arabicPeriod"/>
            </a:pPr>
            <a:r>
              <a:rPr lang="ro-RO" altLang="en-US" sz="2000" b="1" dirty="0">
                <a:solidFill>
                  <a:srgbClr val="FF0000"/>
                </a:solidFill>
              </a:rPr>
              <a:t>acceptarea/planificarea la zbor;</a:t>
            </a:r>
          </a:p>
          <a:p>
            <a:pPr eaLnBrk="1" hangingPunct="1">
              <a:spcBef>
                <a:spcPct val="0"/>
              </a:spcBef>
              <a:spcAft>
                <a:spcPts val="600"/>
              </a:spcAft>
              <a:buClrTx/>
              <a:buSzTx/>
              <a:buFont typeface="Arial" panose="020B0604020202020204" pitchFamily="34" charset="0"/>
              <a:buAutoNum type="arabicPeriod"/>
            </a:pPr>
            <a:r>
              <a:rPr lang="ro-RO" altLang="en-US" sz="2000" dirty="0">
                <a:solidFill>
                  <a:schemeClr val="bg1">
                    <a:lumMod val="75000"/>
                  </a:schemeClr>
                </a:solidFill>
              </a:rPr>
              <a:t>transportul bunurilor periculoase;</a:t>
            </a:r>
          </a:p>
          <a:p>
            <a:pPr eaLnBrk="1" hangingPunct="1">
              <a:spcBef>
                <a:spcPct val="0"/>
              </a:spcBef>
              <a:spcAft>
                <a:spcPts val="600"/>
              </a:spcAft>
              <a:buClrTx/>
              <a:buSzTx/>
              <a:buFont typeface="Arial" panose="020B0604020202020204" pitchFamily="34" charset="0"/>
              <a:buAutoNum type="arabicPeriod"/>
            </a:pPr>
            <a:r>
              <a:rPr lang="ro-RO" altLang="en-US" sz="2000" dirty="0">
                <a:solidFill>
                  <a:schemeClr val="bg1">
                    <a:lumMod val="75000"/>
                  </a:schemeClr>
                </a:solidFill>
              </a:rPr>
              <a:t>sistemul de management;</a:t>
            </a:r>
          </a:p>
          <a:p>
            <a:pPr eaLnBrk="1" hangingPunct="1">
              <a:spcBef>
                <a:spcPct val="0"/>
              </a:spcBef>
              <a:spcAft>
                <a:spcPts val="600"/>
              </a:spcAft>
              <a:buClrTx/>
              <a:buSzTx/>
              <a:buFont typeface="Arial" panose="020B0604020202020204" pitchFamily="34" charset="0"/>
              <a:buAutoNum type="arabicPeriod"/>
            </a:pPr>
            <a:r>
              <a:rPr lang="ro-RO" altLang="en-US" sz="2000" dirty="0">
                <a:solidFill>
                  <a:schemeClr val="bg1">
                    <a:lumMod val="75000"/>
                  </a:schemeClr>
                </a:solidFill>
              </a:rPr>
              <a:t>inspecţii în zbor;</a:t>
            </a:r>
          </a:p>
          <a:p>
            <a:pPr eaLnBrk="1" hangingPunct="1">
              <a:spcBef>
                <a:spcPct val="0"/>
              </a:spcBef>
              <a:spcAft>
                <a:spcPts val="600"/>
              </a:spcAft>
              <a:buClrTx/>
              <a:buSzTx/>
              <a:buFont typeface="Arial" panose="020B0604020202020204" pitchFamily="34" charset="0"/>
              <a:buAutoNum type="arabicPeriod"/>
            </a:pPr>
            <a:r>
              <a:rPr lang="ro-RO" altLang="en-US" sz="2000" dirty="0">
                <a:solidFill>
                  <a:schemeClr val="bg1">
                    <a:lumMod val="75000"/>
                  </a:schemeClr>
                </a:solidFill>
              </a:rPr>
              <a:t>inspecţii la platformă;</a:t>
            </a:r>
          </a:p>
          <a:p>
            <a:pPr eaLnBrk="1" hangingPunct="1">
              <a:spcBef>
                <a:spcPct val="0"/>
              </a:spcBef>
              <a:spcAft>
                <a:spcPts val="600"/>
              </a:spcAft>
              <a:buClrTx/>
              <a:buSzTx/>
              <a:buFont typeface="Arial" panose="020B0604020202020204" pitchFamily="34" charset="0"/>
              <a:buAutoNum type="arabicPeriod"/>
            </a:pPr>
            <a:r>
              <a:rPr lang="ro-RO" altLang="en-US" sz="2000" dirty="0">
                <a:solidFill>
                  <a:schemeClr val="bg1">
                    <a:lumMod val="75000"/>
                  </a:schemeClr>
                </a:solidFill>
              </a:rPr>
              <a:t>atitudinea faţă de AACR, şi</a:t>
            </a:r>
          </a:p>
          <a:p>
            <a:pPr eaLnBrk="1" hangingPunct="1">
              <a:spcBef>
                <a:spcPct val="0"/>
              </a:spcBef>
              <a:spcAft>
                <a:spcPts val="600"/>
              </a:spcAft>
              <a:buClrTx/>
              <a:buSzTx/>
              <a:buFont typeface="Arial" panose="020B0604020202020204" pitchFamily="34" charset="0"/>
              <a:buAutoNum type="arabicPeriod"/>
            </a:pPr>
            <a:r>
              <a:rPr lang="ro-RO" altLang="en-US" sz="2000" dirty="0">
                <a:solidFill>
                  <a:schemeClr val="bg1">
                    <a:lumMod val="75000"/>
                  </a:schemeClr>
                </a:solidFill>
              </a:rPr>
              <a:t>experienţa operatorului aerian.</a:t>
            </a:r>
          </a:p>
        </p:txBody>
      </p:sp>
      <p:sp>
        <p:nvSpPr>
          <p:cNvPr id="22535" name="Rectangle 6"/>
          <p:cNvSpPr>
            <a:spLocks noChangeArrowheads="1"/>
          </p:cNvSpPr>
          <p:nvPr/>
        </p:nvSpPr>
        <p:spPr bwMode="auto">
          <a:xfrm>
            <a:off x="444500" y="579438"/>
            <a:ext cx="8229600" cy="617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Tx/>
              <a:buNone/>
            </a:pPr>
            <a:r>
              <a:rPr lang="ro-RO" altLang="en-US" b="1"/>
              <a:t>RBO - Procedură</a:t>
            </a:r>
            <a:endParaRPr lang="en-US" altLang="en-US" sz="1200" b="1"/>
          </a:p>
        </p:txBody>
      </p:sp>
      <p:sp>
        <p:nvSpPr>
          <p:cNvPr id="8" name="Text Box 9">
            <a:extLst>
              <a:ext uri="{FF2B5EF4-FFF2-40B4-BE49-F238E27FC236}">
                <a16:creationId xmlns="" xmlns:a16="http://schemas.microsoft.com/office/drawing/2014/main" id="{28C320A0-428E-4472-9DF9-7824E0BF7828}"/>
              </a:ext>
            </a:extLst>
          </p:cNvPr>
          <p:cNvSpPr txBox="1">
            <a:spLocks noChangeArrowheads="1"/>
          </p:cNvSpPr>
          <p:nvPr/>
        </p:nvSpPr>
        <p:spPr bwMode="auto">
          <a:xfrm>
            <a:off x="1259632" y="6477000"/>
            <a:ext cx="70564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SzTx/>
              <a:buFontTx/>
              <a:buNone/>
            </a:pPr>
            <a:r>
              <a:rPr lang="ro-RO" altLang="ro-RO" sz="1200" dirty="0"/>
              <a:t>AACR - Ședință standardizare – București – Iunie </a:t>
            </a:r>
            <a:r>
              <a:rPr lang="en-US" altLang="ro-RO" sz="1200" dirty="0"/>
              <a:t>201</a:t>
            </a:r>
            <a:r>
              <a:rPr lang="ro-RO" altLang="ro-RO" sz="1200" dirty="0"/>
              <a:t>8</a:t>
            </a:r>
          </a:p>
        </p:txBody>
      </p:sp>
      <p:sp>
        <p:nvSpPr>
          <p:cNvPr id="2" name="Rectangle 1">
            <a:extLst>
              <a:ext uri="{FF2B5EF4-FFF2-40B4-BE49-F238E27FC236}">
                <a16:creationId xmlns="" xmlns:a16="http://schemas.microsoft.com/office/drawing/2014/main" id="{7CFF97A6-6E1A-4AF5-A57A-38FC2C9CB056}"/>
              </a:ext>
            </a:extLst>
          </p:cNvPr>
          <p:cNvSpPr/>
          <p:nvPr/>
        </p:nvSpPr>
        <p:spPr>
          <a:xfrm>
            <a:off x="4930648" y="2204864"/>
            <a:ext cx="4146008" cy="3528393"/>
          </a:xfrm>
          <a:prstGeom prst="rect">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marL="285750" indent="-285750" algn="just">
              <a:spcAft>
                <a:spcPts val="300"/>
              </a:spcAft>
              <a:buFontTx/>
              <a:buChar char="-"/>
            </a:pPr>
            <a:r>
              <a:rPr lang="en-US" dirty="0" err="1"/>
              <a:t>inspecţia</a:t>
            </a:r>
            <a:r>
              <a:rPr lang="en-US" dirty="0"/>
              <a:t> </a:t>
            </a:r>
            <a:r>
              <a:rPr lang="en-US" dirty="0" err="1"/>
              <a:t>aeronavei</a:t>
            </a:r>
            <a:r>
              <a:rPr lang="en-US" dirty="0"/>
              <a:t> </a:t>
            </a:r>
            <a:r>
              <a:rPr lang="en-US" dirty="0" err="1"/>
              <a:t>efectuată</a:t>
            </a:r>
            <a:r>
              <a:rPr lang="en-US" dirty="0"/>
              <a:t> de </a:t>
            </a:r>
            <a:r>
              <a:rPr lang="en-US" dirty="0" err="1"/>
              <a:t>către</a:t>
            </a:r>
            <a:r>
              <a:rPr lang="en-US" dirty="0"/>
              <a:t> </a:t>
            </a:r>
            <a:r>
              <a:rPr lang="en-US" dirty="0" err="1"/>
              <a:t>echipajul</a:t>
            </a:r>
            <a:r>
              <a:rPr lang="en-US" dirty="0"/>
              <a:t> de </a:t>
            </a:r>
            <a:r>
              <a:rPr lang="en-US" dirty="0" err="1"/>
              <a:t>zbor</a:t>
            </a:r>
            <a:endParaRPr lang="ro-RO" dirty="0"/>
          </a:p>
          <a:p>
            <a:pPr marL="285750" indent="-285750" algn="just">
              <a:spcAft>
                <a:spcPts val="300"/>
              </a:spcAft>
              <a:buFontTx/>
              <a:buChar char="-"/>
            </a:pPr>
            <a:r>
              <a:rPr lang="en-US" dirty="0" err="1"/>
              <a:t>verificarea</a:t>
            </a:r>
            <a:r>
              <a:rPr lang="en-US" dirty="0"/>
              <a:t> </a:t>
            </a:r>
            <a:r>
              <a:rPr lang="en-US" dirty="0" err="1"/>
              <a:t>defectelor</a:t>
            </a:r>
            <a:r>
              <a:rPr lang="en-US" dirty="0"/>
              <a:t> </a:t>
            </a:r>
            <a:r>
              <a:rPr lang="en-US" dirty="0" err="1"/>
              <a:t>în</a:t>
            </a:r>
            <a:r>
              <a:rPr lang="en-US" dirty="0"/>
              <a:t> </a:t>
            </a:r>
            <a:r>
              <a:rPr lang="en-US" dirty="0" err="1"/>
              <a:t>raport</a:t>
            </a:r>
            <a:r>
              <a:rPr lang="en-US" dirty="0"/>
              <a:t> cu MEL</a:t>
            </a:r>
            <a:endParaRPr lang="ro-RO" dirty="0"/>
          </a:p>
          <a:p>
            <a:pPr marL="285750" indent="-285750" algn="just">
              <a:spcAft>
                <a:spcPts val="300"/>
              </a:spcAft>
              <a:buFontTx/>
              <a:buChar char="-"/>
            </a:pPr>
            <a:r>
              <a:rPr lang="it-IT" dirty="0"/>
              <a:t>proceduri de alimentare şi degivrar</a:t>
            </a:r>
            <a:r>
              <a:rPr lang="ro-RO" dirty="0"/>
              <a:t>e</a:t>
            </a:r>
          </a:p>
          <a:p>
            <a:pPr marL="285750" indent="-285750" algn="just">
              <a:spcAft>
                <a:spcPts val="300"/>
              </a:spcAft>
              <a:buFontTx/>
              <a:buChar char="-"/>
            </a:pPr>
            <a:r>
              <a:rPr lang="en-US" dirty="0" err="1"/>
              <a:t>supravegherea</a:t>
            </a:r>
            <a:r>
              <a:rPr lang="en-US" dirty="0"/>
              <a:t> </a:t>
            </a:r>
            <a:r>
              <a:rPr lang="en-US" dirty="0" err="1"/>
              <a:t>îmbarcării</a:t>
            </a:r>
            <a:r>
              <a:rPr lang="en-US" dirty="0"/>
              <a:t> </a:t>
            </a:r>
            <a:r>
              <a:rPr lang="en-US" dirty="0" err="1"/>
              <a:t>pasagerilor</a:t>
            </a:r>
            <a:r>
              <a:rPr lang="en-US" dirty="0"/>
              <a:t> </a:t>
            </a:r>
            <a:r>
              <a:rPr lang="en-US" dirty="0" err="1"/>
              <a:t>şi</a:t>
            </a:r>
            <a:r>
              <a:rPr lang="en-US" dirty="0"/>
              <a:t> a </a:t>
            </a:r>
            <a:r>
              <a:rPr lang="en-US" dirty="0" err="1"/>
              <a:t>încărcării</a:t>
            </a:r>
            <a:r>
              <a:rPr lang="en-US" dirty="0"/>
              <a:t> </a:t>
            </a:r>
            <a:r>
              <a:rPr lang="en-US" dirty="0" err="1"/>
              <a:t>mărfurilor</a:t>
            </a:r>
            <a:endParaRPr lang="ro-RO" dirty="0"/>
          </a:p>
          <a:p>
            <a:pPr marL="285750" indent="-285750" algn="just">
              <a:spcAft>
                <a:spcPts val="300"/>
              </a:spcAft>
              <a:buFontTx/>
              <a:buChar char="-"/>
            </a:pPr>
            <a:r>
              <a:rPr lang="ro-RO" dirty="0"/>
              <a:t>pregătirea load sheet şi închiderea zborului</a:t>
            </a:r>
          </a:p>
          <a:p>
            <a:pPr marL="285750" indent="-285750" algn="just">
              <a:spcAft>
                <a:spcPts val="300"/>
              </a:spcAft>
              <a:buFontTx/>
              <a:buChar char="-"/>
            </a:pPr>
            <a:r>
              <a:rPr lang="pt-BR" dirty="0"/>
              <a:t>securizarea internă şi externă a aeonavei</a:t>
            </a:r>
            <a:endParaRPr lang="en-US" dirty="0"/>
          </a:p>
        </p:txBody>
      </p:sp>
    </p:spTree>
    <p:extLst>
      <p:ext uri="{BB962C8B-B14F-4D97-AF65-F5344CB8AC3E}">
        <p14:creationId xmlns:p14="http://schemas.microsoft.com/office/powerpoint/2010/main" val="3287655222"/>
      </p:ext>
    </p:extLst>
  </p:cSld>
  <p:clrMapOvr>
    <a:masterClrMapping/>
  </p:clrMapOvr>
  <p:transition spd="med"/>
  <p:timing>
    <p:tnLst>
      <p:par>
        <p:cTn id="1" dur="indefinite" restart="never" nodeType="tmRoot"/>
      </p:par>
    </p:tnLst>
  </p:timing>
</p:sld>
</file>

<file path=ppt/theme/theme1.xml><?xml version="1.0" encoding="utf-8"?>
<a:theme xmlns:a="http://schemas.openxmlformats.org/drawingml/2006/main" name="Pixel">
  <a:themeElements>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ixel">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Pixel</Template>
  <TotalTime>7051</TotalTime>
  <Words>1653</Words>
  <Application>Microsoft Office PowerPoint</Application>
  <PresentationFormat>On-screen Show (4:3)</PresentationFormat>
  <Paragraphs>482</Paragraphs>
  <Slides>29</Slides>
  <Notes>1</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Pixel</vt:lpstr>
      <vt:lpstr>Modul de planificare a activităţii de supraveghere (Risk based oversight)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Programul national de siguranta (SSP)</dc:title>
  <dc:creator>claudia</dc:creator>
  <cp:lastModifiedBy>Mihai</cp:lastModifiedBy>
  <cp:revision>527</cp:revision>
  <cp:lastPrinted>2014-03-10T09:13:36Z</cp:lastPrinted>
  <dcterms:created xsi:type="dcterms:W3CDTF">2009-09-21T18:32:05Z</dcterms:created>
  <dcterms:modified xsi:type="dcterms:W3CDTF">2018-06-27T06:41:37Z</dcterms:modified>
</cp:coreProperties>
</file>