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5"/>
  </p:notesMasterIdLst>
  <p:handoutMasterIdLst>
    <p:handoutMasterId r:id="rId16"/>
  </p:handoutMasterIdLst>
  <p:sldIdLst>
    <p:sldId id="426" r:id="rId2"/>
    <p:sldId id="441" r:id="rId3"/>
    <p:sldId id="446" r:id="rId4"/>
    <p:sldId id="440" r:id="rId5"/>
    <p:sldId id="442" r:id="rId6"/>
    <p:sldId id="443" r:id="rId7"/>
    <p:sldId id="444" r:id="rId8"/>
    <p:sldId id="447" r:id="rId9"/>
    <p:sldId id="445" r:id="rId10"/>
    <p:sldId id="448" r:id="rId11"/>
    <p:sldId id="449" r:id="rId12"/>
    <p:sldId id="450" r:id="rId13"/>
    <p:sldId id="451" r:id="rId14"/>
  </p:sldIdLst>
  <p:sldSz cx="9144000" cy="6858000" type="screen4x3"/>
  <p:notesSz cx="6805613" cy="9944100"/>
  <p:defaultTextStyle>
    <a:defPPr>
      <a:defRPr lang="ro-R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66"/>
    <a:srgbClr val="8DD98F"/>
    <a:srgbClr val="EB1585"/>
    <a:srgbClr val="CCCCFF"/>
    <a:srgbClr val="FFCC99"/>
    <a:srgbClr val="FF5050"/>
    <a:srgbClr val="0033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3" autoAdjust="0"/>
    <p:restoredTop sz="99421" autoAdjust="0"/>
  </p:normalViewPr>
  <p:slideViewPr>
    <p:cSldViewPr>
      <p:cViewPr varScale="1">
        <p:scale>
          <a:sx n="85" d="100"/>
          <a:sy n="85" d="100"/>
        </p:scale>
        <p:origin x="-90" y="-672"/>
      </p:cViewPr>
      <p:guideLst>
        <p:guide orient="horz" pos="2160"/>
        <p:guide pos="2880"/>
      </p:guideLst>
    </p:cSldViewPr>
  </p:slideViewPr>
  <p:notesTextViewPr>
    <p:cViewPr>
      <p:scale>
        <a:sx n="100" d="100"/>
        <a:sy n="100" d="100"/>
      </p:scale>
      <p:origin x="0" y="0"/>
    </p:cViewPr>
  </p:notesTextViewPr>
  <p:notesViewPr>
    <p:cSldViewPr>
      <p:cViewPr>
        <p:scale>
          <a:sx n="200" d="100"/>
          <a:sy n="200" d="100"/>
        </p:scale>
        <p:origin x="-1428" y="108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ltLang="ro-RO"/>
          </a:p>
        </p:txBody>
      </p:sp>
      <p:sp>
        <p:nvSpPr>
          <p:cNvPr id="82947"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ltLang="ro-RO"/>
          </a:p>
        </p:txBody>
      </p:sp>
      <p:sp>
        <p:nvSpPr>
          <p:cNvPr id="82948" name="Rectangle 4"/>
          <p:cNvSpPr>
            <a:spLocks noGrp="1" noChangeArrowheads="1"/>
          </p:cNvSpPr>
          <p:nvPr>
            <p:ph type="ftr" sz="quarter" idx="2"/>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ltLang="ro-RO"/>
          </a:p>
        </p:txBody>
      </p:sp>
      <p:sp>
        <p:nvSpPr>
          <p:cNvPr id="82949" name="Rectangle 5"/>
          <p:cNvSpPr>
            <a:spLocks noGrp="1" noChangeArrowheads="1"/>
          </p:cNvSpPr>
          <p:nvPr>
            <p:ph type="sldNum" sz="quarter" idx="3"/>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0A4BE6B-2D25-49AF-9530-26E618BB1D91}" type="slidenum">
              <a:rPr lang="en-US" altLang="ro-RO"/>
              <a:pPr>
                <a:defRPr/>
              </a:pPr>
              <a:t>‹#›</a:t>
            </a:fld>
            <a:endParaRPr lang="en-US" altLang="ro-RO"/>
          </a:p>
        </p:txBody>
      </p:sp>
    </p:spTree>
    <p:extLst>
      <p:ext uri="{BB962C8B-B14F-4D97-AF65-F5344CB8AC3E}">
        <p14:creationId xmlns:p14="http://schemas.microsoft.com/office/powerpoint/2010/main" val="4124657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ro-RO" altLang="ro-RO"/>
          </a:p>
        </p:txBody>
      </p:sp>
      <p:sp>
        <p:nvSpPr>
          <p:cNvPr id="27651"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ro-RO" altLang="ro-RO"/>
          </a:p>
        </p:txBody>
      </p:sp>
      <p:sp>
        <p:nvSpPr>
          <p:cNvPr id="307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1038" y="4722813"/>
            <a:ext cx="5443537" cy="4475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o-RO" noProof="0"/>
              <a:t>Click to edit Master text styles</a:t>
            </a:r>
          </a:p>
          <a:p>
            <a:pPr lvl="1"/>
            <a:r>
              <a:rPr lang="ro-RO" noProof="0"/>
              <a:t>Second level</a:t>
            </a:r>
          </a:p>
          <a:p>
            <a:pPr lvl="2"/>
            <a:r>
              <a:rPr lang="ro-RO" noProof="0"/>
              <a:t>Third level</a:t>
            </a:r>
          </a:p>
          <a:p>
            <a:pPr lvl="3"/>
            <a:r>
              <a:rPr lang="ro-RO" noProof="0"/>
              <a:t>Fourth level</a:t>
            </a:r>
          </a:p>
          <a:p>
            <a:pPr lvl="4"/>
            <a:r>
              <a:rPr lang="ro-RO" noProof="0"/>
              <a:t>Fifth level</a:t>
            </a:r>
          </a:p>
        </p:txBody>
      </p:sp>
      <p:sp>
        <p:nvSpPr>
          <p:cNvPr id="27654" name="Rectangle 6"/>
          <p:cNvSpPr>
            <a:spLocks noGrp="1" noChangeArrowheads="1"/>
          </p:cNvSpPr>
          <p:nvPr>
            <p:ph type="ftr" sz="quarter" idx="4"/>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ro-RO" altLang="ro-RO"/>
          </a:p>
        </p:txBody>
      </p:sp>
      <p:sp>
        <p:nvSpPr>
          <p:cNvPr id="27655" name="Rectangle 7"/>
          <p:cNvSpPr>
            <a:spLocks noGrp="1" noChangeArrowheads="1"/>
          </p:cNvSpPr>
          <p:nvPr>
            <p:ph type="sldNum" sz="quarter" idx="5"/>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A35D5C2-F670-45B0-923F-CAB85599FB0B}" type="slidenum">
              <a:rPr lang="ro-RO" altLang="ro-RO"/>
              <a:pPr>
                <a:defRPr/>
              </a:pPr>
              <a:t>‹#›</a:t>
            </a:fld>
            <a:endParaRPr lang="ro-RO" altLang="ro-RO"/>
          </a:p>
        </p:txBody>
      </p:sp>
    </p:spTree>
    <p:extLst>
      <p:ext uri="{BB962C8B-B14F-4D97-AF65-F5344CB8AC3E}">
        <p14:creationId xmlns:p14="http://schemas.microsoft.com/office/powerpoint/2010/main" val="1080264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4AD1555-8F05-40D9-8A74-A607ADA45F32}" type="slidenum">
              <a:rPr lang="ro-RO" altLang="ro-RO"/>
              <a:pPr>
                <a:spcBef>
                  <a:spcPct val="0"/>
                </a:spcBef>
              </a:pPr>
              <a:t>1</a:t>
            </a:fld>
            <a:endParaRPr lang="ro-RO" altLang="ro-RO"/>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ro-RO" dirty="0">
                <a:latin typeface="Arial" panose="020B0604020202020204" pitchFamily="34" charset="0"/>
                <a:cs typeface="Arial" panose="020B0604020202020204" pitchFamily="34" charset="0"/>
              </a:rPr>
              <a:t>In case of emergency, please use the door you came in because, even that we are at the ground floor, outside the windows is a quite deep ditch.</a:t>
            </a:r>
          </a:p>
          <a:p>
            <a:pPr eaLnBrk="1" hangingPunct="1"/>
            <a:r>
              <a:rPr lang="en-US" altLang="ro-RO" dirty="0">
                <a:latin typeface="Arial" panose="020B0604020202020204" pitchFamily="34" charset="0"/>
                <a:cs typeface="Arial" panose="020B0604020202020204" pitchFamily="34" charset="0"/>
              </a:rPr>
              <a:t>The emergency phone is of course, 112.</a:t>
            </a:r>
          </a:p>
        </p:txBody>
      </p:sp>
    </p:spTree>
    <p:extLst>
      <p:ext uri="{BB962C8B-B14F-4D97-AF65-F5344CB8AC3E}">
        <p14:creationId xmlns:p14="http://schemas.microsoft.com/office/powerpoint/2010/main" val="1935349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ro-RO"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o-RO"/>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o-RO"/>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66EC2D8F-0432-462C-8D9F-7D3A5D566B69}" type="datetime1">
              <a:rPr lang="en-US" altLang="ro-RO"/>
              <a:pPr>
                <a:defRPr/>
              </a:pPr>
              <a:t>6/26/2018</a:t>
            </a:fld>
            <a:endParaRPr lang="en-US" altLang="ro-RO"/>
          </a:p>
        </p:txBody>
      </p:sp>
      <p:sp>
        <p:nvSpPr>
          <p:cNvPr id="19" name="Rectangle 17"/>
          <p:cNvSpPr>
            <a:spLocks noGrp="1" noChangeArrowheads="1"/>
          </p:cNvSpPr>
          <p:nvPr>
            <p:ph type="ftr" sz="quarter" idx="11"/>
          </p:nvPr>
        </p:nvSpPr>
        <p:spPr/>
        <p:txBody>
          <a:bodyPr/>
          <a:lstStyle>
            <a:lvl1pPr>
              <a:defRPr/>
            </a:lvl1pPr>
          </a:lstStyle>
          <a:p>
            <a:pPr>
              <a:defRPr/>
            </a:pPr>
            <a:endParaRPr lang="en-US" altLang="ro-RO"/>
          </a:p>
        </p:txBody>
      </p:sp>
      <p:sp>
        <p:nvSpPr>
          <p:cNvPr id="20" name="Rectangle 18"/>
          <p:cNvSpPr>
            <a:spLocks noGrp="1" noChangeArrowheads="1"/>
          </p:cNvSpPr>
          <p:nvPr>
            <p:ph type="sldNum" sz="quarter" idx="12"/>
          </p:nvPr>
        </p:nvSpPr>
        <p:spPr/>
        <p:txBody>
          <a:bodyPr/>
          <a:lstStyle>
            <a:lvl1pPr>
              <a:defRPr smtClean="0"/>
            </a:lvl1pPr>
          </a:lstStyle>
          <a:p>
            <a:pPr>
              <a:defRPr/>
            </a:pPr>
            <a:fld id="{C2D60EAE-53D2-4A34-B8DC-9EEFA196C100}" type="slidenum">
              <a:rPr lang="ro-RO" altLang="ro-RO"/>
              <a:pPr>
                <a:defRPr/>
              </a:pPr>
              <a:t>‹#›</a:t>
            </a:fld>
            <a:endParaRPr lang="ro-RO" altLang="ro-RO"/>
          </a:p>
        </p:txBody>
      </p:sp>
    </p:spTree>
    <p:extLst>
      <p:ext uri="{BB962C8B-B14F-4D97-AF65-F5344CB8AC3E}">
        <p14:creationId xmlns:p14="http://schemas.microsoft.com/office/powerpoint/2010/main" val="44895676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4D547A5D-65FB-406A-BF3D-194E10782C21}"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5736064F-E5EF-44E9-86B5-65EA78068B0E}" type="datetime1">
              <a:rPr lang="en-US" altLang="ro-RO"/>
              <a:pPr>
                <a:defRPr/>
              </a:pPr>
              <a:t>6/26/2018</a:t>
            </a:fld>
            <a:endParaRPr lang="en-US" altLang="ro-RO"/>
          </a:p>
        </p:txBody>
      </p:sp>
    </p:spTree>
    <p:extLst>
      <p:ext uri="{BB962C8B-B14F-4D97-AF65-F5344CB8AC3E}">
        <p14:creationId xmlns:p14="http://schemas.microsoft.com/office/powerpoint/2010/main" val="273580791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498F1C49-CC4D-4743-AA61-ECB2B9566779}"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D8C50200-2709-4FFF-864E-723217B4D0BE}" type="datetime1">
              <a:rPr lang="en-US" altLang="ro-RO"/>
              <a:pPr>
                <a:defRPr/>
              </a:pPr>
              <a:t>6/26/2018</a:t>
            </a:fld>
            <a:endParaRPr lang="en-US" altLang="ro-RO"/>
          </a:p>
        </p:txBody>
      </p:sp>
    </p:spTree>
    <p:extLst>
      <p:ext uri="{BB962C8B-B14F-4D97-AF65-F5344CB8AC3E}">
        <p14:creationId xmlns:p14="http://schemas.microsoft.com/office/powerpoint/2010/main" val="3167192177"/>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ro-RO"/>
          </a:p>
        </p:txBody>
      </p:sp>
      <p:sp>
        <p:nvSpPr>
          <p:cNvPr id="3" name="Table Placeholder 2"/>
          <p:cNvSpPr>
            <a:spLocks noGrp="1"/>
          </p:cNvSpPr>
          <p:nvPr>
            <p:ph type="tbl" idx="1"/>
          </p:nvPr>
        </p:nvSpPr>
        <p:spPr>
          <a:xfrm>
            <a:off x="457200" y="1981200"/>
            <a:ext cx="8229600" cy="3886200"/>
          </a:xfrm>
        </p:spPr>
        <p:txBody>
          <a:bodyPr/>
          <a:lstStyle/>
          <a:p>
            <a:pPr lvl="0"/>
            <a:endParaRPr lang="ro-RO"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7001E5B6-134E-43B4-8C0C-083732A76463}"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56CA3B72-7070-4AA7-8574-4CFF53DB5A39}" type="datetime1">
              <a:rPr lang="en-US" altLang="ro-RO"/>
              <a:pPr>
                <a:defRPr/>
              </a:pPr>
              <a:t>6/26/2018</a:t>
            </a:fld>
            <a:endParaRPr lang="en-US" altLang="ro-RO"/>
          </a:p>
        </p:txBody>
      </p:sp>
    </p:spTree>
    <p:extLst>
      <p:ext uri="{BB962C8B-B14F-4D97-AF65-F5344CB8AC3E}">
        <p14:creationId xmlns:p14="http://schemas.microsoft.com/office/powerpoint/2010/main" val="8177387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F6C61735-5D4B-4C22-B856-89531BA37058}"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81A5CA96-11AB-4BA2-8F86-F74EE2CA7A9C}" type="datetime1">
              <a:rPr lang="en-US" altLang="ro-RO"/>
              <a:pPr>
                <a:defRPr/>
              </a:pPr>
              <a:t>6/26/2018</a:t>
            </a:fld>
            <a:endParaRPr lang="en-US" altLang="ro-RO"/>
          </a:p>
        </p:txBody>
      </p:sp>
    </p:spTree>
    <p:extLst>
      <p:ext uri="{BB962C8B-B14F-4D97-AF65-F5344CB8AC3E}">
        <p14:creationId xmlns:p14="http://schemas.microsoft.com/office/powerpoint/2010/main" val="6927623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o-RO"/>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76319A58-9595-4B10-9079-72E39D144E72}"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4A2F7B04-5024-4057-87C1-A63D7FB0BC60}" type="datetime1">
              <a:rPr lang="en-US" altLang="ro-RO"/>
              <a:pPr>
                <a:defRPr/>
              </a:pPr>
              <a:t>6/26/2018</a:t>
            </a:fld>
            <a:endParaRPr lang="en-US" altLang="ro-RO"/>
          </a:p>
        </p:txBody>
      </p:sp>
    </p:spTree>
    <p:extLst>
      <p:ext uri="{BB962C8B-B14F-4D97-AF65-F5344CB8AC3E}">
        <p14:creationId xmlns:p14="http://schemas.microsoft.com/office/powerpoint/2010/main" val="122244722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76F92082-2837-4DE4-BEB0-289C4CC4B075}"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493A15A5-F0ED-467E-991D-22D2115E1EF4}" type="datetime1">
              <a:rPr lang="en-US" altLang="ro-RO"/>
              <a:pPr>
                <a:defRPr/>
              </a:pPr>
              <a:t>6/26/2018</a:t>
            </a:fld>
            <a:endParaRPr lang="en-US" altLang="ro-RO"/>
          </a:p>
        </p:txBody>
      </p:sp>
    </p:spTree>
    <p:extLst>
      <p:ext uri="{BB962C8B-B14F-4D97-AF65-F5344CB8AC3E}">
        <p14:creationId xmlns:p14="http://schemas.microsoft.com/office/powerpoint/2010/main" val="406214993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8" name="Rectangle 3"/>
          <p:cNvSpPr>
            <a:spLocks noGrp="1" noChangeArrowheads="1"/>
          </p:cNvSpPr>
          <p:nvPr>
            <p:ph type="sldNum" sz="quarter" idx="11"/>
          </p:nvPr>
        </p:nvSpPr>
        <p:spPr>
          <a:ln/>
        </p:spPr>
        <p:txBody>
          <a:bodyPr/>
          <a:lstStyle>
            <a:lvl1pPr>
              <a:defRPr/>
            </a:lvl1pPr>
          </a:lstStyle>
          <a:p>
            <a:pPr>
              <a:defRPr/>
            </a:pPr>
            <a:fld id="{7F7D943A-46A4-48E8-B16C-120D24732A81}" type="slidenum">
              <a:rPr lang="ro-RO" altLang="ro-RO"/>
              <a:pPr>
                <a:defRPr/>
              </a:pPr>
              <a:t>‹#›</a:t>
            </a:fld>
            <a:endParaRPr lang="ro-RO" altLang="ro-RO"/>
          </a:p>
        </p:txBody>
      </p:sp>
      <p:sp>
        <p:nvSpPr>
          <p:cNvPr id="9" name="Rectangle 16"/>
          <p:cNvSpPr>
            <a:spLocks noGrp="1" noChangeArrowheads="1"/>
          </p:cNvSpPr>
          <p:nvPr>
            <p:ph type="dt" sz="half" idx="12"/>
          </p:nvPr>
        </p:nvSpPr>
        <p:spPr>
          <a:ln/>
        </p:spPr>
        <p:txBody>
          <a:bodyPr/>
          <a:lstStyle>
            <a:lvl1pPr>
              <a:defRPr/>
            </a:lvl1pPr>
          </a:lstStyle>
          <a:p>
            <a:pPr>
              <a:defRPr/>
            </a:pPr>
            <a:fld id="{21EA6345-36E3-4EF2-9E2B-5C070E0A0D11}" type="datetime1">
              <a:rPr lang="en-US" altLang="ro-RO"/>
              <a:pPr>
                <a:defRPr/>
              </a:pPr>
              <a:t>6/26/2018</a:t>
            </a:fld>
            <a:endParaRPr lang="en-US" altLang="ro-RO"/>
          </a:p>
        </p:txBody>
      </p:sp>
    </p:spTree>
    <p:extLst>
      <p:ext uri="{BB962C8B-B14F-4D97-AF65-F5344CB8AC3E}">
        <p14:creationId xmlns:p14="http://schemas.microsoft.com/office/powerpoint/2010/main" val="354247484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4" name="Rectangle 3"/>
          <p:cNvSpPr>
            <a:spLocks noGrp="1" noChangeArrowheads="1"/>
          </p:cNvSpPr>
          <p:nvPr>
            <p:ph type="sldNum" sz="quarter" idx="11"/>
          </p:nvPr>
        </p:nvSpPr>
        <p:spPr>
          <a:ln/>
        </p:spPr>
        <p:txBody>
          <a:bodyPr/>
          <a:lstStyle>
            <a:lvl1pPr>
              <a:defRPr/>
            </a:lvl1pPr>
          </a:lstStyle>
          <a:p>
            <a:pPr>
              <a:defRPr/>
            </a:pPr>
            <a:fld id="{B2A3D06A-564E-4435-9DD2-CCEDE8C9629B}" type="slidenum">
              <a:rPr lang="ro-RO" altLang="ro-RO"/>
              <a:pPr>
                <a:defRPr/>
              </a:pPr>
              <a:t>‹#›</a:t>
            </a:fld>
            <a:endParaRPr lang="ro-RO" altLang="ro-RO"/>
          </a:p>
        </p:txBody>
      </p:sp>
      <p:sp>
        <p:nvSpPr>
          <p:cNvPr id="5" name="Rectangle 16"/>
          <p:cNvSpPr>
            <a:spLocks noGrp="1" noChangeArrowheads="1"/>
          </p:cNvSpPr>
          <p:nvPr>
            <p:ph type="dt" sz="half" idx="12"/>
          </p:nvPr>
        </p:nvSpPr>
        <p:spPr>
          <a:ln/>
        </p:spPr>
        <p:txBody>
          <a:bodyPr/>
          <a:lstStyle>
            <a:lvl1pPr>
              <a:defRPr/>
            </a:lvl1pPr>
          </a:lstStyle>
          <a:p>
            <a:pPr>
              <a:defRPr/>
            </a:pPr>
            <a:fld id="{83C8E3D8-979C-4D86-B074-A0BDE8BAA0C6}" type="datetime1">
              <a:rPr lang="en-US" altLang="ro-RO"/>
              <a:pPr>
                <a:defRPr/>
              </a:pPr>
              <a:t>6/26/2018</a:t>
            </a:fld>
            <a:endParaRPr lang="en-US" altLang="ro-RO"/>
          </a:p>
        </p:txBody>
      </p:sp>
    </p:spTree>
    <p:extLst>
      <p:ext uri="{BB962C8B-B14F-4D97-AF65-F5344CB8AC3E}">
        <p14:creationId xmlns:p14="http://schemas.microsoft.com/office/powerpoint/2010/main" val="192977238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3" name="Rectangle 3"/>
          <p:cNvSpPr>
            <a:spLocks noGrp="1" noChangeArrowheads="1"/>
          </p:cNvSpPr>
          <p:nvPr>
            <p:ph type="sldNum" sz="quarter" idx="11"/>
          </p:nvPr>
        </p:nvSpPr>
        <p:spPr>
          <a:ln/>
        </p:spPr>
        <p:txBody>
          <a:bodyPr/>
          <a:lstStyle>
            <a:lvl1pPr>
              <a:defRPr/>
            </a:lvl1pPr>
          </a:lstStyle>
          <a:p>
            <a:pPr>
              <a:defRPr/>
            </a:pPr>
            <a:fld id="{ABBD9EEB-F5AD-4726-9797-4CFCC92E092E}" type="slidenum">
              <a:rPr lang="ro-RO" altLang="ro-RO"/>
              <a:pPr>
                <a:defRPr/>
              </a:pPr>
              <a:t>‹#›</a:t>
            </a:fld>
            <a:endParaRPr lang="ro-RO" altLang="ro-RO"/>
          </a:p>
        </p:txBody>
      </p:sp>
      <p:sp>
        <p:nvSpPr>
          <p:cNvPr id="4" name="Rectangle 16"/>
          <p:cNvSpPr>
            <a:spLocks noGrp="1" noChangeArrowheads="1"/>
          </p:cNvSpPr>
          <p:nvPr>
            <p:ph type="dt" sz="half" idx="12"/>
          </p:nvPr>
        </p:nvSpPr>
        <p:spPr>
          <a:ln/>
        </p:spPr>
        <p:txBody>
          <a:bodyPr/>
          <a:lstStyle>
            <a:lvl1pPr>
              <a:defRPr/>
            </a:lvl1pPr>
          </a:lstStyle>
          <a:p>
            <a:pPr>
              <a:defRPr/>
            </a:pPr>
            <a:fld id="{CB89251A-0262-4006-B357-364413DB7627}" type="datetime1">
              <a:rPr lang="en-US" altLang="ro-RO"/>
              <a:pPr>
                <a:defRPr/>
              </a:pPr>
              <a:t>6/26/2018</a:t>
            </a:fld>
            <a:endParaRPr lang="en-US" altLang="ro-RO"/>
          </a:p>
        </p:txBody>
      </p:sp>
    </p:spTree>
    <p:extLst>
      <p:ext uri="{BB962C8B-B14F-4D97-AF65-F5344CB8AC3E}">
        <p14:creationId xmlns:p14="http://schemas.microsoft.com/office/powerpoint/2010/main" val="58054135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ro-RO"/>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2BBDBDB8-332C-4732-8BEC-C310ABC5349D}"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1F31B20A-4A39-46FD-8CA1-ED99CF6A2F83}" type="datetime1">
              <a:rPr lang="en-US" altLang="ro-RO"/>
              <a:pPr>
                <a:defRPr/>
              </a:pPr>
              <a:t>6/26/2018</a:t>
            </a:fld>
            <a:endParaRPr lang="en-US" altLang="ro-RO"/>
          </a:p>
        </p:txBody>
      </p:sp>
    </p:spTree>
    <p:extLst>
      <p:ext uri="{BB962C8B-B14F-4D97-AF65-F5344CB8AC3E}">
        <p14:creationId xmlns:p14="http://schemas.microsoft.com/office/powerpoint/2010/main" val="356238029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4E675916-74FD-44BF-A01A-643D1F75C011}"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2BC22D46-775B-4ED7-984E-869622FD2BFC}" type="datetime1">
              <a:rPr lang="en-US" altLang="ro-RO"/>
              <a:pPr>
                <a:defRPr/>
              </a:pPr>
              <a:t>6/26/2018</a:t>
            </a:fld>
            <a:endParaRPr lang="en-US" altLang="ro-RO"/>
          </a:p>
        </p:txBody>
      </p:sp>
    </p:spTree>
    <p:extLst>
      <p:ext uri="{BB962C8B-B14F-4D97-AF65-F5344CB8AC3E}">
        <p14:creationId xmlns:p14="http://schemas.microsoft.com/office/powerpoint/2010/main" val="184161995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ltLang="ro-RO"/>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A04020102020204" pitchFamily="34" charset="0"/>
              </a:defRPr>
            </a:lvl1pPr>
          </a:lstStyle>
          <a:p>
            <a:pPr>
              <a:defRPr/>
            </a:pPr>
            <a:fld id="{83A780CE-877F-4016-B026-46C3ED35C5AC}" type="slidenum">
              <a:rPr lang="ro-RO" altLang="ro-RO"/>
              <a:pPr>
                <a:defRPr/>
              </a:pPr>
              <a:t>‹#›</a:t>
            </a:fld>
            <a:endParaRPr lang="ro-RO" altLang="ro-RO"/>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ro-RO"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o-RO" altLang="ro-RO"/>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o-RO" altLang="ro-RO"/>
              <a:t>Click to edit Master text styles</a:t>
            </a:r>
          </a:p>
          <a:p>
            <a:pPr lvl="1"/>
            <a:r>
              <a:rPr lang="ro-RO" altLang="ro-RO"/>
              <a:t>Second level</a:t>
            </a:r>
          </a:p>
          <a:p>
            <a:pPr lvl="2"/>
            <a:r>
              <a:rPr lang="ro-RO" altLang="ro-RO"/>
              <a:t>Third level</a:t>
            </a:r>
          </a:p>
          <a:p>
            <a:pPr lvl="3"/>
            <a:r>
              <a:rPr lang="ro-RO" altLang="ro-RO"/>
              <a:t>Fourth level</a:t>
            </a:r>
          </a:p>
          <a:p>
            <a:pPr lvl="4"/>
            <a:r>
              <a:rPr lang="ro-RO" altLang="ro-RO"/>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fld id="{45E0A583-5842-4DB0-811D-74C0B92E90B0}" type="datetime1">
              <a:rPr lang="en-US" altLang="ro-RO"/>
              <a:pPr>
                <a:defRPr/>
              </a:pPr>
              <a:t>6/26/2018</a:t>
            </a:fld>
            <a:endParaRPr lang="en-US" altLang="ro-RO"/>
          </a:p>
        </p:txBody>
      </p:sp>
    </p:spTree>
  </p:cSld>
  <p:clrMap bg1="lt1" tx1="dk1" bg2="lt2" tx2="dk2" accent1="accent1" accent2="accent2" accent3="accent3" accent4="accent4" accent5="accent5" accent6="accent6" hlink="hlink" folHlink="folHlink"/>
  <p:sldLayoutIdLst>
    <p:sldLayoutId id="2147484068"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Lst>
  <p:transition spd="med"/>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BF66C5E-15CC-485A-9E4C-0F7CD7FEC650}" type="slidenum">
              <a:rPr lang="ro-RO" altLang="ro-RO" sz="1000">
                <a:latin typeface="Arial Black" panose="020B0A04020102020204" pitchFamily="34" charset="0"/>
              </a:rPr>
              <a:pPr>
                <a:spcBef>
                  <a:spcPct val="0"/>
                </a:spcBef>
                <a:buClrTx/>
                <a:buSzTx/>
                <a:buFontTx/>
                <a:buNone/>
              </a:pPr>
              <a:t>1</a:t>
            </a:fld>
            <a:endParaRPr lang="ro-RO" altLang="ro-RO" sz="1000">
              <a:latin typeface="Arial Black" panose="020B0A04020102020204" pitchFamily="34" charset="0"/>
            </a:endParaRPr>
          </a:p>
        </p:txBody>
      </p:sp>
      <p:sp>
        <p:nvSpPr>
          <p:cNvPr id="5123"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6E158B68-356C-4B5F-BB81-F8C2834310C8}" type="slidenum">
              <a:rPr lang="ro-RO" altLang="ro-RO" sz="1000">
                <a:latin typeface="Arial Black" panose="020B0A04020102020204" pitchFamily="34" charset="0"/>
              </a:rPr>
              <a:pPr algn="r" eaLnBrk="1" hangingPunct="1">
                <a:spcBef>
                  <a:spcPct val="0"/>
                </a:spcBef>
                <a:buClrTx/>
                <a:buSzTx/>
                <a:buFontTx/>
                <a:buNone/>
              </a:pPr>
              <a:t>1</a:t>
            </a:fld>
            <a:endParaRPr lang="ro-RO" altLang="ro-RO" sz="1000">
              <a:latin typeface="Arial Black" panose="020B0A04020102020204" pitchFamily="34" charset="0"/>
            </a:endParaRPr>
          </a:p>
        </p:txBody>
      </p:sp>
      <p:sp>
        <p:nvSpPr>
          <p:cNvPr id="5124"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40D168F0-D4D1-4211-B4D1-39C816F265E0}" type="slidenum">
              <a:rPr lang="ro-RO" altLang="ro-RO" sz="1000">
                <a:latin typeface="Arial Black" panose="020B0A04020102020204" pitchFamily="34" charset="0"/>
              </a:rPr>
              <a:pPr algn="r" eaLnBrk="1" hangingPunct="1">
                <a:spcBef>
                  <a:spcPct val="0"/>
                </a:spcBef>
                <a:buClrTx/>
                <a:buSzTx/>
                <a:buFontTx/>
                <a:buNone/>
              </a:pPr>
              <a:t>1</a:t>
            </a:fld>
            <a:endParaRPr lang="ro-RO" altLang="ro-RO" sz="1000">
              <a:latin typeface="Arial Black" panose="020B0A04020102020204" pitchFamily="34" charset="0"/>
            </a:endParaRPr>
          </a:p>
        </p:txBody>
      </p:sp>
      <p:pic>
        <p:nvPicPr>
          <p:cNvPr id="512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188" y="260350"/>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
          <p:cNvSpPr>
            <a:spLocks noGrp="1" noChangeArrowheads="1"/>
          </p:cNvSpPr>
          <p:nvPr>
            <p:ph type="ctrTitle"/>
          </p:nvPr>
        </p:nvSpPr>
        <p:spPr>
          <a:xfrm>
            <a:off x="2559050" y="1916113"/>
            <a:ext cx="6265863" cy="2209800"/>
          </a:xfrm>
        </p:spPr>
        <p:txBody>
          <a:bodyPr/>
          <a:lstStyle/>
          <a:p>
            <a:pPr algn="ctr" eaLnBrk="1" hangingPunct="1"/>
            <a:r>
              <a:rPr lang="ro-RO" altLang="ro-RO" sz="3600" b="1" dirty="0" err="1" smtClean="0"/>
              <a:t>Upcoming</a:t>
            </a:r>
            <a:r>
              <a:rPr lang="ro-RO" altLang="ro-RO" sz="3600" b="1" dirty="0" smtClean="0"/>
              <a:t> </a:t>
            </a:r>
            <a:r>
              <a:rPr lang="ro-RO" altLang="ro-RO" sz="3600" b="1" dirty="0" err="1" smtClean="0"/>
              <a:t>mandates</a:t>
            </a:r>
            <a:r>
              <a:rPr lang="ro-RO" altLang="ro-RO" sz="3600" b="1" dirty="0" smtClean="0"/>
              <a:t> </a:t>
            </a:r>
            <a:r>
              <a:rPr lang="ro-RO" altLang="ro-RO" sz="3600" b="1" dirty="0" err="1" smtClean="0"/>
              <a:t>by</a:t>
            </a:r>
            <a:r>
              <a:rPr lang="ro-RO" altLang="ro-RO" sz="3600" b="1" dirty="0" smtClean="0"/>
              <a:t> EASA </a:t>
            </a:r>
            <a:endParaRPr lang="ro-RO" altLang="ro-RO" sz="3600" b="1" dirty="0"/>
          </a:p>
        </p:txBody>
      </p:sp>
      <p:sp>
        <p:nvSpPr>
          <p:cNvPr id="5128" name="Rectangle 5"/>
          <p:cNvSpPr>
            <a:spLocks noChangeArrowheads="1"/>
          </p:cNvSpPr>
          <p:nvPr/>
        </p:nvSpPr>
        <p:spPr bwMode="auto">
          <a:xfrm>
            <a:off x="1187450" y="363538"/>
            <a:ext cx="61214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400" dirty="0">
                <a:solidFill>
                  <a:srgbClr val="333399"/>
                </a:solidFill>
              </a:rPr>
              <a:t>ROMANIAN CIVIL AERONAUTICAL  AUTHORITY</a:t>
            </a:r>
          </a:p>
        </p:txBody>
      </p:sp>
      <p:sp>
        <p:nvSpPr>
          <p:cNvPr id="5129"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10" name="Picture 2" descr="cladire_01"/>
          <p:cNvPicPr>
            <a:picLocks noChangeAspect="1" noChangeArrowheads="1"/>
          </p:cNvPicPr>
          <p:nvPr/>
        </p:nvPicPr>
        <p:blipFill>
          <a:blip r:embed="rId4">
            <a:lum bright="50000" contrast="-40000"/>
            <a:extLst>
              <a:ext uri="{28A0092B-C50C-407E-A947-70E740481C1C}">
                <a14:useLocalDpi xmlns:a14="http://schemas.microsoft.com/office/drawing/2010/main" val="0"/>
              </a:ext>
            </a:extLst>
          </a:blip>
          <a:srcRect/>
          <a:stretch>
            <a:fillRect/>
          </a:stretch>
        </p:blipFill>
        <p:spPr bwMode="auto">
          <a:xfrm>
            <a:off x="60598" y="4365104"/>
            <a:ext cx="3143250" cy="203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43608"/>
          </a:xfrm>
        </p:spPr>
        <p:txBody>
          <a:bodyPr/>
          <a:lstStyle/>
          <a:p>
            <a:r>
              <a:rPr lang="en-US" sz="2400" b="1" dirty="0" smtClean="0"/>
              <a:t>NPA 2016-12</a:t>
            </a:r>
            <a:endParaRPr lang="ro-RO" sz="2400" b="1" dirty="0">
              <a:latin typeface="+mn-lt"/>
            </a:endParaRPr>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10</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66875"/>
            <a:ext cx="8964488" cy="352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7084028"/>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57200"/>
            <a:ext cx="8363272" cy="1243608"/>
          </a:xfrm>
        </p:spPr>
        <p:txBody>
          <a:bodyPr/>
          <a:lstStyle/>
          <a:p>
            <a:r>
              <a:rPr lang="en-US" sz="2400" b="1" dirty="0"/>
              <a:t/>
            </a:r>
            <a:br>
              <a:rPr lang="en-US" sz="2400" b="1" dirty="0"/>
            </a:br>
            <a:r>
              <a:rPr lang="en-US" sz="2400" b="1" dirty="0"/>
              <a:t>NPA 2018-04</a:t>
            </a:r>
            <a:br>
              <a:rPr lang="en-US" sz="2400" b="1" dirty="0"/>
            </a:br>
            <a:r>
              <a:rPr lang="en-US" sz="1700" b="1" dirty="0">
                <a:latin typeface="Arial" panose="020B0604020202020204" pitchFamily="34" charset="0"/>
                <a:cs typeface="Arial" panose="020B0604020202020204" pitchFamily="34" charset="0"/>
              </a:rPr>
              <a:t>Helicopter emergency medical services performance and public interest sites</a:t>
            </a:r>
            <a:r>
              <a:rPr lang="en-US" sz="2400" b="1" dirty="0"/>
              <a:t/>
            </a:r>
            <a:br>
              <a:rPr lang="en-US" sz="2400" b="1" dirty="0"/>
            </a:br>
            <a:endParaRPr lang="ro-RO" sz="2400" b="1" dirty="0">
              <a:latin typeface="+mn-lt"/>
            </a:endParaRPr>
          </a:p>
        </p:txBody>
      </p:sp>
      <p:sp>
        <p:nvSpPr>
          <p:cNvPr id="3" name="Content Placeholder 2"/>
          <p:cNvSpPr>
            <a:spLocks noGrp="1"/>
          </p:cNvSpPr>
          <p:nvPr>
            <p:ph idx="1"/>
          </p:nvPr>
        </p:nvSpPr>
        <p:spPr>
          <a:xfrm>
            <a:off x="467544" y="1772816"/>
            <a:ext cx="8229600" cy="4102224"/>
          </a:xfrm>
        </p:spPr>
        <p:txBody>
          <a:bodyPr/>
          <a:lstStyle/>
          <a:p>
            <a:pPr marL="0" lvl="0" indent="0" algn="just">
              <a:spcBef>
                <a:spcPts val="600"/>
              </a:spcBef>
              <a:spcAft>
                <a:spcPts val="0"/>
              </a:spcAft>
              <a:buClr>
                <a:srgbClr val="00007D"/>
              </a:buClr>
              <a:buNone/>
            </a:pPr>
            <a:r>
              <a:rPr lang="ro-RO" sz="2000" b="1" dirty="0">
                <a:solidFill>
                  <a:srgbClr val="000000"/>
                </a:solidFill>
              </a:rPr>
              <a:t>Scopul</a:t>
            </a:r>
            <a:r>
              <a:rPr lang="en-US" sz="2000" b="1" dirty="0">
                <a:solidFill>
                  <a:srgbClr val="000000"/>
                </a:solidFill>
              </a:rPr>
              <a:t>: </a:t>
            </a:r>
          </a:p>
          <a:p>
            <a:pPr algn="just">
              <a:spcBef>
                <a:spcPts val="600"/>
              </a:spcBef>
              <a:spcAft>
                <a:spcPts val="0"/>
              </a:spcAft>
              <a:buFontTx/>
              <a:buChar char="-"/>
            </a:pPr>
            <a:r>
              <a:rPr lang="ro-RO" sz="1800" dirty="0" smtClean="0"/>
              <a:t>promovarea </a:t>
            </a:r>
            <a:r>
              <a:rPr lang="ro-RO" sz="1800" dirty="0"/>
              <a:t>unor norme eficiente și proporționale, mai precis în ceea ce privește</a:t>
            </a:r>
            <a:r>
              <a:rPr lang="ro-RO" sz="1800" dirty="0" smtClean="0"/>
              <a:t>:</a:t>
            </a:r>
            <a:endParaRPr lang="en-US" sz="1800" dirty="0" smtClean="0"/>
          </a:p>
          <a:p>
            <a:pPr marL="889000">
              <a:spcBef>
                <a:spcPts val="600"/>
              </a:spcBef>
              <a:spcAft>
                <a:spcPts val="0"/>
              </a:spcAft>
              <a:buFont typeface="Wingdings" panose="05000000000000000000" pitchFamily="2" charset="2"/>
              <a:buChar char="Ø"/>
            </a:pPr>
            <a:r>
              <a:rPr lang="en-US" sz="1800" dirty="0" smtClean="0"/>
              <a:t>c</a:t>
            </a:r>
            <a:r>
              <a:rPr lang="ro-RO" sz="1800" dirty="0" smtClean="0"/>
              <a:t>erințele </a:t>
            </a:r>
            <a:r>
              <a:rPr lang="ro-RO" sz="1800" dirty="0"/>
              <a:t>HEMS pentru altitudini mari</a:t>
            </a:r>
            <a:r>
              <a:rPr lang="ro-RO" sz="1800" dirty="0" smtClean="0"/>
              <a:t>;</a:t>
            </a:r>
            <a:endParaRPr lang="en-US" sz="1800" dirty="0" smtClean="0"/>
          </a:p>
          <a:p>
            <a:pPr marL="889000">
              <a:spcBef>
                <a:spcPts val="600"/>
              </a:spcBef>
              <a:spcAft>
                <a:spcPts val="0"/>
              </a:spcAft>
              <a:buFont typeface="Wingdings" panose="05000000000000000000" pitchFamily="2" charset="2"/>
              <a:buChar char="Ø"/>
            </a:pPr>
            <a:r>
              <a:rPr lang="en-US" sz="1800" dirty="0" smtClean="0"/>
              <a:t>u</a:t>
            </a:r>
            <a:r>
              <a:rPr lang="ro-RO" sz="1800" dirty="0" smtClean="0"/>
              <a:t>n </a:t>
            </a:r>
            <a:r>
              <a:rPr lang="ro-RO" sz="1800" dirty="0"/>
              <a:t>nou concept HEMS pentru a acoperi operațiunile de munte și operațiunile de salvare (altele decât operațiunile de căutare și salvare (SAR</a:t>
            </a:r>
            <a:r>
              <a:rPr lang="ro-RO" sz="1800" dirty="0" smtClean="0"/>
              <a:t>));</a:t>
            </a:r>
            <a:endParaRPr lang="en-US" sz="1800" dirty="0" smtClean="0"/>
          </a:p>
          <a:p>
            <a:pPr algn="just">
              <a:spcBef>
                <a:spcPts val="600"/>
              </a:spcBef>
              <a:spcAft>
                <a:spcPts val="0"/>
              </a:spcAft>
              <a:buFontTx/>
              <a:buChar char="-"/>
            </a:pPr>
            <a:r>
              <a:rPr lang="ro-RO" sz="1800" dirty="0"/>
              <a:t>menținerea </a:t>
            </a:r>
            <a:r>
              <a:rPr lang="ro-RO" sz="1800" dirty="0"/>
              <a:t>unui nivel ridicat de siguranță a aviației, prin revizuirea cerințelor legate de zborurile </a:t>
            </a:r>
            <a:r>
              <a:rPr lang="ro-RO" sz="1800" dirty="0" smtClean="0"/>
              <a:t>către/de </a:t>
            </a:r>
            <a:r>
              <a:rPr lang="ro-RO" sz="1800" dirty="0"/>
              <a:t>la locurile de interes public (PIS) situate în zonele aglomerate; </a:t>
            </a:r>
            <a:r>
              <a:rPr lang="ro-RO" sz="1800" dirty="0"/>
              <a:t>și</a:t>
            </a:r>
            <a:endParaRPr lang="en-US" sz="1800" dirty="0"/>
          </a:p>
          <a:p>
            <a:pPr algn="just">
              <a:spcBef>
                <a:spcPts val="600"/>
              </a:spcBef>
              <a:spcAft>
                <a:spcPts val="0"/>
              </a:spcAft>
              <a:buFontTx/>
              <a:buChar char="-"/>
            </a:pPr>
            <a:r>
              <a:rPr lang="ro-RO" sz="1800" dirty="0"/>
              <a:t>menținerea </a:t>
            </a:r>
            <a:r>
              <a:rPr lang="ro-RO" sz="1800" dirty="0"/>
              <a:t>unui nivel ridicat de siguranță a aviației prin revizuirea cerințelor legate de zborurile HEMS în timpul zilei sau al nopții, în ceea ce privește echipamentele, instruirea, minima și iluminarea locurilor de </a:t>
            </a:r>
            <a:r>
              <a:rPr lang="ro-RO" sz="1800" dirty="0" smtClean="0"/>
              <a:t>muncă/spital</a:t>
            </a:r>
            <a:r>
              <a:rPr lang="ro-RO" sz="1800" dirty="0"/>
              <a:t>.</a:t>
            </a:r>
            <a:r>
              <a:rPr lang="ro-RO" sz="1600" dirty="0"/>
              <a:t>		</a:t>
            </a:r>
            <a:endParaRPr lang="ro-RO" sz="1600" dirty="0" smtClean="0"/>
          </a:p>
          <a:p>
            <a:pPr marL="0" indent="0">
              <a:buNone/>
            </a:pPr>
            <a:r>
              <a:rPr lang="ro-RO" sz="1600" dirty="0"/>
              <a:t>	</a:t>
            </a:r>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11</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extLst>
      <p:ext uri="{BB962C8B-B14F-4D97-AF65-F5344CB8AC3E}">
        <p14:creationId xmlns:p14="http://schemas.microsoft.com/office/powerpoint/2010/main" val="155907081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57200"/>
            <a:ext cx="8363272" cy="1243608"/>
          </a:xfrm>
        </p:spPr>
        <p:txBody>
          <a:bodyPr/>
          <a:lstStyle/>
          <a:p>
            <a:r>
              <a:rPr lang="en-US" sz="2400" b="1" dirty="0"/>
              <a:t/>
            </a:r>
            <a:br>
              <a:rPr lang="en-US" sz="2400" b="1" dirty="0"/>
            </a:br>
            <a:r>
              <a:rPr lang="en-US" sz="2400" b="1" dirty="0"/>
              <a:t>NPA 2018-04</a:t>
            </a:r>
            <a:br>
              <a:rPr lang="en-US" sz="2400" b="1" dirty="0"/>
            </a:br>
            <a:r>
              <a:rPr lang="en-US" sz="1700" b="1" dirty="0">
                <a:latin typeface="Arial" panose="020B0604020202020204" pitchFamily="34" charset="0"/>
                <a:cs typeface="Arial" panose="020B0604020202020204" pitchFamily="34" charset="0"/>
              </a:rPr>
              <a:t>Helicopter emergency medical services performance and public interest sites</a:t>
            </a:r>
            <a:r>
              <a:rPr lang="en-US" sz="2400" b="1" dirty="0"/>
              <a:t/>
            </a:r>
            <a:br>
              <a:rPr lang="en-US" sz="2400" b="1" dirty="0"/>
            </a:br>
            <a:endParaRPr lang="ro-RO" sz="2400" b="1" dirty="0">
              <a:latin typeface="+mn-lt"/>
            </a:endParaRPr>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12</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73" y="1844824"/>
            <a:ext cx="8640959" cy="3458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374009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634884B2-CA58-4195-98EF-673DDCBAAC64}" type="slidenum">
              <a:rPr lang="ro-RO" altLang="en-US" sz="1200">
                <a:latin typeface="Arial Black" panose="020B0A04020102020204" pitchFamily="34" charset="0"/>
              </a:rPr>
              <a:pPr algn="r" eaLnBrk="1" hangingPunct="1">
                <a:spcBef>
                  <a:spcPct val="0"/>
                </a:spcBef>
                <a:buClrTx/>
                <a:buSzTx/>
                <a:buFontTx/>
                <a:buNone/>
              </a:pPr>
              <a:t>13</a:t>
            </a:fld>
            <a:endParaRPr lang="ro-RO" altLang="en-US" sz="1200">
              <a:latin typeface="Arial Black" panose="020B0A04020102020204" pitchFamily="34" charset="0"/>
            </a:endParaRPr>
          </a:p>
        </p:txBody>
      </p:sp>
      <p:pic>
        <p:nvPicPr>
          <p:cNvPr id="31749" name="Picture 2" descr="http://www.observatorcultural.ro/userfiles/article/intrebari%20on%20line_012813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533400"/>
            <a:ext cx="46291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extLst>
      <p:ext uri="{BB962C8B-B14F-4D97-AF65-F5344CB8AC3E}">
        <p14:creationId xmlns:p14="http://schemas.microsoft.com/office/powerpoint/2010/main" val="199137273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91680"/>
          </a:xfrm>
        </p:spPr>
        <p:txBody>
          <a:bodyPr/>
          <a:lstStyle/>
          <a:p>
            <a:pPr>
              <a:spcBef>
                <a:spcPts val="600"/>
              </a:spcBef>
              <a:spcAft>
                <a:spcPts val="600"/>
              </a:spcAft>
            </a:pPr>
            <a:r>
              <a:rPr lang="ro-RO" sz="2400" b="1" dirty="0" smtClean="0"/>
              <a:t>NPA 2017-17</a:t>
            </a:r>
            <a:r>
              <a:rPr lang="en-US" sz="2400" b="1" dirty="0" smtClean="0"/>
              <a:t/>
            </a:r>
            <a:br>
              <a:rPr lang="en-US" sz="2400" b="1" dirty="0" smtClean="0"/>
            </a:br>
            <a:r>
              <a:rPr lang="en-US" sz="1600" b="1" dirty="0" smtClean="0">
                <a:latin typeface="Arial" panose="020B0604020202020204" pitchFamily="34" charset="0"/>
                <a:cs typeface="Arial" panose="020B0604020202020204" pitchFamily="34" charset="0"/>
              </a:rPr>
              <a:t>Development </a:t>
            </a:r>
            <a:r>
              <a:rPr lang="en-US" sz="1600" b="1" dirty="0">
                <a:latin typeface="Arial" panose="020B0604020202020204" pitchFamily="34" charset="0"/>
                <a:cs typeface="Arial" panose="020B0604020202020204" pitchFamily="34" charset="0"/>
              </a:rPr>
              <a:t>of FTL for commercial air </a:t>
            </a:r>
            <a:r>
              <a:rPr lang="en-US" sz="1600" b="1" dirty="0" smtClean="0">
                <a:latin typeface="Arial" panose="020B0604020202020204" pitchFamily="34" charset="0"/>
                <a:cs typeface="Arial" panose="020B0604020202020204" pitchFamily="34" charset="0"/>
              </a:rPr>
              <a:t>transport operations </a:t>
            </a:r>
            <a:r>
              <a:rPr lang="en-US" sz="1600" b="1" dirty="0">
                <a:latin typeface="Arial" panose="020B0604020202020204" pitchFamily="34" charset="0"/>
                <a:cs typeface="Arial" panose="020B0604020202020204" pitchFamily="34" charset="0"/>
              </a:rPr>
              <a:t>of </a:t>
            </a:r>
            <a:r>
              <a:rPr lang="en-US" sz="1600" b="1" dirty="0" smtClean="0">
                <a:latin typeface="Arial" panose="020B0604020202020204" pitchFamily="34" charset="0"/>
                <a:cs typeface="Arial" panose="020B0604020202020204" pitchFamily="34" charset="0"/>
              </a:rPr>
              <a:t>emergency medical </a:t>
            </a:r>
            <a:r>
              <a:rPr lang="en-US" sz="1600" b="1" dirty="0">
                <a:latin typeface="Arial" panose="020B0604020202020204" pitchFamily="34" charset="0"/>
                <a:cs typeface="Arial" panose="020B0604020202020204" pitchFamily="34" charset="0"/>
              </a:rPr>
              <a:t>services by </a:t>
            </a:r>
            <a:r>
              <a:rPr lang="en-US" sz="1600" b="1" dirty="0" err="1">
                <a:latin typeface="Arial" panose="020B0604020202020204" pitchFamily="34" charset="0"/>
                <a:cs typeface="Arial" panose="020B0604020202020204" pitchFamily="34" charset="0"/>
              </a:rPr>
              <a:t>aeroplanes</a:t>
            </a:r>
            <a:r>
              <a:rPr lang="en-US" sz="1600" b="1" dirty="0">
                <a:latin typeface="Arial" panose="020B0604020202020204" pitchFamily="34" charset="0"/>
                <a:cs typeface="Arial" panose="020B0604020202020204" pitchFamily="34" charset="0"/>
              </a:rPr>
              <a:t> and helicopters </a:t>
            </a:r>
            <a:r>
              <a:rPr lang="en-US" sz="1600" b="1" dirty="0" smtClean="0">
                <a:latin typeface="Arial" panose="020B0604020202020204" pitchFamily="34" charset="0"/>
                <a:cs typeface="Arial" panose="020B0604020202020204" pitchFamily="34" charset="0"/>
              </a:rPr>
              <a:t>and</a:t>
            </a:r>
            <a:r>
              <a:rPr lang="en-US" sz="1600" b="1" dirty="0">
                <a:latin typeface="Arial" panose="020B0604020202020204" pitchFamily="34" charset="0"/>
                <a:cs typeface="Arial" panose="020B0604020202020204" pitchFamily="34" charset="0"/>
              </a:rPr>
              <a:t/>
            </a:r>
            <a:br>
              <a:rPr lang="en-US" sz="16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Update and </a:t>
            </a:r>
            <a:r>
              <a:rPr lang="en-US" sz="1600" b="1" dirty="0" err="1">
                <a:latin typeface="Arial" panose="020B0604020202020204" pitchFamily="34" charset="0"/>
                <a:cs typeface="Arial" panose="020B0604020202020204" pitchFamily="34" charset="0"/>
              </a:rPr>
              <a:t>harmonisation</a:t>
            </a:r>
            <a:r>
              <a:rPr lang="en-US" sz="1600" b="1" dirty="0">
                <a:latin typeface="Arial" panose="020B0604020202020204" pitchFamily="34" charset="0"/>
                <a:cs typeface="Arial" panose="020B0604020202020204" pitchFamily="34" charset="0"/>
              </a:rPr>
              <a:t> of FTL for commercial air transport </a:t>
            </a:r>
            <a:r>
              <a:rPr lang="en-US" sz="1600" b="1" dirty="0" smtClean="0">
                <a:latin typeface="Arial" panose="020B0604020202020204" pitchFamily="34" charset="0"/>
                <a:cs typeface="Arial" panose="020B0604020202020204" pitchFamily="34" charset="0"/>
              </a:rPr>
              <a:t>by </a:t>
            </a:r>
            <a:r>
              <a:rPr lang="en-US" sz="1600" b="1" dirty="0">
                <a:latin typeface="Arial" panose="020B0604020202020204" pitchFamily="34" charset="0"/>
                <a:cs typeface="Arial" panose="020B0604020202020204" pitchFamily="34" charset="0"/>
              </a:rPr>
              <a:t>aeroplane </a:t>
            </a:r>
            <a:r>
              <a:rPr lang="en-US" sz="1600" b="1" dirty="0" smtClean="0">
                <a:latin typeface="Arial" panose="020B0604020202020204" pitchFamily="34" charset="0"/>
                <a:cs typeface="Arial" panose="020B0604020202020204" pitchFamily="34" charset="0"/>
              </a:rPr>
              <a:t>for </a:t>
            </a:r>
            <a:r>
              <a:rPr lang="en-US" sz="1600" b="1" dirty="0">
                <a:latin typeface="Arial" panose="020B0604020202020204" pitchFamily="34" charset="0"/>
                <a:cs typeface="Arial" panose="020B0604020202020204" pitchFamily="34" charset="0"/>
              </a:rPr>
              <a:t>air taxi operations and </a:t>
            </a:r>
            <a:r>
              <a:rPr lang="en-US" sz="1600" b="1" dirty="0" smtClean="0">
                <a:latin typeface="Arial" panose="020B0604020202020204" pitchFamily="34" charset="0"/>
                <a:cs typeface="Arial" panose="020B0604020202020204" pitchFamily="34" charset="0"/>
              </a:rPr>
              <a:t>single-pilot </a:t>
            </a:r>
            <a:r>
              <a:rPr lang="en-US" sz="1600" b="1" dirty="0">
                <a:latin typeface="Arial" panose="020B0604020202020204" pitchFamily="34" charset="0"/>
                <a:cs typeface="Arial" panose="020B0604020202020204" pitchFamily="34" charset="0"/>
              </a:rPr>
              <a:t>operations taking into account </a:t>
            </a:r>
            <a:r>
              <a:rPr lang="en-US" sz="1600" b="1" dirty="0" smtClean="0">
                <a:latin typeface="Arial" panose="020B0604020202020204" pitchFamily="34" charset="0"/>
                <a:cs typeface="Arial" panose="020B0604020202020204" pitchFamily="34" charset="0"/>
              </a:rPr>
              <a:t>operational </a:t>
            </a:r>
            <a:r>
              <a:rPr lang="en-US" sz="1600" b="1" dirty="0">
                <a:latin typeface="Arial" panose="020B0604020202020204" pitchFamily="34" charset="0"/>
                <a:cs typeface="Arial" panose="020B0604020202020204" pitchFamily="34" charset="0"/>
              </a:rPr>
              <a:t>experience and recent scientific </a:t>
            </a:r>
            <a:r>
              <a:rPr lang="en-US" sz="1600" b="1" dirty="0" smtClean="0">
                <a:latin typeface="Arial" panose="020B0604020202020204" pitchFamily="34" charset="0"/>
                <a:cs typeface="Arial" panose="020B0604020202020204" pitchFamily="34" charset="0"/>
              </a:rPr>
              <a:t>evidence</a:t>
            </a:r>
            <a:endParaRPr lang="ro-RO"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2494" y="2708920"/>
            <a:ext cx="8229600" cy="2952328"/>
          </a:xfrm>
        </p:spPr>
        <p:txBody>
          <a:bodyPr/>
          <a:lstStyle/>
          <a:p>
            <a:pPr marL="0" indent="0" algn="just">
              <a:buNone/>
            </a:pPr>
            <a:r>
              <a:rPr lang="ro-RO" sz="2000" b="1" dirty="0" smtClean="0"/>
              <a:t>Scopul</a:t>
            </a:r>
            <a:r>
              <a:rPr lang="en-US" sz="2000" b="1" dirty="0" smtClean="0"/>
              <a:t>: </a:t>
            </a:r>
            <a:r>
              <a:rPr lang="ro-RO" sz="2000" dirty="0" smtClean="0"/>
              <a:t>dezvolta</a:t>
            </a:r>
            <a:r>
              <a:rPr lang="en-US" sz="2000" dirty="0" smtClean="0"/>
              <a:t>rea</a:t>
            </a:r>
            <a:r>
              <a:rPr lang="ro-RO" sz="2000" dirty="0" smtClean="0"/>
              <a:t> un</a:t>
            </a:r>
            <a:r>
              <a:rPr lang="en-US" sz="2000" dirty="0" err="1" smtClean="0"/>
              <a:t>ui</a:t>
            </a:r>
            <a:r>
              <a:rPr lang="ro-RO" sz="2000" dirty="0" smtClean="0"/>
              <a:t> </a:t>
            </a:r>
            <a:r>
              <a:rPr lang="ro-RO" sz="2000" dirty="0" smtClean="0"/>
              <a:t>set armonizat de reguli cu privire la </a:t>
            </a:r>
            <a:r>
              <a:rPr lang="en-US" sz="2000" dirty="0" smtClean="0"/>
              <a:t>l</a:t>
            </a:r>
            <a:r>
              <a:rPr lang="ro-RO" sz="2000" dirty="0" smtClean="0"/>
              <a:t>imitările </a:t>
            </a:r>
            <a:r>
              <a:rPr lang="en-US" sz="2000" dirty="0" smtClean="0"/>
              <a:t>t</a:t>
            </a:r>
            <a:r>
              <a:rPr lang="ro-RO" sz="2000" dirty="0" smtClean="0"/>
              <a:t>impilor </a:t>
            </a:r>
            <a:r>
              <a:rPr lang="ro-RO" sz="2000" dirty="0" smtClean="0"/>
              <a:t>de </a:t>
            </a:r>
            <a:r>
              <a:rPr lang="en-US" sz="2000" dirty="0" smtClean="0"/>
              <a:t>m</a:t>
            </a:r>
            <a:r>
              <a:rPr lang="ro-RO" sz="2000" dirty="0" smtClean="0"/>
              <a:t>uncă </a:t>
            </a:r>
            <a:r>
              <a:rPr lang="ro-RO" sz="2000" dirty="0" smtClean="0"/>
              <a:t>şi </a:t>
            </a:r>
            <a:r>
              <a:rPr lang="en-US" sz="2000" dirty="0" smtClean="0"/>
              <a:t>o</a:t>
            </a:r>
            <a:r>
              <a:rPr lang="ro-RO" sz="2000" dirty="0" smtClean="0"/>
              <a:t>dihnă </a:t>
            </a:r>
            <a:r>
              <a:rPr lang="ro-RO" sz="2000" dirty="0" smtClean="0"/>
              <a:t>pentru următoarele tipuri de operaţiuni:</a:t>
            </a:r>
          </a:p>
          <a:p>
            <a:pPr marL="620713" algn="just">
              <a:spcBef>
                <a:spcPts val="600"/>
              </a:spcBef>
              <a:spcAft>
                <a:spcPts val="600"/>
              </a:spcAft>
            </a:pPr>
            <a:r>
              <a:rPr lang="ro-RO" sz="2000" dirty="0" err="1" smtClean="0"/>
              <a:t>Operaţiuni</a:t>
            </a:r>
            <a:r>
              <a:rPr lang="ro-RO" sz="2000" dirty="0" smtClean="0"/>
              <a:t> de taxi aerian (ATXO) </a:t>
            </a:r>
            <a:r>
              <a:rPr lang="ro-RO" sz="2000" dirty="0" err="1" smtClean="0"/>
              <a:t>operaţiuni</a:t>
            </a:r>
            <a:r>
              <a:rPr lang="ro-RO" sz="2000" dirty="0" smtClean="0"/>
              <a:t> cu avioane pentru serviciile medicale de </a:t>
            </a:r>
            <a:r>
              <a:rPr lang="ro-RO" sz="2000" dirty="0" err="1" smtClean="0"/>
              <a:t>urgenţă</a:t>
            </a:r>
            <a:r>
              <a:rPr lang="ro-RO" sz="2000" dirty="0" smtClean="0"/>
              <a:t> (AEMS);</a:t>
            </a:r>
          </a:p>
          <a:p>
            <a:pPr marL="620713" algn="just">
              <a:spcBef>
                <a:spcPts val="600"/>
              </a:spcBef>
              <a:spcAft>
                <a:spcPts val="600"/>
              </a:spcAft>
            </a:pPr>
            <a:r>
              <a:rPr lang="ro-RO" sz="2000" dirty="0" err="1" smtClean="0"/>
              <a:t>Operaţiuni</a:t>
            </a:r>
            <a:r>
              <a:rPr lang="ro-RO" sz="2000" dirty="0" smtClean="0"/>
              <a:t> aeriene cu un singur pilot (programate sau la cerere);</a:t>
            </a:r>
          </a:p>
          <a:p>
            <a:pPr marL="620713" algn="just">
              <a:spcBef>
                <a:spcPts val="600"/>
              </a:spcBef>
              <a:spcAft>
                <a:spcPts val="600"/>
              </a:spcAft>
            </a:pPr>
            <a:r>
              <a:rPr lang="ro-RO" sz="2000" dirty="0" err="1" smtClean="0"/>
              <a:t>Operaţiuni</a:t>
            </a:r>
            <a:r>
              <a:rPr lang="ro-RO" sz="2000" dirty="0" smtClean="0"/>
              <a:t> medicale de </a:t>
            </a:r>
            <a:r>
              <a:rPr lang="ro-RO" sz="2000" dirty="0" err="1" smtClean="0"/>
              <a:t>urgenţă</a:t>
            </a:r>
            <a:r>
              <a:rPr lang="ro-RO" sz="2000" dirty="0" smtClean="0"/>
              <a:t> cu elicoptere (HEMS).</a:t>
            </a:r>
          </a:p>
          <a:p>
            <a:endParaRPr lang="ro-RO" sz="2000" dirty="0"/>
          </a:p>
          <a:p>
            <a:pPr marL="0" indent="0">
              <a:buNone/>
            </a:pPr>
            <a:r>
              <a:rPr lang="ro-RO" sz="2000" dirty="0" smtClean="0"/>
              <a:t>	</a:t>
            </a:r>
            <a:r>
              <a:rPr lang="ro-RO" sz="1600" dirty="0" smtClean="0"/>
              <a:t>	  	 </a:t>
            </a:r>
            <a:endParaRPr lang="ro-RO" sz="1600" dirty="0"/>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2</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extLst>
      <p:ext uri="{BB962C8B-B14F-4D97-AF65-F5344CB8AC3E}">
        <p14:creationId xmlns:p14="http://schemas.microsoft.com/office/powerpoint/2010/main" val="91373327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27584"/>
          </a:xfrm>
        </p:spPr>
        <p:txBody>
          <a:bodyPr/>
          <a:lstStyle/>
          <a:p>
            <a:r>
              <a:rPr lang="ro-RO" sz="2400" dirty="0" smtClean="0"/>
              <a:t>NPA </a:t>
            </a:r>
            <a:r>
              <a:rPr lang="ro-RO" sz="2400" dirty="0" smtClean="0"/>
              <a:t>2017-17</a:t>
            </a:r>
            <a:endParaRPr lang="ro-RO" sz="2400" dirty="0"/>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3</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69" y="1777383"/>
            <a:ext cx="8988631" cy="3379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699261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4</a:t>
            </a:fld>
            <a:endParaRPr lang="ro-RO" altLang="ro-RO"/>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31"/>
            <a:ext cx="8820472" cy="6453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extLst>
      <p:ext uri="{BB962C8B-B14F-4D97-AF65-F5344CB8AC3E}">
        <p14:creationId xmlns:p14="http://schemas.microsoft.com/office/powerpoint/2010/main" val="182192985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400" b="1" dirty="0" smtClean="0"/>
              <a:t>NPA </a:t>
            </a:r>
            <a:r>
              <a:rPr lang="ro-RO" sz="2400" b="1" dirty="0" smtClean="0"/>
              <a:t>2016-06</a:t>
            </a:r>
            <a:r>
              <a:rPr lang="en-US" sz="2400" b="1" dirty="0" smtClean="0"/>
              <a:t/>
            </a:r>
            <a:br>
              <a:rPr lang="en-US" sz="2400" b="1" dirty="0" smtClean="0"/>
            </a:br>
            <a:r>
              <a:rPr lang="ro-RO" sz="1800" b="1" dirty="0">
                <a:latin typeface="Arial" panose="020B0604020202020204" pitchFamily="34" charset="0"/>
                <a:cs typeface="Arial" panose="020B0604020202020204" pitchFamily="34" charset="0"/>
              </a:rPr>
              <a:t>Fuel planning and management</a:t>
            </a:r>
            <a:endParaRPr lang="ro-RO"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844824"/>
            <a:ext cx="8229600" cy="3886200"/>
          </a:xfrm>
        </p:spPr>
        <p:txBody>
          <a:bodyPr/>
          <a:lstStyle/>
          <a:p>
            <a:pPr marL="0" indent="0" algn="just">
              <a:spcBef>
                <a:spcPts val="600"/>
              </a:spcBef>
              <a:spcAft>
                <a:spcPts val="600"/>
              </a:spcAft>
              <a:buNone/>
            </a:pPr>
            <a:r>
              <a:rPr lang="ro-RO" sz="2000" b="1" dirty="0"/>
              <a:t>Scopul</a:t>
            </a:r>
            <a:r>
              <a:rPr lang="en-US" sz="2000" b="1" dirty="0"/>
              <a:t>: </a:t>
            </a:r>
            <a:endParaRPr lang="en-US" sz="2000" b="1" dirty="0" smtClean="0"/>
          </a:p>
          <a:p>
            <a:pPr algn="just">
              <a:spcBef>
                <a:spcPts val="600"/>
              </a:spcBef>
              <a:spcAft>
                <a:spcPts val="600"/>
              </a:spcAft>
              <a:buFontTx/>
              <a:buChar char="-"/>
            </a:pPr>
            <a:r>
              <a:rPr lang="ro-RO" sz="2000" dirty="0" smtClean="0"/>
              <a:t>furnizare</a:t>
            </a:r>
            <a:r>
              <a:rPr lang="en-US" sz="2000" dirty="0"/>
              <a:t>a</a:t>
            </a:r>
            <a:r>
              <a:rPr lang="ro-RO" sz="2000" dirty="0" smtClean="0"/>
              <a:t> un</a:t>
            </a:r>
            <a:r>
              <a:rPr lang="en-US" sz="2000" dirty="0" err="1" smtClean="0"/>
              <a:t>ui</a:t>
            </a:r>
            <a:r>
              <a:rPr lang="ro-RO" sz="2000" dirty="0" smtClean="0"/>
              <a:t> </a:t>
            </a:r>
            <a:r>
              <a:rPr lang="ro-RO" sz="2000" dirty="0"/>
              <a:t>set cuprinzător și actualizat de cerințe privind siguranța pentru dezvoltarea și supravegherea schemelor de combustibil ale operatorilor, prin abordarea lacunelor identificate în ceea ce privește politica de gestionare a combustibilului în timpul </a:t>
            </a:r>
            <a:r>
              <a:rPr lang="ro-RO" sz="2000" dirty="0" smtClean="0"/>
              <a:t>zborului;</a:t>
            </a:r>
            <a:endParaRPr lang="en-US" sz="2000" dirty="0" smtClean="0"/>
          </a:p>
          <a:p>
            <a:pPr algn="just">
              <a:spcBef>
                <a:spcPts val="600"/>
              </a:spcBef>
              <a:spcAft>
                <a:spcPts val="600"/>
              </a:spcAft>
              <a:buFontTx/>
              <a:buChar char="-"/>
            </a:pPr>
            <a:r>
              <a:rPr lang="en-US" sz="2000" dirty="0" smtClean="0"/>
              <a:t>a </a:t>
            </a:r>
            <a:r>
              <a:rPr lang="en-US" sz="2000" dirty="0" err="1" smtClean="0"/>
              <a:t>permite</a:t>
            </a:r>
            <a:r>
              <a:rPr lang="en-US" sz="2000" dirty="0" smtClean="0"/>
              <a:t> </a:t>
            </a:r>
            <a:r>
              <a:rPr lang="ro-RO" sz="2000" dirty="0" smtClean="0"/>
              <a:t>operatorilor </a:t>
            </a:r>
            <a:r>
              <a:rPr lang="ro-RO" sz="2000" dirty="0"/>
              <a:t>europeni să profite de cele mai recente tehnologii și de eficiența sistemului lor de gestionare atunci când elaborează și gestionează schemele de combustibil; </a:t>
            </a:r>
            <a:r>
              <a:rPr lang="ro-RO" sz="2000" dirty="0" smtClean="0"/>
              <a:t>și</a:t>
            </a:r>
            <a:endParaRPr lang="en-US" sz="2000" dirty="0" smtClean="0"/>
          </a:p>
          <a:p>
            <a:pPr algn="just">
              <a:spcBef>
                <a:spcPts val="600"/>
              </a:spcBef>
              <a:spcAft>
                <a:spcPts val="600"/>
              </a:spcAft>
              <a:buFontTx/>
              <a:buChar char="-"/>
            </a:pPr>
            <a:r>
              <a:rPr lang="ro-RO" sz="2000" dirty="0" smtClean="0"/>
              <a:t>creșterea </a:t>
            </a:r>
            <a:r>
              <a:rPr lang="ro-RO" sz="2000" dirty="0"/>
              <a:t>eficienței operaționale, având astfel beneficii de cost și de </a:t>
            </a:r>
            <a:r>
              <a:rPr lang="ro-RO" sz="2000" dirty="0" smtClean="0"/>
              <a:t>mediu</a:t>
            </a:r>
            <a:endParaRPr lang="en-US" sz="2000" dirty="0" smtClean="0"/>
          </a:p>
          <a:p>
            <a:pPr marL="0" indent="0" algn="just">
              <a:buNone/>
            </a:pPr>
            <a:r>
              <a:rPr lang="ro-RO" sz="1600" dirty="0" smtClean="0"/>
              <a:t>	</a:t>
            </a:r>
            <a:r>
              <a:rPr lang="ro-RO" dirty="0" smtClean="0"/>
              <a:t>	</a:t>
            </a:r>
            <a:endParaRPr lang="ro-RO" dirty="0"/>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5</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extLst>
      <p:ext uri="{BB962C8B-B14F-4D97-AF65-F5344CB8AC3E}">
        <p14:creationId xmlns:p14="http://schemas.microsoft.com/office/powerpoint/2010/main" val="35224826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p:spPr>
        <p:txBody>
          <a:bodyPr/>
          <a:lstStyle/>
          <a:p>
            <a:pPr algn="ctr"/>
            <a:r>
              <a:rPr lang="ro-RO" sz="2400" b="1" dirty="0" smtClean="0"/>
              <a:t>NPA-2016-06</a:t>
            </a:r>
            <a:endParaRPr lang="ro-RO" sz="2400" b="1" dirty="0"/>
          </a:p>
        </p:txBody>
      </p:sp>
      <p:sp>
        <p:nvSpPr>
          <p:cNvPr id="3" name="Content Placeholder 2"/>
          <p:cNvSpPr>
            <a:spLocks noGrp="1"/>
          </p:cNvSpPr>
          <p:nvPr>
            <p:ph idx="1"/>
          </p:nvPr>
        </p:nvSpPr>
        <p:spPr>
          <a:xfrm>
            <a:off x="323528" y="980728"/>
            <a:ext cx="8424936" cy="4166592"/>
          </a:xfrm>
        </p:spPr>
        <p:txBody>
          <a:bodyPr/>
          <a:lstStyle/>
          <a:p>
            <a:pPr marL="0" indent="0">
              <a:spcBef>
                <a:spcPts val="600"/>
              </a:spcBef>
              <a:buNone/>
            </a:pPr>
            <a:r>
              <a:rPr lang="ro-RO" sz="2000" dirty="0" smtClean="0"/>
              <a:t>NPA 2016-06 </a:t>
            </a:r>
            <a:r>
              <a:rPr lang="ro-RO" sz="2000" dirty="0"/>
              <a:t>este diseminat </a:t>
            </a:r>
            <a:r>
              <a:rPr lang="ro-RO" sz="2000" dirty="0" smtClean="0"/>
              <a:t>în</a:t>
            </a:r>
            <a:r>
              <a:rPr lang="en-US" sz="2000" dirty="0" smtClean="0"/>
              <a:t> 3</a:t>
            </a:r>
            <a:r>
              <a:rPr lang="ro-RO" sz="2000" dirty="0" smtClean="0"/>
              <a:t> </a:t>
            </a:r>
            <a:r>
              <a:rPr lang="ro-RO" sz="2000" dirty="0"/>
              <a:t>subcategorii:</a:t>
            </a:r>
          </a:p>
          <a:p>
            <a:pPr marL="711200" algn="just">
              <a:spcBef>
                <a:spcPts val="600"/>
              </a:spcBef>
            </a:pPr>
            <a:r>
              <a:rPr lang="ro-RO" sz="2000" dirty="0"/>
              <a:t>Sub-NPA 2016-06 (A): Aeroplanes – Annex I (Definitions), Part-ARO, Part-CAT;</a:t>
            </a:r>
          </a:p>
          <a:p>
            <a:pPr marL="711200" algn="just">
              <a:spcBef>
                <a:spcPts val="600"/>
              </a:spcBef>
            </a:pPr>
            <a:r>
              <a:rPr lang="ro-RO" sz="2000" dirty="0"/>
              <a:t>Sub-NPA 2016-06 (B): Helicopters – Annex I (Definitions), Part-CAT, Part-SPA, Part-NCC, Part-NCO and Part-SPO;</a:t>
            </a:r>
          </a:p>
          <a:p>
            <a:pPr marL="711200" algn="just">
              <a:spcBef>
                <a:spcPts val="600"/>
              </a:spcBef>
            </a:pPr>
            <a:r>
              <a:rPr lang="ro-RO" sz="2000" dirty="0"/>
              <a:t>Sub-NPA 2016-06 (C</a:t>
            </a:r>
            <a:r>
              <a:rPr lang="ro-RO" sz="2000" dirty="0" smtClean="0"/>
              <a:t>):</a:t>
            </a:r>
            <a:r>
              <a:rPr lang="en-US" sz="2000" dirty="0" smtClean="0"/>
              <a:t> </a:t>
            </a:r>
            <a:r>
              <a:rPr lang="ro-RO" sz="2000" dirty="0" smtClean="0"/>
              <a:t>Aeroplanes/helicopters </a:t>
            </a:r>
            <a:r>
              <a:rPr lang="ro-RO" sz="2000" dirty="0"/>
              <a:t>– Part-NCC, Part-NCO and </a:t>
            </a:r>
            <a:r>
              <a:rPr lang="ro-RO" sz="2000" dirty="0" smtClean="0"/>
              <a:t>Part-SPO</a:t>
            </a:r>
            <a:r>
              <a:rPr lang="en-US" sz="2000" dirty="0"/>
              <a:t>.</a:t>
            </a:r>
            <a:endParaRPr lang="ro-RO" sz="1600" dirty="0"/>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6</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562349"/>
            <a:ext cx="8020050" cy="3190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70950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445624" cy="955576"/>
          </a:xfrm>
        </p:spPr>
        <p:txBody>
          <a:bodyPr/>
          <a:lstStyle/>
          <a:p>
            <a:r>
              <a:rPr lang="en-US" sz="2400" b="1" dirty="0" smtClean="0"/>
              <a:t>NPA 2016-11</a:t>
            </a:r>
            <a:br>
              <a:rPr lang="en-US" sz="2400" b="1" dirty="0" smtClean="0"/>
            </a:br>
            <a:r>
              <a:rPr lang="en-US" sz="1800" b="1" dirty="0" smtClean="0">
                <a:latin typeface="Arial" panose="020B0604020202020204" pitchFamily="34" charset="0"/>
                <a:cs typeface="Arial" panose="020B0604020202020204" pitchFamily="34" charset="0"/>
              </a:rPr>
              <a:t>Review </a:t>
            </a:r>
            <a:r>
              <a:rPr lang="en-US" sz="1800" b="1" dirty="0">
                <a:latin typeface="Arial" panose="020B0604020202020204" pitchFamily="34" charset="0"/>
                <a:cs typeface="Arial" panose="020B0604020202020204" pitchFamily="34" charset="0"/>
              </a:rPr>
              <a:t>of aeroplane performance </a:t>
            </a:r>
            <a:r>
              <a:rPr lang="en-US" sz="1800" b="1" dirty="0" smtClean="0">
                <a:latin typeface="Arial" panose="020B0604020202020204" pitchFamily="34" charset="0"/>
                <a:cs typeface="Arial" panose="020B0604020202020204" pitchFamily="34" charset="0"/>
              </a:rPr>
              <a:t>requirements for commercial </a:t>
            </a:r>
            <a:r>
              <a:rPr lang="en-US" sz="1800" b="1" dirty="0">
                <a:latin typeface="Arial" panose="020B0604020202020204" pitchFamily="34" charset="0"/>
                <a:cs typeface="Arial" panose="020B0604020202020204" pitchFamily="34" charset="0"/>
              </a:rPr>
              <a:t>air </a:t>
            </a:r>
            <a:r>
              <a:rPr lang="en-US" sz="1800" b="1" dirty="0" smtClean="0">
                <a:latin typeface="Arial" panose="020B0604020202020204" pitchFamily="34" charset="0"/>
                <a:cs typeface="Arial" panose="020B0604020202020204" pitchFamily="34" charset="0"/>
              </a:rPr>
              <a:t>transport operations</a:t>
            </a:r>
            <a:endParaRPr lang="ro-RO" sz="2400" b="1" dirty="0"/>
          </a:p>
        </p:txBody>
      </p:sp>
      <p:sp>
        <p:nvSpPr>
          <p:cNvPr id="3" name="Content Placeholder 2"/>
          <p:cNvSpPr>
            <a:spLocks noGrp="1"/>
          </p:cNvSpPr>
          <p:nvPr>
            <p:ph idx="1"/>
          </p:nvPr>
        </p:nvSpPr>
        <p:spPr/>
        <p:txBody>
          <a:bodyPr/>
          <a:lstStyle/>
          <a:p>
            <a:pPr marL="0" indent="0" algn="just">
              <a:spcBef>
                <a:spcPts val="600"/>
              </a:spcBef>
              <a:spcAft>
                <a:spcPts val="600"/>
              </a:spcAft>
              <a:buNone/>
            </a:pPr>
            <a:r>
              <a:rPr lang="ro-RO" sz="2000" b="1" dirty="0"/>
              <a:t>Scopul</a:t>
            </a:r>
            <a:r>
              <a:rPr lang="en-US" sz="2000" b="1" dirty="0"/>
              <a:t>: </a:t>
            </a:r>
          </a:p>
          <a:p>
            <a:pPr algn="just">
              <a:spcBef>
                <a:spcPts val="600"/>
              </a:spcBef>
              <a:spcAft>
                <a:spcPts val="600"/>
              </a:spcAft>
              <a:buFontTx/>
              <a:buChar char="-"/>
            </a:pPr>
            <a:r>
              <a:rPr lang="ro-RO" sz="2000" dirty="0" smtClean="0"/>
              <a:t>elaborarea </a:t>
            </a:r>
            <a:r>
              <a:rPr lang="ro-RO" sz="2000" dirty="0"/>
              <a:t>de standarde privind raportarea condiţiilor de pe suprafaţa pistei,</a:t>
            </a:r>
            <a:endParaRPr lang="en-US" sz="2000" dirty="0"/>
          </a:p>
          <a:p>
            <a:pPr algn="just">
              <a:spcBef>
                <a:spcPts val="600"/>
              </a:spcBef>
              <a:spcAft>
                <a:spcPts val="600"/>
              </a:spcAft>
              <a:buFontTx/>
              <a:buChar char="-"/>
            </a:pPr>
            <a:r>
              <a:rPr lang="en-US" sz="2000" dirty="0" err="1" smtClean="0"/>
              <a:t>elaborarea</a:t>
            </a:r>
            <a:r>
              <a:rPr lang="en-US" sz="2000" dirty="0" smtClean="0"/>
              <a:t> de </a:t>
            </a:r>
            <a:r>
              <a:rPr lang="ro-RO" sz="2000" dirty="0" smtClean="0"/>
              <a:t>standarde </a:t>
            </a:r>
            <a:r>
              <a:rPr lang="ro-RO" sz="2000" dirty="0"/>
              <a:t>de navigabilitate cu privire la calculul performanţelor cu privire la timpii de sosire,</a:t>
            </a:r>
            <a:endParaRPr lang="en-US" sz="2000" dirty="0"/>
          </a:p>
          <a:p>
            <a:pPr algn="just">
              <a:spcBef>
                <a:spcPts val="600"/>
              </a:spcBef>
              <a:spcAft>
                <a:spcPts val="600"/>
              </a:spcAft>
              <a:buFontTx/>
              <a:buChar char="-"/>
            </a:pPr>
            <a:r>
              <a:rPr lang="en-US" sz="2000" dirty="0" err="1" smtClean="0"/>
              <a:t>elaborarea</a:t>
            </a:r>
            <a:r>
              <a:rPr lang="en-US" sz="2000" dirty="0" smtClean="0"/>
              <a:t> de </a:t>
            </a:r>
            <a:r>
              <a:rPr lang="en-US" sz="2000" dirty="0" err="1" smtClean="0"/>
              <a:t>standarde</a:t>
            </a:r>
            <a:r>
              <a:rPr lang="en-US" sz="2000" dirty="0" smtClean="0"/>
              <a:t> </a:t>
            </a:r>
            <a:r>
              <a:rPr lang="en-US" sz="2000" dirty="0" err="1" smtClean="0"/>
              <a:t>privind</a:t>
            </a:r>
            <a:r>
              <a:rPr lang="en-US" sz="2000" dirty="0" smtClean="0"/>
              <a:t> </a:t>
            </a:r>
            <a:r>
              <a:rPr lang="ro-RO" sz="2000" dirty="0" smtClean="0"/>
              <a:t>evaluare</a:t>
            </a:r>
            <a:r>
              <a:rPr lang="en-US" sz="2000" dirty="0" smtClean="0"/>
              <a:t>a</a:t>
            </a:r>
            <a:r>
              <a:rPr lang="ro-RO" sz="2000" dirty="0" smtClean="0"/>
              <a:t> </a:t>
            </a:r>
            <a:r>
              <a:rPr lang="ro-RO" sz="2000" dirty="0"/>
              <a:t>în timpul zborului </a:t>
            </a:r>
            <a:r>
              <a:rPr lang="ro-RO" sz="2000" dirty="0" smtClean="0"/>
              <a:t>a performanţel</a:t>
            </a:r>
            <a:r>
              <a:rPr lang="en-US" sz="2000" dirty="0" smtClean="0"/>
              <a:t>or</a:t>
            </a:r>
            <a:r>
              <a:rPr lang="ro-RO" sz="2000" dirty="0" smtClean="0"/>
              <a:t> </a:t>
            </a:r>
            <a:r>
              <a:rPr lang="ro-RO" sz="2000" dirty="0"/>
              <a:t>de aterizare la sosire şi determinarea distanţelor de aterizare pentru aeronavele </a:t>
            </a:r>
            <a:r>
              <a:rPr lang="en-US" sz="2000" dirty="0" smtClean="0"/>
              <a:t>business </a:t>
            </a:r>
            <a:r>
              <a:rPr lang="ro-RO" sz="2000" dirty="0" smtClean="0"/>
              <a:t>de </a:t>
            </a:r>
            <a:r>
              <a:rPr lang="ro-RO" sz="2000" dirty="0"/>
              <a:t>clasă de performanţă A şi pentru operaţiunile cu aeronave de clasă de performanţă B</a:t>
            </a:r>
            <a:r>
              <a:rPr lang="ro-RO" sz="2000" dirty="0" smtClean="0"/>
              <a:t>.</a:t>
            </a:r>
            <a:endParaRPr lang="ro-RO" sz="2000" dirty="0"/>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7</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extLst>
      <p:ext uri="{BB962C8B-B14F-4D97-AF65-F5344CB8AC3E}">
        <p14:creationId xmlns:p14="http://schemas.microsoft.com/office/powerpoint/2010/main" val="326685728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445624" cy="955576"/>
          </a:xfrm>
        </p:spPr>
        <p:txBody>
          <a:bodyPr/>
          <a:lstStyle/>
          <a:p>
            <a:pPr algn="ctr"/>
            <a:r>
              <a:rPr lang="en-US" sz="2400" b="1" dirty="0" smtClean="0"/>
              <a:t>NPA 2016-11</a:t>
            </a:r>
            <a:endParaRPr lang="ro-RO" sz="2400" b="1" dirty="0"/>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8</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924" y="1844824"/>
            <a:ext cx="7848872" cy="3909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894092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43608"/>
          </a:xfrm>
        </p:spPr>
        <p:txBody>
          <a:bodyPr/>
          <a:lstStyle/>
          <a:p>
            <a:r>
              <a:rPr lang="en-US" sz="2400" b="1" dirty="0" smtClean="0"/>
              <a:t>NPA 2016-12</a:t>
            </a:r>
            <a:br>
              <a:rPr lang="en-US" sz="2400" b="1" dirty="0" smtClean="0"/>
            </a:br>
            <a:r>
              <a:rPr lang="en-US" sz="1800" b="1" dirty="0">
                <a:latin typeface="+mn-lt"/>
              </a:rPr>
              <a:t>Transposition of provisions on </a:t>
            </a:r>
            <a:r>
              <a:rPr lang="en-US" sz="1800" b="1" dirty="0" smtClean="0">
                <a:latin typeface="+mn-lt"/>
              </a:rPr>
              <a:t>electronic flight bags from </a:t>
            </a:r>
            <a:r>
              <a:rPr lang="en-US" sz="1800" b="1" dirty="0">
                <a:latin typeface="+mn-lt"/>
              </a:rPr>
              <a:t>ICAO Annex </a:t>
            </a:r>
            <a:r>
              <a:rPr lang="en-US" sz="1800" b="1" dirty="0" smtClean="0">
                <a:latin typeface="+mn-lt"/>
              </a:rPr>
              <a:t>6</a:t>
            </a:r>
            <a:endParaRPr lang="ro-RO" sz="2400" b="1" dirty="0">
              <a:latin typeface="+mn-lt"/>
            </a:endParaRPr>
          </a:p>
        </p:txBody>
      </p:sp>
      <p:sp>
        <p:nvSpPr>
          <p:cNvPr id="3" name="Content Placeholder 2"/>
          <p:cNvSpPr>
            <a:spLocks noGrp="1"/>
          </p:cNvSpPr>
          <p:nvPr>
            <p:ph idx="1"/>
          </p:nvPr>
        </p:nvSpPr>
        <p:spPr>
          <a:xfrm>
            <a:off x="467544" y="1772816"/>
            <a:ext cx="8229600" cy="3886200"/>
          </a:xfrm>
        </p:spPr>
        <p:txBody>
          <a:bodyPr/>
          <a:lstStyle/>
          <a:p>
            <a:pPr marL="0" lvl="0" indent="0" algn="just">
              <a:spcBef>
                <a:spcPts val="600"/>
              </a:spcBef>
              <a:spcAft>
                <a:spcPts val="0"/>
              </a:spcAft>
              <a:buClr>
                <a:srgbClr val="00007D"/>
              </a:buClr>
              <a:buNone/>
            </a:pPr>
            <a:r>
              <a:rPr lang="ro-RO" sz="2000" b="1" dirty="0">
                <a:solidFill>
                  <a:srgbClr val="000000"/>
                </a:solidFill>
              </a:rPr>
              <a:t>Scopul</a:t>
            </a:r>
            <a:r>
              <a:rPr lang="en-US" sz="2000" b="1" dirty="0">
                <a:solidFill>
                  <a:srgbClr val="000000"/>
                </a:solidFill>
              </a:rPr>
              <a:t>: </a:t>
            </a:r>
          </a:p>
          <a:p>
            <a:pPr algn="just">
              <a:spcBef>
                <a:spcPts val="600"/>
              </a:spcBef>
              <a:spcAft>
                <a:spcPts val="0"/>
              </a:spcAft>
              <a:buFontTx/>
              <a:buChar char="-"/>
            </a:pPr>
            <a:r>
              <a:rPr lang="ro-RO" sz="2000" dirty="0"/>
              <a:t>actualizarea </a:t>
            </a:r>
            <a:r>
              <a:rPr lang="ro-RO" sz="2000" dirty="0"/>
              <a:t>şi conformarea cu prevederile Anexei 6 ICAO;</a:t>
            </a:r>
          </a:p>
          <a:p>
            <a:pPr algn="just">
              <a:spcBef>
                <a:spcPts val="600"/>
              </a:spcBef>
              <a:spcAft>
                <a:spcPts val="0"/>
              </a:spcAft>
              <a:buFontTx/>
              <a:buChar char="-"/>
            </a:pPr>
            <a:r>
              <a:rPr lang="ro-RO" sz="2000" dirty="0"/>
              <a:t>propune introducerea unei aprobări operaționale pentru utilizarea aplicațiilor EFB de către operatorii de transport aerian comercial (CAT);</a:t>
            </a:r>
          </a:p>
          <a:p>
            <a:pPr algn="just">
              <a:spcBef>
                <a:spcPts val="600"/>
              </a:spcBef>
              <a:spcAft>
                <a:spcPts val="0"/>
              </a:spcAft>
              <a:buFontTx/>
              <a:buChar char="-"/>
            </a:pPr>
            <a:r>
              <a:rPr lang="ro-RO" sz="2000" dirty="0"/>
              <a:t>introducerea unor dispoziții EFB proporționale pentru operațiunile necomerciale cu aeronave complexe cu motor (NCC);</a:t>
            </a:r>
          </a:p>
          <a:p>
            <a:pPr algn="just">
              <a:spcBef>
                <a:spcPts val="600"/>
              </a:spcBef>
              <a:spcAft>
                <a:spcPts val="0"/>
              </a:spcAft>
              <a:buFontTx/>
              <a:buChar char="-"/>
            </a:pPr>
            <a:r>
              <a:rPr lang="ro-RO" sz="2000" dirty="0"/>
              <a:t>operațiuni necomerciale cu alte operațiuni de tip decât aeronavele complexe cu motoare complexe (NCO); </a:t>
            </a:r>
            <a:r>
              <a:rPr lang="ro-RO" sz="2000" dirty="0" err="1"/>
              <a:t>şi</a:t>
            </a:r>
            <a:endParaRPr lang="ro-RO" sz="2000" dirty="0"/>
          </a:p>
          <a:p>
            <a:pPr algn="just">
              <a:spcBef>
                <a:spcPts val="600"/>
              </a:spcBef>
              <a:spcAft>
                <a:spcPts val="0"/>
              </a:spcAft>
              <a:buFontTx/>
              <a:buChar char="-"/>
            </a:pPr>
            <a:r>
              <a:rPr lang="it-IT" sz="2000" dirty="0"/>
              <a:t>operatorii de operațiuni specializate (SPO).</a:t>
            </a:r>
            <a:endParaRPr lang="ro-RO" sz="2000" dirty="0"/>
          </a:p>
          <a:p>
            <a:pPr marL="0" indent="0">
              <a:buNone/>
            </a:pPr>
            <a:r>
              <a:rPr lang="ro-RO" sz="1600" dirty="0"/>
              <a:t>		</a:t>
            </a:r>
            <a:endParaRPr lang="ro-RO" sz="1600" dirty="0" smtClean="0"/>
          </a:p>
          <a:p>
            <a:pPr marL="0" indent="0">
              <a:buNone/>
            </a:pPr>
            <a:r>
              <a:rPr lang="ro-RO" sz="1600" dirty="0"/>
              <a:t>	</a:t>
            </a:r>
          </a:p>
        </p:txBody>
      </p:sp>
      <p:sp>
        <p:nvSpPr>
          <p:cNvPr id="4" name="Slide Number Placeholder 3"/>
          <p:cNvSpPr>
            <a:spLocks noGrp="1"/>
          </p:cNvSpPr>
          <p:nvPr>
            <p:ph type="sldNum" sz="quarter" idx="11"/>
          </p:nvPr>
        </p:nvSpPr>
        <p:spPr/>
        <p:txBody>
          <a:bodyPr/>
          <a:lstStyle/>
          <a:p>
            <a:pPr>
              <a:defRPr/>
            </a:pPr>
            <a:fld id="{F6C61735-5D4B-4C22-B856-89531BA37058}" type="slidenum">
              <a:rPr lang="ro-RO" altLang="ro-RO" smtClean="0"/>
              <a:pPr>
                <a:defRPr/>
              </a:pPr>
              <a:t>9</a:t>
            </a:fld>
            <a:endParaRPr lang="ro-RO" altLang="ro-RO"/>
          </a:p>
        </p:txBody>
      </p:sp>
      <p:sp>
        <p:nvSpPr>
          <p:cNvPr id="5"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extLst>
      <p:ext uri="{BB962C8B-B14F-4D97-AF65-F5344CB8AC3E}">
        <p14:creationId xmlns:p14="http://schemas.microsoft.com/office/powerpoint/2010/main" val="367143713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7599</TotalTime>
  <Words>674</Words>
  <Application>Microsoft Office PowerPoint</Application>
  <PresentationFormat>On-screen Show (4:3)</PresentationFormat>
  <Paragraphs>77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Pixel</vt:lpstr>
      <vt:lpstr>Upcoming mandates by EASA </vt:lpstr>
      <vt:lpstr>NPA 2017-17 Development of FTL for commercial air transport operations of emergency medical services by aeroplanes and helicopters and Update and harmonisation of FTL for commercial air transport by aeroplane for air taxi operations and single-pilot operations taking into account operational experience and recent scientific evidence</vt:lpstr>
      <vt:lpstr>NPA 2017-17</vt:lpstr>
      <vt:lpstr>PowerPoint Presentation</vt:lpstr>
      <vt:lpstr>NPA 2016-06 Fuel planning and management</vt:lpstr>
      <vt:lpstr>NPA-2016-06</vt:lpstr>
      <vt:lpstr>NPA 2016-11 Review of aeroplane performance requirements for commercial air transport operations</vt:lpstr>
      <vt:lpstr>NPA 2016-11</vt:lpstr>
      <vt:lpstr>NPA 2016-12 Transposition of provisions on electronic flight bags from ICAO Annex 6</vt:lpstr>
      <vt:lpstr>NPA 2016-12</vt:lpstr>
      <vt:lpstr> NPA 2018-04 Helicopter emergency medical services performance and public interest sites </vt:lpstr>
      <vt:lpstr> NPA 2018-04 Helicopter emergency medical services performance and public interest sites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Programul national de siguranta (SSP)</dc:title>
  <dc:creator>claudia</dc:creator>
  <cp:lastModifiedBy>Trentea Silviu</cp:lastModifiedBy>
  <cp:revision>565</cp:revision>
  <cp:lastPrinted>2014-03-10T09:13:36Z</cp:lastPrinted>
  <dcterms:created xsi:type="dcterms:W3CDTF">2009-09-21T18:32:05Z</dcterms:created>
  <dcterms:modified xsi:type="dcterms:W3CDTF">2018-06-26T12:03:26Z</dcterms:modified>
</cp:coreProperties>
</file>