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4"/>
  </p:notesMasterIdLst>
  <p:handoutMasterIdLst>
    <p:handoutMasterId r:id="rId25"/>
  </p:handoutMasterIdLst>
  <p:sldIdLst>
    <p:sldId id="426" r:id="rId2"/>
    <p:sldId id="437" r:id="rId3"/>
    <p:sldId id="465" r:id="rId4"/>
    <p:sldId id="466" r:id="rId5"/>
    <p:sldId id="467" r:id="rId6"/>
    <p:sldId id="468" r:id="rId7"/>
    <p:sldId id="469" r:id="rId8"/>
    <p:sldId id="470" r:id="rId9"/>
    <p:sldId id="471" r:id="rId10"/>
    <p:sldId id="473" r:id="rId11"/>
    <p:sldId id="472" r:id="rId12"/>
    <p:sldId id="474" r:id="rId13"/>
    <p:sldId id="475" r:id="rId14"/>
    <p:sldId id="476" r:id="rId15"/>
    <p:sldId id="477" r:id="rId16"/>
    <p:sldId id="478" r:id="rId17"/>
    <p:sldId id="479" r:id="rId18"/>
    <p:sldId id="480" r:id="rId19"/>
    <p:sldId id="481" r:id="rId20"/>
    <p:sldId id="482" r:id="rId21"/>
    <p:sldId id="483" r:id="rId22"/>
    <p:sldId id="449" r:id="rId23"/>
  </p:sldIdLst>
  <p:sldSz cx="9144000" cy="6858000" type="screen4x3"/>
  <p:notesSz cx="6805613" cy="9944100"/>
  <p:defaultTextStyle>
    <a:defPPr>
      <a:defRPr lang="ro-R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66"/>
    <a:srgbClr val="8DD98F"/>
    <a:srgbClr val="EB1585"/>
    <a:srgbClr val="CCCCFF"/>
    <a:srgbClr val="FFCC99"/>
    <a:srgbClr val="FF5050"/>
    <a:srgbClr val="0033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3" autoAdjust="0"/>
    <p:restoredTop sz="99421" autoAdjust="0"/>
  </p:normalViewPr>
  <p:slideViewPr>
    <p:cSldViewPr>
      <p:cViewPr varScale="1">
        <p:scale>
          <a:sx n="85" d="100"/>
          <a:sy n="85" d="100"/>
        </p:scale>
        <p:origin x="-90" y="-672"/>
      </p:cViewPr>
      <p:guideLst>
        <p:guide orient="horz" pos="2160"/>
        <p:guide pos="2880"/>
      </p:guideLst>
    </p:cSldViewPr>
  </p:slideViewPr>
  <p:notesTextViewPr>
    <p:cViewPr>
      <p:scale>
        <a:sx n="100" d="100"/>
        <a:sy n="100" d="100"/>
      </p:scale>
      <p:origin x="0" y="0"/>
    </p:cViewPr>
  </p:notesTextViewPr>
  <p:notesViewPr>
    <p:cSldViewPr>
      <p:cViewPr>
        <p:scale>
          <a:sx n="200" d="100"/>
          <a:sy n="200" d="100"/>
        </p:scale>
        <p:origin x="-1428" y="108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ro-RO"/>
          </a:p>
        </p:txBody>
      </p:sp>
      <p:sp>
        <p:nvSpPr>
          <p:cNvPr id="8294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ro-RO"/>
          </a:p>
        </p:txBody>
      </p:sp>
      <p:sp>
        <p:nvSpPr>
          <p:cNvPr id="82948" name="Rectangle 4"/>
          <p:cNvSpPr>
            <a:spLocks noGrp="1" noChangeArrowheads="1"/>
          </p:cNvSpPr>
          <p:nvPr>
            <p:ph type="ftr" sz="quarter" idx="2"/>
          </p:nvPr>
        </p:nvSpPr>
        <p:spPr bwMode="auto">
          <a:xfrm>
            <a:off x="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ro-RO"/>
          </a:p>
        </p:txBody>
      </p:sp>
      <p:sp>
        <p:nvSpPr>
          <p:cNvPr id="82949" name="Rectangle 5"/>
          <p:cNvSpPr>
            <a:spLocks noGrp="1" noChangeArrowheads="1"/>
          </p:cNvSpPr>
          <p:nvPr>
            <p:ph type="sldNum" sz="quarter" idx="3"/>
          </p:nvPr>
        </p:nvSpPr>
        <p:spPr bwMode="auto">
          <a:xfrm>
            <a:off x="385445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0A4BE6B-2D25-49AF-9530-26E618BB1D91}" type="slidenum">
              <a:rPr lang="en-US" altLang="ro-RO"/>
              <a:pPr>
                <a:defRPr/>
              </a:pPr>
              <a:t>‹#›</a:t>
            </a:fld>
            <a:endParaRPr lang="en-US" altLang="ro-RO"/>
          </a:p>
        </p:txBody>
      </p:sp>
    </p:spTree>
    <p:extLst>
      <p:ext uri="{BB962C8B-B14F-4D97-AF65-F5344CB8AC3E}">
        <p14:creationId xmlns:p14="http://schemas.microsoft.com/office/powerpoint/2010/main" val="4124657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o-RO" altLang="ro-RO"/>
          </a:p>
        </p:txBody>
      </p:sp>
      <p:sp>
        <p:nvSpPr>
          <p:cNvPr id="27651"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o-RO" altLang="ro-RO"/>
          </a:p>
        </p:txBody>
      </p:sp>
      <p:sp>
        <p:nvSpPr>
          <p:cNvPr id="307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1038" y="4722813"/>
            <a:ext cx="5443537" cy="4475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o-RO" noProof="0"/>
              <a:t>Click to edit Master text styles</a:t>
            </a:r>
          </a:p>
          <a:p>
            <a:pPr lvl="1"/>
            <a:r>
              <a:rPr lang="ro-RO" noProof="0"/>
              <a:t>Second level</a:t>
            </a:r>
          </a:p>
          <a:p>
            <a:pPr lvl="2"/>
            <a:r>
              <a:rPr lang="ro-RO" noProof="0"/>
              <a:t>Third level</a:t>
            </a:r>
          </a:p>
          <a:p>
            <a:pPr lvl="3"/>
            <a:r>
              <a:rPr lang="ro-RO" noProof="0"/>
              <a:t>Fourth level</a:t>
            </a:r>
          </a:p>
          <a:p>
            <a:pPr lvl="4"/>
            <a:r>
              <a:rPr lang="ro-RO" noProof="0"/>
              <a:t>Fifth level</a:t>
            </a:r>
          </a:p>
        </p:txBody>
      </p:sp>
      <p:sp>
        <p:nvSpPr>
          <p:cNvPr id="27654" name="Rectangle 6"/>
          <p:cNvSpPr>
            <a:spLocks noGrp="1" noChangeArrowheads="1"/>
          </p:cNvSpPr>
          <p:nvPr>
            <p:ph type="ftr" sz="quarter" idx="4"/>
          </p:nvPr>
        </p:nvSpPr>
        <p:spPr bwMode="auto">
          <a:xfrm>
            <a:off x="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o-RO" altLang="ro-RO"/>
          </a:p>
        </p:txBody>
      </p:sp>
      <p:sp>
        <p:nvSpPr>
          <p:cNvPr id="27655" name="Rectangle 7"/>
          <p:cNvSpPr>
            <a:spLocks noGrp="1" noChangeArrowheads="1"/>
          </p:cNvSpPr>
          <p:nvPr>
            <p:ph type="sldNum" sz="quarter" idx="5"/>
          </p:nvPr>
        </p:nvSpPr>
        <p:spPr bwMode="auto">
          <a:xfrm>
            <a:off x="385445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A35D5C2-F670-45B0-923F-CAB85599FB0B}" type="slidenum">
              <a:rPr lang="ro-RO" altLang="ro-RO"/>
              <a:pPr>
                <a:defRPr/>
              </a:pPr>
              <a:t>‹#›</a:t>
            </a:fld>
            <a:endParaRPr lang="ro-RO" altLang="ro-RO"/>
          </a:p>
        </p:txBody>
      </p:sp>
    </p:spTree>
    <p:extLst>
      <p:ext uri="{BB962C8B-B14F-4D97-AF65-F5344CB8AC3E}">
        <p14:creationId xmlns:p14="http://schemas.microsoft.com/office/powerpoint/2010/main" val="1080264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AD1555-8F05-40D9-8A74-A607ADA45F32}" type="slidenum">
              <a:rPr lang="ro-RO" altLang="ro-RO"/>
              <a:pPr>
                <a:spcBef>
                  <a:spcPct val="0"/>
                </a:spcBef>
              </a:pPr>
              <a:t>1</a:t>
            </a:fld>
            <a:endParaRPr lang="ro-RO" altLang="ro-RO"/>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latin typeface="Arial" panose="020B0604020202020204" pitchFamily="34" charset="0"/>
                <a:cs typeface="Arial" panose="020B0604020202020204" pitchFamily="34" charset="0"/>
              </a:rPr>
              <a:t>In case of emergency, please use the door you came in because, even that we are at the ground floor, outside the windows is a quite deep ditch.</a:t>
            </a:r>
          </a:p>
          <a:p>
            <a:pPr eaLnBrk="1" hangingPunct="1"/>
            <a:r>
              <a:rPr lang="en-US" altLang="ro-RO">
                <a:latin typeface="Arial" panose="020B0604020202020204" pitchFamily="34" charset="0"/>
                <a:cs typeface="Arial" panose="020B0604020202020204" pitchFamily="34" charset="0"/>
              </a:rPr>
              <a:t>The emergency phone is of course, 112.</a:t>
            </a:r>
          </a:p>
        </p:txBody>
      </p:sp>
    </p:spTree>
    <p:extLst>
      <p:ext uri="{BB962C8B-B14F-4D97-AF65-F5344CB8AC3E}">
        <p14:creationId xmlns:p14="http://schemas.microsoft.com/office/powerpoint/2010/main" val="193534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ro-RO"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grpSp>
      </p:grpSp>
      <p:sp>
        <p:nvSpPr>
          <p:cNvPr id="266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o-RO"/>
              <a:t>Click to edit Master title style</a:t>
            </a:r>
          </a:p>
        </p:txBody>
      </p:sp>
      <p:sp>
        <p:nvSpPr>
          <p:cNvPr id="266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o-RO"/>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66EC2D8F-0432-462C-8D9F-7D3A5D566B69}" type="datetime1">
              <a:rPr lang="en-US" altLang="ro-RO"/>
              <a:pPr>
                <a:defRPr/>
              </a:pPr>
              <a:t>6/27/2018</a:t>
            </a:fld>
            <a:endParaRPr lang="en-US" altLang="ro-RO"/>
          </a:p>
        </p:txBody>
      </p:sp>
      <p:sp>
        <p:nvSpPr>
          <p:cNvPr id="19" name="Rectangle 17"/>
          <p:cNvSpPr>
            <a:spLocks noGrp="1" noChangeArrowheads="1"/>
          </p:cNvSpPr>
          <p:nvPr>
            <p:ph type="ftr" sz="quarter" idx="11"/>
          </p:nvPr>
        </p:nvSpPr>
        <p:spPr/>
        <p:txBody>
          <a:bodyPr/>
          <a:lstStyle>
            <a:lvl1pPr>
              <a:defRPr/>
            </a:lvl1pPr>
          </a:lstStyle>
          <a:p>
            <a:pPr>
              <a:defRPr/>
            </a:pPr>
            <a:endParaRPr lang="en-US" altLang="ro-RO"/>
          </a:p>
        </p:txBody>
      </p:sp>
      <p:sp>
        <p:nvSpPr>
          <p:cNvPr id="20" name="Rectangle 18"/>
          <p:cNvSpPr>
            <a:spLocks noGrp="1" noChangeArrowheads="1"/>
          </p:cNvSpPr>
          <p:nvPr>
            <p:ph type="sldNum" sz="quarter" idx="12"/>
          </p:nvPr>
        </p:nvSpPr>
        <p:spPr/>
        <p:txBody>
          <a:bodyPr/>
          <a:lstStyle>
            <a:lvl1pPr>
              <a:defRPr smtClean="0"/>
            </a:lvl1pPr>
          </a:lstStyle>
          <a:p>
            <a:pPr>
              <a:defRPr/>
            </a:pPr>
            <a:fld id="{C2D60EAE-53D2-4A34-B8DC-9EEFA196C100}" type="slidenum">
              <a:rPr lang="ro-RO" altLang="ro-RO"/>
              <a:pPr>
                <a:defRPr/>
              </a:pPr>
              <a:t>‹#›</a:t>
            </a:fld>
            <a:endParaRPr lang="ro-RO" altLang="ro-RO"/>
          </a:p>
        </p:txBody>
      </p:sp>
    </p:spTree>
    <p:extLst>
      <p:ext uri="{BB962C8B-B14F-4D97-AF65-F5344CB8AC3E}">
        <p14:creationId xmlns:p14="http://schemas.microsoft.com/office/powerpoint/2010/main" val="4489567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5" name="Rectangle 3"/>
          <p:cNvSpPr>
            <a:spLocks noGrp="1" noChangeArrowheads="1"/>
          </p:cNvSpPr>
          <p:nvPr>
            <p:ph type="sldNum" sz="quarter" idx="11"/>
          </p:nvPr>
        </p:nvSpPr>
        <p:spPr>
          <a:ln/>
        </p:spPr>
        <p:txBody>
          <a:bodyPr/>
          <a:lstStyle>
            <a:lvl1pPr>
              <a:defRPr/>
            </a:lvl1pPr>
          </a:lstStyle>
          <a:p>
            <a:pPr>
              <a:defRPr/>
            </a:pPr>
            <a:fld id="{4D547A5D-65FB-406A-BF3D-194E10782C21}" type="slidenum">
              <a:rPr lang="ro-RO" altLang="ro-RO"/>
              <a:pPr>
                <a:defRPr/>
              </a:pPr>
              <a:t>‹#›</a:t>
            </a:fld>
            <a:endParaRPr lang="ro-RO" altLang="ro-RO"/>
          </a:p>
        </p:txBody>
      </p:sp>
      <p:sp>
        <p:nvSpPr>
          <p:cNvPr id="6" name="Rectangle 16"/>
          <p:cNvSpPr>
            <a:spLocks noGrp="1" noChangeArrowheads="1"/>
          </p:cNvSpPr>
          <p:nvPr>
            <p:ph type="dt" sz="half" idx="12"/>
          </p:nvPr>
        </p:nvSpPr>
        <p:spPr>
          <a:ln/>
        </p:spPr>
        <p:txBody>
          <a:bodyPr/>
          <a:lstStyle>
            <a:lvl1pPr>
              <a:defRPr/>
            </a:lvl1pPr>
          </a:lstStyle>
          <a:p>
            <a:pPr>
              <a:defRPr/>
            </a:pPr>
            <a:fld id="{5736064F-E5EF-44E9-86B5-65EA78068B0E}" type="datetime1">
              <a:rPr lang="en-US" altLang="ro-RO"/>
              <a:pPr>
                <a:defRPr/>
              </a:pPr>
              <a:t>6/27/2018</a:t>
            </a:fld>
            <a:endParaRPr lang="en-US" altLang="ro-RO"/>
          </a:p>
        </p:txBody>
      </p:sp>
    </p:spTree>
    <p:extLst>
      <p:ext uri="{BB962C8B-B14F-4D97-AF65-F5344CB8AC3E}">
        <p14:creationId xmlns:p14="http://schemas.microsoft.com/office/powerpoint/2010/main" val="27358079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5" name="Rectangle 3"/>
          <p:cNvSpPr>
            <a:spLocks noGrp="1" noChangeArrowheads="1"/>
          </p:cNvSpPr>
          <p:nvPr>
            <p:ph type="sldNum" sz="quarter" idx="11"/>
          </p:nvPr>
        </p:nvSpPr>
        <p:spPr>
          <a:ln/>
        </p:spPr>
        <p:txBody>
          <a:bodyPr/>
          <a:lstStyle>
            <a:lvl1pPr>
              <a:defRPr/>
            </a:lvl1pPr>
          </a:lstStyle>
          <a:p>
            <a:pPr>
              <a:defRPr/>
            </a:pPr>
            <a:fld id="{498F1C49-CC4D-4743-AA61-ECB2B9566779}" type="slidenum">
              <a:rPr lang="ro-RO" altLang="ro-RO"/>
              <a:pPr>
                <a:defRPr/>
              </a:pPr>
              <a:t>‹#›</a:t>
            </a:fld>
            <a:endParaRPr lang="ro-RO" altLang="ro-RO"/>
          </a:p>
        </p:txBody>
      </p:sp>
      <p:sp>
        <p:nvSpPr>
          <p:cNvPr id="6" name="Rectangle 16"/>
          <p:cNvSpPr>
            <a:spLocks noGrp="1" noChangeArrowheads="1"/>
          </p:cNvSpPr>
          <p:nvPr>
            <p:ph type="dt" sz="half" idx="12"/>
          </p:nvPr>
        </p:nvSpPr>
        <p:spPr>
          <a:ln/>
        </p:spPr>
        <p:txBody>
          <a:bodyPr/>
          <a:lstStyle>
            <a:lvl1pPr>
              <a:defRPr/>
            </a:lvl1pPr>
          </a:lstStyle>
          <a:p>
            <a:pPr>
              <a:defRPr/>
            </a:pPr>
            <a:fld id="{D8C50200-2709-4FFF-864E-723217B4D0BE}" type="datetime1">
              <a:rPr lang="en-US" altLang="ro-RO"/>
              <a:pPr>
                <a:defRPr/>
              </a:pPr>
              <a:t>6/27/2018</a:t>
            </a:fld>
            <a:endParaRPr lang="en-US" altLang="ro-RO"/>
          </a:p>
        </p:txBody>
      </p:sp>
    </p:spTree>
    <p:extLst>
      <p:ext uri="{BB962C8B-B14F-4D97-AF65-F5344CB8AC3E}">
        <p14:creationId xmlns:p14="http://schemas.microsoft.com/office/powerpoint/2010/main" val="316719217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ro-RO"/>
          </a:p>
        </p:txBody>
      </p:sp>
      <p:sp>
        <p:nvSpPr>
          <p:cNvPr id="3" name="Table Placeholder 2"/>
          <p:cNvSpPr>
            <a:spLocks noGrp="1"/>
          </p:cNvSpPr>
          <p:nvPr>
            <p:ph type="tbl" idx="1"/>
          </p:nvPr>
        </p:nvSpPr>
        <p:spPr>
          <a:xfrm>
            <a:off x="457200" y="1981200"/>
            <a:ext cx="8229600" cy="3886200"/>
          </a:xfrm>
        </p:spPr>
        <p:txBody>
          <a:bodyPr/>
          <a:lstStyle/>
          <a:p>
            <a:pPr lvl="0"/>
            <a:endParaRPr lang="ro-RO"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5" name="Rectangle 3"/>
          <p:cNvSpPr>
            <a:spLocks noGrp="1" noChangeArrowheads="1"/>
          </p:cNvSpPr>
          <p:nvPr>
            <p:ph type="sldNum" sz="quarter" idx="11"/>
          </p:nvPr>
        </p:nvSpPr>
        <p:spPr>
          <a:ln/>
        </p:spPr>
        <p:txBody>
          <a:bodyPr/>
          <a:lstStyle>
            <a:lvl1pPr>
              <a:defRPr/>
            </a:lvl1pPr>
          </a:lstStyle>
          <a:p>
            <a:pPr>
              <a:defRPr/>
            </a:pPr>
            <a:fld id="{7001E5B6-134E-43B4-8C0C-083732A76463}" type="slidenum">
              <a:rPr lang="ro-RO" altLang="ro-RO"/>
              <a:pPr>
                <a:defRPr/>
              </a:pPr>
              <a:t>‹#›</a:t>
            </a:fld>
            <a:endParaRPr lang="ro-RO" altLang="ro-RO"/>
          </a:p>
        </p:txBody>
      </p:sp>
      <p:sp>
        <p:nvSpPr>
          <p:cNvPr id="6" name="Rectangle 16"/>
          <p:cNvSpPr>
            <a:spLocks noGrp="1" noChangeArrowheads="1"/>
          </p:cNvSpPr>
          <p:nvPr>
            <p:ph type="dt" sz="half" idx="12"/>
          </p:nvPr>
        </p:nvSpPr>
        <p:spPr>
          <a:ln/>
        </p:spPr>
        <p:txBody>
          <a:bodyPr/>
          <a:lstStyle>
            <a:lvl1pPr>
              <a:defRPr/>
            </a:lvl1pPr>
          </a:lstStyle>
          <a:p>
            <a:pPr>
              <a:defRPr/>
            </a:pPr>
            <a:fld id="{56CA3B72-7070-4AA7-8574-4CFF53DB5A39}" type="datetime1">
              <a:rPr lang="en-US" altLang="ro-RO"/>
              <a:pPr>
                <a:defRPr/>
              </a:pPr>
              <a:t>6/27/2018</a:t>
            </a:fld>
            <a:endParaRPr lang="en-US" altLang="ro-RO"/>
          </a:p>
        </p:txBody>
      </p:sp>
    </p:spTree>
    <p:extLst>
      <p:ext uri="{BB962C8B-B14F-4D97-AF65-F5344CB8AC3E}">
        <p14:creationId xmlns:p14="http://schemas.microsoft.com/office/powerpoint/2010/main" val="8177387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5" name="Rectangle 3"/>
          <p:cNvSpPr>
            <a:spLocks noGrp="1" noChangeArrowheads="1"/>
          </p:cNvSpPr>
          <p:nvPr>
            <p:ph type="sldNum" sz="quarter" idx="11"/>
          </p:nvPr>
        </p:nvSpPr>
        <p:spPr>
          <a:ln/>
        </p:spPr>
        <p:txBody>
          <a:bodyPr/>
          <a:lstStyle>
            <a:lvl1pPr>
              <a:defRPr/>
            </a:lvl1pPr>
          </a:lstStyle>
          <a:p>
            <a:pPr>
              <a:defRPr/>
            </a:pPr>
            <a:fld id="{F6C61735-5D4B-4C22-B856-89531BA37058}" type="slidenum">
              <a:rPr lang="ro-RO" altLang="ro-RO"/>
              <a:pPr>
                <a:defRPr/>
              </a:pPr>
              <a:t>‹#›</a:t>
            </a:fld>
            <a:endParaRPr lang="ro-RO" altLang="ro-RO"/>
          </a:p>
        </p:txBody>
      </p:sp>
      <p:sp>
        <p:nvSpPr>
          <p:cNvPr id="6" name="Rectangle 16"/>
          <p:cNvSpPr>
            <a:spLocks noGrp="1" noChangeArrowheads="1"/>
          </p:cNvSpPr>
          <p:nvPr>
            <p:ph type="dt" sz="half" idx="12"/>
          </p:nvPr>
        </p:nvSpPr>
        <p:spPr>
          <a:ln/>
        </p:spPr>
        <p:txBody>
          <a:bodyPr/>
          <a:lstStyle>
            <a:lvl1pPr>
              <a:defRPr/>
            </a:lvl1pPr>
          </a:lstStyle>
          <a:p>
            <a:pPr>
              <a:defRPr/>
            </a:pPr>
            <a:fld id="{81A5CA96-11AB-4BA2-8F86-F74EE2CA7A9C}" type="datetime1">
              <a:rPr lang="en-US" altLang="ro-RO"/>
              <a:pPr>
                <a:defRPr/>
              </a:pPr>
              <a:t>6/27/2018</a:t>
            </a:fld>
            <a:endParaRPr lang="en-US" altLang="ro-RO"/>
          </a:p>
        </p:txBody>
      </p:sp>
    </p:spTree>
    <p:extLst>
      <p:ext uri="{BB962C8B-B14F-4D97-AF65-F5344CB8AC3E}">
        <p14:creationId xmlns:p14="http://schemas.microsoft.com/office/powerpoint/2010/main" val="6927623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5" name="Rectangle 3"/>
          <p:cNvSpPr>
            <a:spLocks noGrp="1" noChangeArrowheads="1"/>
          </p:cNvSpPr>
          <p:nvPr>
            <p:ph type="sldNum" sz="quarter" idx="11"/>
          </p:nvPr>
        </p:nvSpPr>
        <p:spPr>
          <a:ln/>
        </p:spPr>
        <p:txBody>
          <a:bodyPr/>
          <a:lstStyle>
            <a:lvl1pPr>
              <a:defRPr/>
            </a:lvl1pPr>
          </a:lstStyle>
          <a:p>
            <a:pPr>
              <a:defRPr/>
            </a:pPr>
            <a:fld id="{76319A58-9595-4B10-9079-72E39D144E72}" type="slidenum">
              <a:rPr lang="ro-RO" altLang="ro-RO"/>
              <a:pPr>
                <a:defRPr/>
              </a:pPr>
              <a:t>‹#›</a:t>
            </a:fld>
            <a:endParaRPr lang="ro-RO" altLang="ro-RO"/>
          </a:p>
        </p:txBody>
      </p:sp>
      <p:sp>
        <p:nvSpPr>
          <p:cNvPr id="6" name="Rectangle 16"/>
          <p:cNvSpPr>
            <a:spLocks noGrp="1" noChangeArrowheads="1"/>
          </p:cNvSpPr>
          <p:nvPr>
            <p:ph type="dt" sz="half" idx="12"/>
          </p:nvPr>
        </p:nvSpPr>
        <p:spPr>
          <a:ln/>
        </p:spPr>
        <p:txBody>
          <a:bodyPr/>
          <a:lstStyle>
            <a:lvl1pPr>
              <a:defRPr/>
            </a:lvl1pPr>
          </a:lstStyle>
          <a:p>
            <a:pPr>
              <a:defRPr/>
            </a:pPr>
            <a:fld id="{4A2F7B04-5024-4057-87C1-A63D7FB0BC60}" type="datetime1">
              <a:rPr lang="en-US" altLang="ro-RO"/>
              <a:pPr>
                <a:defRPr/>
              </a:pPr>
              <a:t>6/27/2018</a:t>
            </a:fld>
            <a:endParaRPr lang="en-US" altLang="ro-RO"/>
          </a:p>
        </p:txBody>
      </p:sp>
    </p:spTree>
    <p:extLst>
      <p:ext uri="{BB962C8B-B14F-4D97-AF65-F5344CB8AC3E}">
        <p14:creationId xmlns:p14="http://schemas.microsoft.com/office/powerpoint/2010/main" val="12224472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6" name="Rectangle 3"/>
          <p:cNvSpPr>
            <a:spLocks noGrp="1" noChangeArrowheads="1"/>
          </p:cNvSpPr>
          <p:nvPr>
            <p:ph type="sldNum" sz="quarter" idx="11"/>
          </p:nvPr>
        </p:nvSpPr>
        <p:spPr>
          <a:ln/>
        </p:spPr>
        <p:txBody>
          <a:bodyPr/>
          <a:lstStyle>
            <a:lvl1pPr>
              <a:defRPr/>
            </a:lvl1pPr>
          </a:lstStyle>
          <a:p>
            <a:pPr>
              <a:defRPr/>
            </a:pPr>
            <a:fld id="{76F92082-2837-4DE4-BEB0-289C4CC4B075}" type="slidenum">
              <a:rPr lang="ro-RO" altLang="ro-RO"/>
              <a:pPr>
                <a:defRPr/>
              </a:pPr>
              <a:t>‹#›</a:t>
            </a:fld>
            <a:endParaRPr lang="ro-RO" altLang="ro-RO"/>
          </a:p>
        </p:txBody>
      </p:sp>
      <p:sp>
        <p:nvSpPr>
          <p:cNvPr id="7" name="Rectangle 16"/>
          <p:cNvSpPr>
            <a:spLocks noGrp="1" noChangeArrowheads="1"/>
          </p:cNvSpPr>
          <p:nvPr>
            <p:ph type="dt" sz="half" idx="12"/>
          </p:nvPr>
        </p:nvSpPr>
        <p:spPr>
          <a:ln/>
        </p:spPr>
        <p:txBody>
          <a:bodyPr/>
          <a:lstStyle>
            <a:lvl1pPr>
              <a:defRPr/>
            </a:lvl1pPr>
          </a:lstStyle>
          <a:p>
            <a:pPr>
              <a:defRPr/>
            </a:pPr>
            <a:fld id="{493A15A5-F0ED-467E-991D-22D2115E1EF4}" type="datetime1">
              <a:rPr lang="en-US" altLang="ro-RO"/>
              <a:pPr>
                <a:defRPr/>
              </a:pPr>
              <a:t>6/27/2018</a:t>
            </a:fld>
            <a:endParaRPr lang="en-US" altLang="ro-RO"/>
          </a:p>
        </p:txBody>
      </p:sp>
    </p:spTree>
    <p:extLst>
      <p:ext uri="{BB962C8B-B14F-4D97-AF65-F5344CB8AC3E}">
        <p14:creationId xmlns:p14="http://schemas.microsoft.com/office/powerpoint/2010/main" val="40621499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8" name="Rectangle 3"/>
          <p:cNvSpPr>
            <a:spLocks noGrp="1" noChangeArrowheads="1"/>
          </p:cNvSpPr>
          <p:nvPr>
            <p:ph type="sldNum" sz="quarter" idx="11"/>
          </p:nvPr>
        </p:nvSpPr>
        <p:spPr>
          <a:ln/>
        </p:spPr>
        <p:txBody>
          <a:bodyPr/>
          <a:lstStyle>
            <a:lvl1pPr>
              <a:defRPr/>
            </a:lvl1pPr>
          </a:lstStyle>
          <a:p>
            <a:pPr>
              <a:defRPr/>
            </a:pPr>
            <a:fld id="{7F7D943A-46A4-48E8-B16C-120D24732A81}" type="slidenum">
              <a:rPr lang="ro-RO" altLang="ro-RO"/>
              <a:pPr>
                <a:defRPr/>
              </a:pPr>
              <a:t>‹#›</a:t>
            </a:fld>
            <a:endParaRPr lang="ro-RO" altLang="ro-RO"/>
          </a:p>
        </p:txBody>
      </p:sp>
      <p:sp>
        <p:nvSpPr>
          <p:cNvPr id="9" name="Rectangle 16"/>
          <p:cNvSpPr>
            <a:spLocks noGrp="1" noChangeArrowheads="1"/>
          </p:cNvSpPr>
          <p:nvPr>
            <p:ph type="dt" sz="half" idx="12"/>
          </p:nvPr>
        </p:nvSpPr>
        <p:spPr>
          <a:ln/>
        </p:spPr>
        <p:txBody>
          <a:bodyPr/>
          <a:lstStyle>
            <a:lvl1pPr>
              <a:defRPr/>
            </a:lvl1pPr>
          </a:lstStyle>
          <a:p>
            <a:pPr>
              <a:defRPr/>
            </a:pPr>
            <a:fld id="{21EA6345-36E3-4EF2-9E2B-5C070E0A0D11}" type="datetime1">
              <a:rPr lang="en-US" altLang="ro-RO"/>
              <a:pPr>
                <a:defRPr/>
              </a:pPr>
              <a:t>6/27/2018</a:t>
            </a:fld>
            <a:endParaRPr lang="en-US" altLang="ro-RO"/>
          </a:p>
        </p:txBody>
      </p:sp>
    </p:spTree>
    <p:extLst>
      <p:ext uri="{BB962C8B-B14F-4D97-AF65-F5344CB8AC3E}">
        <p14:creationId xmlns:p14="http://schemas.microsoft.com/office/powerpoint/2010/main" val="35424748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4" name="Rectangle 3"/>
          <p:cNvSpPr>
            <a:spLocks noGrp="1" noChangeArrowheads="1"/>
          </p:cNvSpPr>
          <p:nvPr>
            <p:ph type="sldNum" sz="quarter" idx="11"/>
          </p:nvPr>
        </p:nvSpPr>
        <p:spPr>
          <a:ln/>
        </p:spPr>
        <p:txBody>
          <a:bodyPr/>
          <a:lstStyle>
            <a:lvl1pPr>
              <a:defRPr/>
            </a:lvl1pPr>
          </a:lstStyle>
          <a:p>
            <a:pPr>
              <a:defRPr/>
            </a:pPr>
            <a:fld id="{B2A3D06A-564E-4435-9DD2-CCEDE8C9629B}" type="slidenum">
              <a:rPr lang="ro-RO" altLang="ro-RO"/>
              <a:pPr>
                <a:defRPr/>
              </a:pPr>
              <a:t>‹#›</a:t>
            </a:fld>
            <a:endParaRPr lang="ro-RO" altLang="ro-RO"/>
          </a:p>
        </p:txBody>
      </p:sp>
      <p:sp>
        <p:nvSpPr>
          <p:cNvPr id="5" name="Rectangle 16"/>
          <p:cNvSpPr>
            <a:spLocks noGrp="1" noChangeArrowheads="1"/>
          </p:cNvSpPr>
          <p:nvPr>
            <p:ph type="dt" sz="half" idx="12"/>
          </p:nvPr>
        </p:nvSpPr>
        <p:spPr>
          <a:ln/>
        </p:spPr>
        <p:txBody>
          <a:bodyPr/>
          <a:lstStyle>
            <a:lvl1pPr>
              <a:defRPr/>
            </a:lvl1pPr>
          </a:lstStyle>
          <a:p>
            <a:pPr>
              <a:defRPr/>
            </a:pPr>
            <a:fld id="{83C8E3D8-979C-4D86-B074-A0BDE8BAA0C6}" type="datetime1">
              <a:rPr lang="en-US" altLang="ro-RO"/>
              <a:pPr>
                <a:defRPr/>
              </a:pPr>
              <a:t>6/27/2018</a:t>
            </a:fld>
            <a:endParaRPr lang="en-US" altLang="ro-RO"/>
          </a:p>
        </p:txBody>
      </p:sp>
    </p:spTree>
    <p:extLst>
      <p:ext uri="{BB962C8B-B14F-4D97-AF65-F5344CB8AC3E}">
        <p14:creationId xmlns:p14="http://schemas.microsoft.com/office/powerpoint/2010/main" val="19297723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3" name="Rectangle 3"/>
          <p:cNvSpPr>
            <a:spLocks noGrp="1" noChangeArrowheads="1"/>
          </p:cNvSpPr>
          <p:nvPr>
            <p:ph type="sldNum" sz="quarter" idx="11"/>
          </p:nvPr>
        </p:nvSpPr>
        <p:spPr>
          <a:ln/>
        </p:spPr>
        <p:txBody>
          <a:bodyPr/>
          <a:lstStyle>
            <a:lvl1pPr>
              <a:defRPr/>
            </a:lvl1pPr>
          </a:lstStyle>
          <a:p>
            <a:pPr>
              <a:defRPr/>
            </a:pPr>
            <a:fld id="{ABBD9EEB-F5AD-4726-9797-4CFCC92E092E}" type="slidenum">
              <a:rPr lang="ro-RO" altLang="ro-RO"/>
              <a:pPr>
                <a:defRPr/>
              </a:pPr>
              <a:t>‹#›</a:t>
            </a:fld>
            <a:endParaRPr lang="ro-RO" altLang="ro-RO"/>
          </a:p>
        </p:txBody>
      </p:sp>
      <p:sp>
        <p:nvSpPr>
          <p:cNvPr id="4" name="Rectangle 16"/>
          <p:cNvSpPr>
            <a:spLocks noGrp="1" noChangeArrowheads="1"/>
          </p:cNvSpPr>
          <p:nvPr>
            <p:ph type="dt" sz="half" idx="12"/>
          </p:nvPr>
        </p:nvSpPr>
        <p:spPr>
          <a:ln/>
        </p:spPr>
        <p:txBody>
          <a:bodyPr/>
          <a:lstStyle>
            <a:lvl1pPr>
              <a:defRPr/>
            </a:lvl1pPr>
          </a:lstStyle>
          <a:p>
            <a:pPr>
              <a:defRPr/>
            </a:pPr>
            <a:fld id="{CB89251A-0262-4006-B357-364413DB7627}" type="datetime1">
              <a:rPr lang="en-US" altLang="ro-RO"/>
              <a:pPr>
                <a:defRPr/>
              </a:pPr>
              <a:t>6/27/2018</a:t>
            </a:fld>
            <a:endParaRPr lang="en-US" altLang="ro-RO"/>
          </a:p>
        </p:txBody>
      </p:sp>
    </p:spTree>
    <p:extLst>
      <p:ext uri="{BB962C8B-B14F-4D97-AF65-F5344CB8AC3E}">
        <p14:creationId xmlns:p14="http://schemas.microsoft.com/office/powerpoint/2010/main" val="5805413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6" name="Rectangle 3"/>
          <p:cNvSpPr>
            <a:spLocks noGrp="1" noChangeArrowheads="1"/>
          </p:cNvSpPr>
          <p:nvPr>
            <p:ph type="sldNum" sz="quarter" idx="11"/>
          </p:nvPr>
        </p:nvSpPr>
        <p:spPr>
          <a:ln/>
        </p:spPr>
        <p:txBody>
          <a:bodyPr/>
          <a:lstStyle>
            <a:lvl1pPr>
              <a:defRPr/>
            </a:lvl1pPr>
          </a:lstStyle>
          <a:p>
            <a:pPr>
              <a:defRPr/>
            </a:pPr>
            <a:fld id="{2BBDBDB8-332C-4732-8BEC-C310ABC5349D}" type="slidenum">
              <a:rPr lang="ro-RO" altLang="ro-RO"/>
              <a:pPr>
                <a:defRPr/>
              </a:pPr>
              <a:t>‹#›</a:t>
            </a:fld>
            <a:endParaRPr lang="ro-RO" altLang="ro-RO"/>
          </a:p>
        </p:txBody>
      </p:sp>
      <p:sp>
        <p:nvSpPr>
          <p:cNvPr id="7" name="Rectangle 16"/>
          <p:cNvSpPr>
            <a:spLocks noGrp="1" noChangeArrowheads="1"/>
          </p:cNvSpPr>
          <p:nvPr>
            <p:ph type="dt" sz="half" idx="12"/>
          </p:nvPr>
        </p:nvSpPr>
        <p:spPr>
          <a:ln/>
        </p:spPr>
        <p:txBody>
          <a:bodyPr/>
          <a:lstStyle>
            <a:lvl1pPr>
              <a:defRPr/>
            </a:lvl1pPr>
          </a:lstStyle>
          <a:p>
            <a:pPr>
              <a:defRPr/>
            </a:pPr>
            <a:fld id="{1F31B20A-4A39-46FD-8CA1-ED99CF6A2F83}" type="datetime1">
              <a:rPr lang="en-US" altLang="ro-RO"/>
              <a:pPr>
                <a:defRPr/>
              </a:pPr>
              <a:t>6/27/2018</a:t>
            </a:fld>
            <a:endParaRPr lang="en-US" altLang="ro-RO"/>
          </a:p>
        </p:txBody>
      </p:sp>
    </p:spTree>
    <p:extLst>
      <p:ext uri="{BB962C8B-B14F-4D97-AF65-F5344CB8AC3E}">
        <p14:creationId xmlns:p14="http://schemas.microsoft.com/office/powerpoint/2010/main" val="356238029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ro-RO"/>
          </a:p>
        </p:txBody>
      </p:sp>
      <p:sp>
        <p:nvSpPr>
          <p:cNvPr id="6" name="Rectangle 3"/>
          <p:cNvSpPr>
            <a:spLocks noGrp="1" noChangeArrowheads="1"/>
          </p:cNvSpPr>
          <p:nvPr>
            <p:ph type="sldNum" sz="quarter" idx="11"/>
          </p:nvPr>
        </p:nvSpPr>
        <p:spPr>
          <a:ln/>
        </p:spPr>
        <p:txBody>
          <a:bodyPr/>
          <a:lstStyle>
            <a:lvl1pPr>
              <a:defRPr/>
            </a:lvl1pPr>
          </a:lstStyle>
          <a:p>
            <a:pPr>
              <a:defRPr/>
            </a:pPr>
            <a:fld id="{4E675916-74FD-44BF-A01A-643D1F75C011}" type="slidenum">
              <a:rPr lang="ro-RO" altLang="ro-RO"/>
              <a:pPr>
                <a:defRPr/>
              </a:pPr>
              <a:t>‹#›</a:t>
            </a:fld>
            <a:endParaRPr lang="ro-RO" altLang="ro-RO"/>
          </a:p>
        </p:txBody>
      </p:sp>
      <p:sp>
        <p:nvSpPr>
          <p:cNvPr id="7" name="Rectangle 16"/>
          <p:cNvSpPr>
            <a:spLocks noGrp="1" noChangeArrowheads="1"/>
          </p:cNvSpPr>
          <p:nvPr>
            <p:ph type="dt" sz="half" idx="12"/>
          </p:nvPr>
        </p:nvSpPr>
        <p:spPr>
          <a:ln/>
        </p:spPr>
        <p:txBody>
          <a:bodyPr/>
          <a:lstStyle>
            <a:lvl1pPr>
              <a:defRPr/>
            </a:lvl1pPr>
          </a:lstStyle>
          <a:p>
            <a:pPr>
              <a:defRPr/>
            </a:pPr>
            <a:fld id="{2BC22D46-775B-4ED7-984E-869622FD2BFC}" type="datetime1">
              <a:rPr lang="en-US" altLang="ro-RO"/>
              <a:pPr>
                <a:defRPr/>
              </a:pPr>
              <a:t>6/27/2018</a:t>
            </a:fld>
            <a:endParaRPr lang="en-US" altLang="ro-RO"/>
          </a:p>
        </p:txBody>
      </p:sp>
    </p:spTree>
    <p:extLst>
      <p:ext uri="{BB962C8B-B14F-4D97-AF65-F5344CB8AC3E}">
        <p14:creationId xmlns:p14="http://schemas.microsoft.com/office/powerpoint/2010/main" val="18416199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ltLang="ro-RO"/>
          </a:p>
        </p:txBody>
      </p:sp>
      <p:sp>
        <p:nvSpPr>
          <p:cNvPr id="2560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a:defRPr/>
            </a:pPr>
            <a:fld id="{83A780CE-877F-4016-B026-46C3ED35C5AC}" type="slidenum">
              <a:rPr lang="ro-RO" altLang="ro-RO"/>
              <a:pPr>
                <a:defRPr/>
              </a:pPr>
              <a:t>‹#›</a:t>
            </a:fld>
            <a:endParaRPr lang="ro-RO" altLang="ro-RO"/>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ro-RO"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ro-RO">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altLang="ro-RO"/>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ro-RO"/>
              <a:t>Click to edit Master text styles</a:t>
            </a:r>
          </a:p>
          <a:p>
            <a:pPr lvl="1"/>
            <a:r>
              <a:rPr lang="ro-RO" altLang="ro-RO"/>
              <a:t>Second level</a:t>
            </a:r>
          </a:p>
          <a:p>
            <a:pPr lvl="2"/>
            <a:r>
              <a:rPr lang="ro-RO" altLang="ro-RO"/>
              <a:t>Third level</a:t>
            </a:r>
          </a:p>
          <a:p>
            <a:pPr lvl="3"/>
            <a:r>
              <a:rPr lang="ro-RO" altLang="ro-RO"/>
              <a:t>Fourth level</a:t>
            </a:r>
          </a:p>
          <a:p>
            <a:pPr lvl="4"/>
            <a:r>
              <a:rPr lang="ro-RO" altLang="ro-RO"/>
              <a:t>Fifth level</a:t>
            </a:r>
          </a:p>
        </p:txBody>
      </p:sp>
      <p:sp>
        <p:nvSpPr>
          <p:cNvPr id="2561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fld id="{45E0A583-5842-4DB0-811D-74C0B92E90B0}" type="datetime1">
              <a:rPr lang="en-US" altLang="ro-RO"/>
              <a:pPr>
                <a:defRPr/>
              </a:pPr>
              <a:t>6/27/2018</a:t>
            </a:fld>
            <a:endParaRPr lang="en-US" altLang="ro-RO"/>
          </a:p>
        </p:txBody>
      </p:sp>
    </p:spTree>
  </p:cSld>
  <p:clrMap bg1="lt1" tx1="dk1" bg2="lt2" tx2="dk2" accent1="accent1" accent2="accent2" accent3="accent3" accent4="accent4" accent5="accent5" accent6="accent6" hlink="hlink" folHlink="folHlink"/>
  <p:sldLayoutIdLst>
    <p:sldLayoutId id="2147484068"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transition spd="med"/>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BF66C5E-15CC-485A-9E4C-0F7CD7FEC650}" type="slidenum">
              <a:rPr lang="ro-RO" altLang="ro-RO" sz="1000">
                <a:latin typeface="Arial Black" panose="020B0A04020102020204" pitchFamily="34" charset="0"/>
              </a:rPr>
              <a:pPr>
                <a:spcBef>
                  <a:spcPct val="0"/>
                </a:spcBef>
                <a:buClrTx/>
                <a:buSzTx/>
                <a:buFontTx/>
                <a:buNone/>
              </a:pPr>
              <a:t>1</a:t>
            </a:fld>
            <a:endParaRPr lang="ro-RO" altLang="ro-RO" sz="1000">
              <a:latin typeface="Arial Black" panose="020B0A04020102020204" pitchFamily="34" charset="0"/>
            </a:endParaRPr>
          </a:p>
        </p:txBody>
      </p:sp>
      <p:sp>
        <p:nvSpPr>
          <p:cNvPr id="5123" name="Rectangle 18"/>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6E158B68-356C-4B5F-BB81-F8C2834310C8}" type="slidenum">
              <a:rPr lang="ro-RO" altLang="ro-RO" sz="1000">
                <a:latin typeface="Arial Black" panose="020B0A04020102020204" pitchFamily="34" charset="0"/>
              </a:rPr>
              <a:pPr algn="r" eaLnBrk="1" hangingPunct="1">
                <a:spcBef>
                  <a:spcPct val="0"/>
                </a:spcBef>
                <a:buClrTx/>
                <a:buSzTx/>
                <a:buFontTx/>
                <a:buNone/>
              </a:pPr>
              <a:t>1</a:t>
            </a:fld>
            <a:endParaRPr lang="ro-RO" altLang="ro-RO" sz="1000">
              <a:latin typeface="Arial Black" panose="020B0A04020102020204" pitchFamily="34" charset="0"/>
            </a:endParaRPr>
          </a:p>
        </p:txBody>
      </p:sp>
      <p:sp>
        <p:nvSpPr>
          <p:cNvPr id="5124" name="Rectangle 18"/>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40D168F0-D4D1-4211-B4D1-39C816F265E0}" type="slidenum">
              <a:rPr lang="ro-RO" altLang="ro-RO" sz="1000">
                <a:latin typeface="Arial Black" panose="020B0A04020102020204" pitchFamily="34" charset="0"/>
              </a:rPr>
              <a:pPr algn="r" eaLnBrk="1" hangingPunct="1">
                <a:spcBef>
                  <a:spcPct val="0"/>
                </a:spcBef>
                <a:buClrTx/>
                <a:buSzTx/>
                <a:buFontTx/>
                <a:buNone/>
              </a:pPr>
              <a:t>1</a:t>
            </a:fld>
            <a:endParaRPr lang="ro-RO" altLang="ro-RO" sz="1000">
              <a:latin typeface="Arial Black" panose="020B0A04020102020204" pitchFamily="34" charset="0"/>
            </a:endParaRPr>
          </a:p>
        </p:txBody>
      </p:sp>
      <p:pic>
        <p:nvPicPr>
          <p:cNvPr id="5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260350"/>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a:spLocks noGrp="1" noChangeArrowheads="1"/>
          </p:cNvSpPr>
          <p:nvPr>
            <p:ph type="ctrTitle"/>
          </p:nvPr>
        </p:nvSpPr>
        <p:spPr>
          <a:xfrm>
            <a:off x="2559050" y="1916113"/>
            <a:ext cx="6265863" cy="2209800"/>
          </a:xfrm>
        </p:spPr>
        <p:txBody>
          <a:bodyPr/>
          <a:lstStyle/>
          <a:p>
            <a:pPr algn="ctr" eaLnBrk="1" hangingPunct="1"/>
            <a:r>
              <a:rPr lang="en-US" sz="3600" b="1" dirty="0" smtClean="0"/>
              <a:t>Operational Suitability Data</a:t>
            </a:r>
            <a:endParaRPr lang="ro-RO" altLang="ro-RO" sz="2000" b="1" dirty="0"/>
          </a:p>
        </p:txBody>
      </p:sp>
      <p:sp>
        <p:nvSpPr>
          <p:cNvPr id="5128" name="Rectangle 5"/>
          <p:cNvSpPr>
            <a:spLocks noChangeArrowheads="1"/>
          </p:cNvSpPr>
          <p:nvPr/>
        </p:nvSpPr>
        <p:spPr bwMode="auto">
          <a:xfrm>
            <a:off x="1187450" y="363538"/>
            <a:ext cx="6121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400" dirty="0">
                <a:solidFill>
                  <a:srgbClr val="333399"/>
                </a:solidFill>
              </a:rPr>
              <a:t>ROMANIAN CIVIL AERONAUTICAL  AUTHORITY</a:t>
            </a:r>
          </a:p>
        </p:txBody>
      </p:sp>
      <p:sp>
        <p:nvSpPr>
          <p:cNvPr id="5129" name="Text Box 9"/>
          <p:cNvSpPr txBox="1">
            <a:spLocks noChangeArrowheads="1"/>
          </p:cNvSpPr>
          <p:nvPr/>
        </p:nvSpPr>
        <p:spPr bwMode="auto">
          <a:xfrm>
            <a:off x="1475656"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10" name="Picture 2" descr="cladire_01"/>
          <p:cNvPicPr>
            <a:picLocks noChangeAspect="1" noChangeArrowheads="1"/>
          </p:cNvPicPr>
          <p:nvPr/>
        </p:nvPicPr>
        <p:blipFill>
          <a:blip r:embed="rId4">
            <a:lum bright="50000" contrast="-40000"/>
            <a:extLst>
              <a:ext uri="{28A0092B-C50C-407E-A947-70E740481C1C}">
                <a14:useLocalDpi xmlns:a14="http://schemas.microsoft.com/office/drawing/2010/main" val="0"/>
              </a:ext>
            </a:extLst>
          </a:blip>
          <a:srcRect/>
          <a:stretch>
            <a:fillRect/>
          </a:stretch>
        </p:blipFill>
        <p:spPr bwMode="auto">
          <a:xfrm>
            <a:off x="60598" y="4365104"/>
            <a:ext cx="3143250" cy="20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10</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ORO.FC:</a:t>
            </a:r>
          </a:p>
          <a:p>
            <a:endParaRPr lang="ro-RO" sz="2000" dirty="0"/>
          </a:p>
          <a:p>
            <a:r>
              <a:rPr lang="en-US" sz="2000" b="1" dirty="0"/>
              <a:t>AMC1 ORO.FC.220 Operator conversion training and </a:t>
            </a:r>
            <a:r>
              <a:rPr lang="en-US" sz="2000" b="1" dirty="0" smtClean="0"/>
              <a:t>checking</a:t>
            </a:r>
          </a:p>
          <a:p>
            <a:endParaRPr lang="en-US" sz="2000" dirty="0"/>
          </a:p>
          <a:p>
            <a:pPr algn="just"/>
            <a:r>
              <a:rPr lang="en-US" sz="2000" dirty="0"/>
              <a:t>For </a:t>
            </a:r>
            <a:r>
              <a:rPr lang="en-US" sz="2000" b="1" dirty="0">
                <a:solidFill>
                  <a:srgbClr val="FF0000"/>
                </a:solidFill>
              </a:rPr>
              <a:t>specific operations</a:t>
            </a:r>
            <a:r>
              <a:rPr lang="en-US" sz="2000" dirty="0"/>
              <a:t>, such as steep approaches, ETOPS, or operations based on QFE, </a:t>
            </a:r>
            <a:r>
              <a:rPr lang="en-US" sz="2000" b="1" dirty="0">
                <a:solidFill>
                  <a:srgbClr val="FF0000"/>
                </a:solidFill>
              </a:rPr>
              <a:t>additional training should be carried out</a:t>
            </a:r>
            <a:r>
              <a:rPr lang="en-US" sz="2000" dirty="0">
                <a:solidFill>
                  <a:srgbClr val="FF0000"/>
                </a:solidFill>
              </a:rPr>
              <a:t>, based on any </a:t>
            </a:r>
            <a:r>
              <a:rPr lang="en-US" sz="2000" b="1" dirty="0">
                <a:solidFill>
                  <a:srgbClr val="FF0000"/>
                </a:solidFill>
              </a:rPr>
              <a:t>additional elements of training defined for the aircraft </a:t>
            </a:r>
            <a:r>
              <a:rPr lang="en-US" sz="2000" b="1" dirty="0" smtClean="0">
                <a:solidFill>
                  <a:srgbClr val="FF0000"/>
                </a:solidFill>
              </a:rPr>
              <a:t>type </a:t>
            </a:r>
            <a:r>
              <a:rPr lang="en-US" sz="2000" dirty="0" smtClean="0"/>
              <a:t>in </a:t>
            </a:r>
            <a:r>
              <a:rPr lang="en-US" sz="2000" dirty="0"/>
              <a:t>the operational suitability data …., where they exist. </a:t>
            </a:r>
            <a:endParaRPr lang="en-US" sz="2000" dirty="0" smtClean="0"/>
          </a:p>
          <a:p>
            <a:pPr algn="just"/>
            <a:endParaRPr lang="en-US" sz="2000" dirty="0"/>
          </a:p>
          <a:p>
            <a:pPr algn="just"/>
            <a:endParaRPr lang="en-US" sz="2000" dirty="0"/>
          </a:p>
          <a:p>
            <a:pPr algn="just"/>
            <a:endParaRPr lang="en-US" sz="2000" dirty="0"/>
          </a:p>
        </p:txBody>
      </p:sp>
    </p:spTree>
    <p:extLst>
      <p:ext uri="{BB962C8B-B14F-4D97-AF65-F5344CB8AC3E}">
        <p14:creationId xmlns:p14="http://schemas.microsoft.com/office/powerpoint/2010/main" val="331949297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11</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ORO.CC:</a:t>
            </a:r>
          </a:p>
          <a:p>
            <a:endParaRPr lang="ro-RO" sz="2000" dirty="0"/>
          </a:p>
          <a:p>
            <a:r>
              <a:rPr lang="en-US" sz="2000" b="1" dirty="0"/>
              <a:t>ORO.CC.125 Aircraft type specific training and operator conversion </a:t>
            </a:r>
            <a:r>
              <a:rPr lang="en-US" sz="2000" b="1" dirty="0" smtClean="0"/>
              <a:t>training</a:t>
            </a:r>
          </a:p>
          <a:p>
            <a:pPr algn="just"/>
            <a:r>
              <a:rPr lang="en-US" sz="2000" dirty="0" smtClean="0"/>
              <a:t>(</a:t>
            </a:r>
            <a:r>
              <a:rPr lang="en-US" sz="2000" dirty="0"/>
              <a:t>b) When establishing the aircraft type specific and the operator conversion training </a:t>
            </a:r>
            <a:r>
              <a:rPr lang="en-US" sz="2000" dirty="0" err="1" smtClean="0"/>
              <a:t>programmes</a:t>
            </a:r>
            <a:r>
              <a:rPr lang="en-US" sz="2000" dirty="0" smtClean="0"/>
              <a:t> and </a:t>
            </a:r>
            <a:r>
              <a:rPr lang="en-US" sz="2000" dirty="0"/>
              <a:t>syllabi, the operator </a:t>
            </a:r>
            <a:r>
              <a:rPr lang="en-US" sz="2000" b="1" dirty="0">
                <a:solidFill>
                  <a:srgbClr val="FF0000"/>
                </a:solidFill>
              </a:rPr>
              <a:t>shall include, where available, the relevant elements defined in the mandatory part</a:t>
            </a:r>
            <a:r>
              <a:rPr lang="en-US" sz="2000" b="1" dirty="0"/>
              <a:t> </a:t>
            </a:r>
            <a:r>
              <a:rPr lang="en-US" sz="2000" dirty="0"/>
              <a:t>of the operational suitability </a:t>
            </a:r>
            <a:r>
              <a:rPr lang="en-US" sz="2000" dirty="0" smtClean="0"/>
              <a:t>data</a:t>
            </a:r>
            <a:r>
              <a:rPr lang="ro-RO" sz="2000" dirty="0" smtClean="0"/>
              <a:t> </a:t>
            </a:r>
            <a:r>
              <a:rPr lang="en-US" sz="2000" dirty="0" smtClean="0"/>
              <a:t>....  </a:t>
            </a:r>
          </a:p>
          <a:p>
            <a:pPr algn="just"/>
            <a:endParaRPr lang="en-US" sz="2000" dirty="0"/>
          </a:p>
          <a:p>
            <a:r>
              <a:rPr lang="ro-RO" sz="2000" b="1" dirty="0"/>
              <a:t>ORO.CC.130 Differences training</a:t>
            </a:r>
            <a:endParaRPr lang="ro-RO" sz="2000" dirty="0"/>
          </a:p>
          <a:p>
            <a:pPr algn="just"/>
            <a:r>
              <a:rPr lang="en-US" sz="2000" dirty="0"/>
              <a:t>(c) When establishing a differences training programme and syllabus for a variant of an aircraft type currently operated, the operator </a:t>
            </a:r>
            <a:r>
              <a:rPr lang="en-US" sz="2000" b="1" dirty="0">
                <a:solidFill>
                  <a:srgbClr val="FF0000"/>
                </a:solidFill>
              </a:rPr>
              <a:t>shall include, where available, the relevant elements defined in the mandatory part</a:t>
            </a:r>
            <a:r>
              <a:rPr lang="en-US" sz="2000" b="1" dirty="0"/>
              <a:t> </a:t>
            </a:r>
            <a:r>
              <a:rPr lang="en-US" sz="2000" dirty="0"/>
              <a:t>of the operational suitability </a:t>
            </a:r>
            <a:r>
              <a:rPr lang="en-US" sz="2000" dirty="0" smtClean="0"/>
              <a:t>data</a:t>
            </a:r>
            <a:r>
              <a:rPr lang="ro-RO" sz="2000" dirty="0" smtClean="0"/>
              <a:t> </a:t>
            </a:r>
            <a:r>
              <a:rPr lang="en-US" sz="2000" dirty="0" smtClean="0"/>
              <a:t>.... </a:t>
            </a:r>
            <a:endParaRPr lang="en-US" sz="2000" dirty="0"/>
          </a:p>
          <a:p>
            <a:pPr algn="just"/>
            <a:endParaRPr lang="en-US" sz="2000" dirty="0"/>
          </a:p>
        </p:txBody>
      </p:sp>
    </p:spTree>
    <p:extLst>
      <p:ext uri="{BB962C8B-B14F-4D97-AF65-F5344CB8AC3E}">
        <p14:creationId xmlns:p14="http://schemas.microsoft.com/office/powerpoint/2010/main" val="117475389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12</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ORO.CC:</a:t>
            </a:r>
          </a:p>
          <a:p>
            <a:endParaRPr lang="ro-RO" sz="2000" dirty="0"/>
          </a:p>
          <a:p>
            <a:pPr algn="just"/>
            <a:r>
              <a:rPr lang="en-US" sz="2000" b="1" dirty="0"/>
              <a:t>AMC1 ORO.CC.125(b) &amp; ORO.CC.130(c) Aircraft type specific training and operator </a:t>
            </a:r>
            <a:r>
              <a:rPr lang="en-US" sz="2000" b="1" dirty="0" smtClean="0"/>
              <a:t>conversion </a:t>
            </a:r>
            <a:r>
              <a:rPr lang="ro-RO" sz="2000" b="1" dirty="0" smtClean="0"/>
              <a:t>training </a:t>
            </a:r>
            <a:r>
              <a:rPr lang="ro-RO" sz="2000" b="1" dirty="0"/>
              <a:t>&amp; differences </a:t>
            </a:r>
            <a:r>
              <a:rPr lang="ro-RO" sz="2000" b="1" dirty="0" smtClean="0"/>
              <a:t>training</a:t>
            </a:r>
            <a:endParaRPr lang="en-US" sz="2000" b="1" dirty="0" smtClean="0"/>
          </a:p>
          <a:p>
            <a:pPr algn="just"/>
            <a:endParaRPr lang="ro-RO" sz="2000" dirty="0"/>
          </a:p>
          <a:p>
            <a:pPr algn="just"/>
            <a:r>
              <a:rPr lang="en-US" sz="2000" dirty="0"/>
              <a:t>NON-MANDATORY (RECOMMENDATIONS) ELEMENTS OF OPERATIONAL SUITABILITY </a:t>
            </a:r>
            <a:r>
              <a:rPr lang="en-US" sz="2000" dirty="0" smtClean="0"/>
              <a:t>DATA</a:t>
            </a:r>
          </a:p>
          <a:p>
            <a:pPr algn="just"/>
            <a:endParaRPr lang="en-US" sz="2000" dirty="0"/>
          </a:p>
          <a:p>
            <a:pPr algn="just"/>
            <a:r>
              <a:rPr lang="en-US" sz="2000" dirty="0"/>
              <a:t>When developing the training </a:t>
            </a:r>
            <a:r>
              <a:rPr lang="en-US" sz="2000" dirty="0" err="1" smtClean="0"/>
              <a:t>programmes</a:t>
            </a:r>
            <a:r>
              <a:rPr lang="en-US" sz="2000" dirty="0" smtClean="0"/>
              <a:t> and </a:t>
            </a:r>
            <a:r>
              <a:rPr lang="en-US" sz="2000" dirty="0"/>
              <a:t>syllabi for aircraft-type specific training and for differences training, the operator </a:t>
            </a:r>
            <a:r>
              <a:rPr lang="en-US" sz="2000" b="1" dirty="0">
                <a:solidFill>
                  <a:srgbClr val="FF0000"/>
                </a:solidFill>
              </a:rPr>
              <a:t>should consider the non-mandatory (recommendations</a:t>
            </a:r>
            <a:r>
              <a:rPr lang="en-US" sz="2000" b="1" dirty="0" smtClean="0">
                <a:solidFill>
                  <a:srgbClr val="FF0000"/>
                </a:solidFill>
              </a:rPr>
              <a:t>) </a:t>
            </a:r>
            <a:r>
              <a:rPr lang="en-US" sz="2000" dirty="0" smtClean="0"/>
              <a:t>elements </a:t>
            </a:r>
            <a:r>
              <a:rPr lang="en-US" sz="2000" dirty="0"/>
              <a:t>for the relevant type that are provided in the operational suitability </a:t>
            </a:r>
            <a:r>
              <a:rPr lang="en-US" sz="2000" dirty="0" smtClean="0"/>
              <a:t>data</a:t>
            </a:r>
            <a:r>
              <a:rPr lang="ro-RO" sz="2000" dirty="0" smtClean="0"/>
              <a:t> </a:t>
            </a:r>
            <a:r>
              <a:rPr lang="en-US" sz="2000" dirty="0" smtClean="0"/>
              <a:t>.…. </a:t>
            </a:r>
          </a:p>
          <a:p>
            <a:pPr algn="just"/>
            <a:endParaRPr lang="en-US" sz="2000" dirty="0"/>
          </a:p>
        </p:txBody>
      </p:sp>
    </p:spTree>
    <p:extLst>
      <p:ext uri="{BB962C8B-B14F-4D97-AF65-F5344CB8AC3E}">
        <p14:creationId xmlns:p14="http://schemas.microsoft.com/office/powerpoint/2010/main" val="116298649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13</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ORO.CC:</a:t>
            </a:r>
          </a:p>
          <a:p>
            <a:endParaRPr lang="ro-RO" sz="2000" dirty="0"/>
          </a:p>
          <a:p>
            <a:r>
              <a:rPr lang="en-US" sz="2000" b="1" dirty="0"/>
              <a:t>ORO.CC.250 Operation on more than one aircraft type or </a:t>
            </a:r>
            <a:r>
              <a:rPr lang="en-US" sz="2000" b="1" dirty="0" smtClean="0"/>
              <a:t>variant</a:t>
            </a:r>
          </a:p>
          <a:p>
            <a:endParaRPr lang="en-US" sz="2000" dirty="0"/>
          </a:p>
          <a:p>
            <a:r>
              <a:rPr lang="ro-RO" sz="2000" dirty="0" smtClean="0"/>
              <a:t>…. the </a:t>
            </a:r>
            <a:r>
              <a:rPr lang="ro-RO" sz="2000" dirty="0"/>
              <a:t>operator shall determine</a:t>
            </a:r>
            <a:r>
              <a:rPr lang="ro-RO" sz="2000" dirty="0" smtClean="0"/>
              <a:t>:</a:t>
            </a:r>
            <a:endParaRPr lang="en-US" sz="2000" dirty="0" smtClean="0"/>
          </a:p>
          <a:p>
            <a:endParaRPr lang="ro-RO" sz="2000" dirty="0"/>
          </a:p>
          <a:p>
            <a:pPr algn="just"/>
            <a:r>
              <a:rPr lang="en-US" sz="2000" dirty="0"/>
              <a:t>(1</a:t>
            </a:r>
            <a:r>
              <a:rPr lang="en-US" sz="2000" dirty="0" smtClean="0"/>
              <a:t>) each </a:t>
            </a:r>
            <a:r>
              <a:rPr lang="en-US" sz="2000" dirty="0"/>
              <a:t>aircraft as a </a:t>
            </a:r>
            <a:r>
              <a:rPr lang="en-US" sz="2000" dirty="0" smtClean="0"/>
              <a:t>type or </a:t>
            </a:r>
            <a:r>
              <a:rPr lang="en-US" sz="2000" dirty="0"/>
              <a:t>a </a:t>
            </a:r>
            <a:r>
              <a:rPr lang="en-US" sz="2000" dirty="0" smtClean="0"/>
              <a:t>variant </a:t>
            </a:r>
            <a:r>
              <a:rPr lang="en-US" sz="2000" b="1" dirty="0" smtClean="0">
                <a:solidFill>
                  <a:srgbClr val="FF0000"/>
                </a:solidFill>
              </a:rPr>
              <a:t>taking </a:t>
            </a:r>
            <a:r>
              <a:rPr lang="en-US" sz="2000" b="1" dirty="0">
                <a:solidFill>
                  <a:srgbClr val="FF0000"/>
                </a:solidFill>
              </a:rPr>
              <a:t>into account, where available, the relevant elements defined in the mandatory part</a:t>
            </a:r>
            <a:r>
              <a:rPr lang="en-US" sz="2000" b="1" dirty="0"/>
              <a:t> </a:t>
            </a:r>
            <a:r>
              <a:rPr lang="en-US" sz="2000" dirty="0"/>
              <a:t>of the operational suitability data</a:t>
            </a:r>
          </a:p>
          <a:p>
            <a:r>
              <a:rPr lang="ro-RO" sz="2000" dirty="0"/>
              <a:t>(2</a:t>
            </a:r>
            <a:r>
              <a:rPr lang="ro-RO" sz="2000" dirty="0" smtClean="0"/>
              <a:t>)</a:t>
            </a:r>
            <a:r>
              <a:rPr lang="en-US" sz="2000" dirty="0" smtClean="0"/>
              <a:t> </a:t>
            </a:r>
            <a:r>
              <a:rPr lang="ro-RO" sz="2000" dirty="0" smtClean="0"/>
              <a:t>….. </a:t>
            </a:r>
            <a:endParaRPr lang="en-US" sz="2000" dirty="0" smtClean="0"/>
          </a:p>
          <a:p>
            <a:endParaRPr lang="en-US" sz="2000" dirty="0"/>
          </a:p>
          <a:p>
            <a:endParaRPr lang="ro-RO" sz="2000" dirty="0"/>
          </a:p>
        </p:txBody>
      </p:sp>
    </p:spTree>
    <p:extLst>
      <p:ext uri="{BB962C8B-B14F-4D97-AF65-F5344CB8AC3E}">
        <p14:creationId xmlns:p14="http://schemas.microsoft.com/office/powerpoint/2010/main" val="4109089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14</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SPA.GEN:</a:t>
            </a:r>
          </a:p>
          <a:p>
            <a:endParaRPr lang="ro-RO" sz="2000" dirty="0"/>
          </a:p>
          <a:p>
            <a:r>
              <a:rPr lang="en-US" sz="2000" b="1" dirty="0"/>
              <a:t>SPA.GEN.105 Application for a specific </a:t>
            </a:r>
            <a:r>
              <a:rPr lang="en-US" sz="2000" b="1" dirty="0" smtClean="0"/>
              <a:t>approval</a:t>
            </a:r>
          </a:p>
          <a:p>
            <a:endParaRPr lang="en-US" sz="2000" dirty="0"/>
          </a:p>
          <a:p>
            <a:pPr algn="just"/>
            <a:r>
              <a:rPr lang="en-US" sz="2000" dirty="0"/>
              <a:t>The operator shall provide the following evidence to the competent authority:</a:t>
            </a:r>
          </a:p>
          <a:p>
            <a:pPr algn="just"/>
            <a:r>
              <a:rPr lang="en-US" sz="2000" dirty="0"/>
              <a:t>(1) compliance with the requirements of the applicable Subpart;</a:t>
            </a:r>
          </a:p>
          <a:p>
            <a:pPr algn="just"/>
            <a:r>
              <a:rPr lang="en-US" sz="2000" dirty="0"/>
              <a:t>(2) that the relevant elements defined in the </a:t>
            </a:r>
            <a:r>
              <a:rPr lang="en-US" sz="2000" b="1" dirty="0">
                <a:solidFill>
                  <a:srgbClr val="FF0000"/>
                </a:solidFill>
              </a:rPr>
              <a:t>mandatory </a:t>
            </a:r>
            <a:r>
              <a:rPr lang="en-US" sz="2000" b="1" dirty="0" smtClean="0">
                <a:solidFill>
                  <a:srgbClr val="FF0000"/>
                </a:solidFill>
              </a:rPr>
              <a:t>part </a:t>
            </a:r>
            <a:r>
              <a:rPr lang="en-US" sz="2000" dirty="0" smtClean="0"/>
              <a:t>of </a:t>
            </a:r>
            <a:r>
              <a:rPr lang="en-US" sz="2000" dirty="0"/>
              <a:t>the operational suitability data …. </a:t>
            </a:r>
            <a:r>
              <a:rPr lang="en-US" sz="2000" b="1" dirty="0">
                <a:solidFill>
                  <a:srgbClr val="FF0000"/>
                </a:solidFill>
              </a:rPr>
              <a:t>are taken into account</a:t>
            </a:r>
            <a:r>
              <a:rPr lang="en-US" sz="2000" b="1" dirty="0"/>
              <a:t>. </a:t>
            </a:r>
            <a:endParaRPr lang="en-US" sz="2000" dirty="0"/>
          </a:p>
          <a:p>
            <a:endParaRPr lang="ro-RO" sz="2000" dirty="0"/>
          </a:p>
        </p:txBody>
      </p:sp>
    </p:spTree>
    <p:extLst>
      <p:ext uri="{BB962C8B-B14F-4D97-AF65-F5344CB8AC3E}">
        <p14:creationId xmlns:p14="http://schemas.microsoft.com/office/powerpoint/2010/main" val="216221935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15</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ORO.GEN:</a:t>
            </a:r>
          </a:p>
          <a:p>
            <a:endParaRPr lang="ro-RO" sz="2000" dirty="0"/>
          </a:p>
          <a:p>
            <a:r>
              <a:rPr lang="ro-RO" sz="2000" b="1" dirty="0"/>
              <a:t>ORO.GEN.160 Occurrence </a:t>
            </a:r>
            <a:r>
              <a:rPr lang="ro-RO" sz="2000" b="1" dirty="0" smtClean="0"/>
              <a:t>reporting</a:t>
            </a:r>
            <a:endParaRPr lang="en-US" sz="2000" b="1" dirty="0" smtClean="0"/>
          </a:p>
          <a:p>
            <a:endParaRPr lang="ro-RO" sz="2000" dirty="0"/>
          </a:p>
          <a:p>
            <a:pPr algn="just"/>
            <a:r>
              <a:rPr lang="en-US" sz="2000" dirty="0"/>
              <a:t>….the operator shall report to the </a:t>
            </a:r>
            <a:r>
              <a:rPr lang="en-US" sz="2000" b="1" dirty="0">
                <a:solidFill>
                  <a:srgbClr val="FF0000"/>
                </a:solidFill>
              </a:rPr>
              <a:t>competent authority and to the </a:t>
            </a:r>
            <a:r>
              <a:rPr lang="en-US" sz="2000" b="1" dirty="0" smtClean="0">
                <a:solidFill>
                  <a:srgbClr val="FF0000"/>
                </a:solidFill>
              </a:rPr>
              <a:t>organisation responsible </a:t>
            </a:r>
            <a:r>
              <a:rPr lang="en-US" sz="2000" b="1" dirty="0">
                <a:solidFill>
                  <a:srgbClr val="FF0000"/>
                </a:solidFill>
              </a:rPr>
              <a:t>for the design of the aircraft</a:t>
            </a:r>
            <a:r>
              <a:rPr lang="en-US" sz="2000" b="1" dirty="0"/>
              <a:t> </a:t>
            </a:r>
            <a:r>
              <a:rPr lang="en-US" sz="2000" dirty="0"/>
              <a:t>any incident, malfunction, technical defect, exceeding of technical limitations or occurrence that would </a:t>
            </a:r>
            <a:r>
              <a:rPr lang="en-US" sz="2000" b="1" dirty="0">
                <a:solidFill>
                  <a:srgbClr val="FF0000"/>
                </a:solidFill>
              </a:rPr>
              <a:t>highlight inaccurate, incomplete or ambiguous information contained in the operational suitability data</a:t>
            </a:r>
            <a:r>
              <a:rPr lang="en-US" sz="2000" b="1" dirty="0"/>
              <a:t> </a:t>
            </a:r>
            <a:r>
              <a:rPr lang="en-US" sz="2000" dirty="0"/>
              <a:t>…. or other irregular circumstance that has or may have endangered the safe operation of the aircraft and that has not resulted in an accident or serious incident. </a:t>
            </a:r>
            <a:r>
              <a:rPr lang="en-US" sz="2000" b="1" dirty="0" smtClean="0"/>
              <a:t> </a:t>
            </a:r>
            <a:endParaRPr lang="en-US" sz="2000" dirty="0"/>
          </a:p>
          <a:p>
            <a:endParaRPr lang="ro-RO" sz="2000" dirty="0"/>
          </a:p>
        </p:txBody>
      </p:sp>
    </p:spTree>
    <p:extLst>
      <p:ext uri="{BB962C8B-B14F-4D97-AF65-F5344CB8AC3E}">
        <p14:creationId xmlns:p14="http://schemas.microsoft.com/office/powerpoint/2010/main" val="65699224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16</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u="sng" kern="0" dirty="0" smtClean="0"/>
              <a:t>A</a:t>
            </a:r>
            <a:r>
              <a:rPr lang="ro-RO" sz="2000" b="1" u="sng" kern="0" dirty="0" smtClean="0"/>
              <a:t>ş</a:t>
            </a:r>
            <a:r>
              <a:rPr lang="en-US" sz="2000" b="1" u="sng" kern="0" dirty="0" err="1" smtClean="0"/>
              <a:t>tept</a:t>
            </a:r>
            <a:r>
              <a:rPr lang="ro-RO" sz="2000" b="1" u="sng" kern="0" dirty="0" smtClean="0"/>
              <a:t>ă</a:t>
            </a:r>
            <a:r>
              <a:rPr lang="en-US" sz="2000" b="1" u="sng" kern="0" dirty="0" smtClean="0"/>
              <a:t>rile AACR</a:t>
            </a:r>
            <a:r>
              <a:rPr lang="ro-RO" sz="2000" b="1" u="sng" kern="0" dirty="0" smtClean="0"/>
              <a:t>:</a:t>
            </a:r>
          </a:p>
          <a:p>
            <a:pPr eaLnBrk="1" hangingPunct="1"/>
            <a:endParaRPr lang="ro-RO" sz="2000" b="1" kern="0" dirty="0" smtClean="0"/>
          </a:p>
          <a:p>
            <a:pPr marL="342900" indent="-342900" algn="just" eaLnBrk="1" hangingPunct="1">
              <a:buFont typeface="Wingdings" panose="05000000000000000000" pitchFamily="2" charset="2"/>
              <a:buChar char="ü"/>
            </a:pPr>
            <a:r>
              <a:rPr lang="ro-RO" sz="2000" kern="0" dirty="0" smtClean="0"/>
              <a:t>Până la data de 18 decembrie 2017 (sau la 2 ani de la aprobarea OSD) operatorii aerieni trebuie să asigure:</a:t>
            </a:r>
          </a:p>
          <a:p>
            <a:pPr marL="990600" indent="-342900" algn="just" defTabSz="901700" eaLnBrk="1" hangingPunct="1">
              <a:buFont typeface="Wingdings" panose="05000000000000000000" pitchFamily="2" charset="2"/>
              <a:buChar char="§"/>
            </a:pPr>
            <a:r>
              <a:rPr lang="ro-RO" sz="2000" kern="0" dirty="0" smtClean="0"/>
              <a:t>implementarea elementelor obligatorii referitoare la pregătirea FC şi CC;</a:t>
            </a:r>
          </a:p>
          <a:p>
            <a:pPr marL="990600" indent="-342900" defTabSz="901700" eaLnBrk="1" hangingPunct="1">
              <a:spcAft>
                <a:spcPts val="1200"/>
              </a:spcAft>
              <a:buFont typeface="Wingdings" panose="05000000000000000000" pitchFamily="2" charset="2"/>
              <a:buChar char="§"/>
            </a:pPr>
            <a:r>
              <a:rPr lang="ro-RO" sz="2000" kern="0" dirty="0" smtClean="0"/>
              <a:t>conformarea MEL cu OSD MMEL;</a:t>
            </a:r>
          </a:p>
          <a:p>
            <a:pPr marL="342900" indent="-342900" algn="just" defTabSz="901700" eaLnBrk="1" hangingPunct="1">
              <a:spcAft>
                <a:spcPts val="1200"/>
              </a:spcAft>
              <a:buFont typeface="Wingdings" panose="05000000000000000000" pitchFamily="2" charset="2"/>
              <a:buChar char="ü"/>
            </a:pPr>
            <a:r>
              <a:rPr lang="ro-RO" sz="2000" dirty="0" smtClean="0"/>
              <a:t>Procesul </a:t>
            </a:r>
            <a:r>
              <a:rPr lang="ro-RO" sz="2000" dirty="0"/>
              <a:t>de raportare a evenimentelor ar trebui deja adaptat pentru a semnala deficiențele OSD la </a:t>
            </a:r>
            <a:r>
              <a:rPr lang="ro-RO" sz="2000" dirty="0" smtClean="0"/>
              <a:t>AACR;</a:t>
            </a:r>
          </a:p>
          <a:p>
            <a:pPr marL="342900" indent="-342900" algn="just" defTabSz="901700" eaLnBrk="1" hangingPunct="1">
              <a:spcAft>
                <a:spcPts val="1200"/>
              </a:spcAft>
              <a:buFont typeface="Wingdings" panose="05000000000000000000" pitchFamily="2" charset="2"/>
              <a:buChar char="ü"/>
            </a:pPr>
            <a:r>
              <a:rPr lang="ro-RO" sz="2000" dirty="0"/>
              <a:t>Operatorii ar fi trebuit să efectueze o analiză </a:t>
            </a:r>
            <a:r>
              <a:rPr lang="ro-RO" sz="2000" dirty="0" smtClean="0"/>
              <a:t>GAP </a:t>
            </a:r>
            <a:r>
              <a:rPr lang="ro-RO" sz="2000" dirty="0"/>
              <a:t>pentru a se asigura că cel puțin elementele obligatorii sunt incluse în programele </a:t>
            </a:r>
            <a:r>
              <a:rPr lang="ro-RO" sz="2000" dirty="0" smtClean="0"/>
              <a:t>de pregătire </a:t>
            </a:r>
            <a:r>
              <a:rPr lang="ro-RO" sz="2000" dirty="0"/>
              <a:t>și verificare </a:t>
            </a:r>
            <a:r>
              <a:rPr lang="ro-RO" sz="2000" dirty="0" smtClean="0"/>
              <a:t>a FC </a:t>
            </a:r>
            <a:r>
              <a:rPr lang="ro-RO" sz="2000" dirty="0"/>
              <a:t>/ CC (inițiale și recurente</a:t>
            </a:r>
            <a:r>
              <a:rPr lang="ro-RO" sz="2000" dirty="0" smtClean="0"/>
              <a:t>)</a:t>
            </a:r>
          </a:p>
          <a:p>
            <a:pPr marL="342900" indent="-342900" algn="just" defTabSz="901700" eaLnBrk="1" hangingPunct="1">
              <a:buFont typeface="Wingdings" panose="05000000000000000000" pitchFamily="2" charset="2"/>
              <a:buChar char="ü"/>
            </a:pPr>
            <a:r>
              <a:rPr lang="ro-RO" sz="2000" dirty="0" smtClean="0"/>
              <a:t>SMS dezvoltat de operatorul aerian trebuia să adreseze elementele non-mandatorii (recomandările) din OSD</a:t>
            </a:r>
            <a:endParaRPr lang="ro-RO" sz="2000" dirty="0"/>
          </a:p>
        </p:txBody>
      </p:sp>
    </p:spTree>
    <p:extLst>
      <p:ext uri="{BB962C8B-B14F-4D97-AF65-F5344CB8AC3E}">
        <p14:creationId xmlns:p14="http://schemas.microsoft.com/office/powerpoint/2010/main" val="363614834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17</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u="sng" kern="0" dirty="0" smtClean="0"/>
              <a:t>A</a:t>
            </a:r>
            <a:r>
              <a:rPr lang="ro-RO" sz="2000" b="1" u="sng" kern="0" dirty="0" smtClean="0"/>
              <a:t>cţiunile </a:t>
            </a:r>
            <a:r>
              <a:rPr lang="en-US" sz="2000" b="1" u="sng" kern="0" dirty="0" smtClean="0"/>
              <a:t>AACR</a:t>
            </a:r>
            <a:r>
              <a:rPr lang="ro-RO" sz="2000" b="1" u="sng" kern="0" dirty="0" smtClean="0"/>
              <a:t>:</a:t>
            </a:r>
          </a:p>
          <a:p>
            <a:pPr eaLnBrk="1" hangingPunct="1"/>
            <a:endParaRPr lang="ro-RO" sz="2000" b="1" kern="0" dirty="0" smtClean="0"/>
          </a:p>
          <a:p>
            <a:pPr marL="342900" indent="-342900" algn="just" eaLnBrk="1" hangingPunct="1">
              <a:spcAft>
                <a:spcPts val="1200"/>
              </a:spcAft>
              <a:buFont typeface="Wingdings" panose="05000000000000000000" pitchFamily="2" charset="2"/>
              <a:buChar char="ü"/>
            </a:pPr>
            <a:r>
              <a:rPr lang="ro-RO" sz="2000" kern="0" dirty="0" smtClean="0"/>
              <a:t>Au fost solicitate documentele OSD de la producătorii de aeronave operate de operatorii aerieni români;</a:t>
            </a:r>
          </a:p>
          <a:p>
            <a:pPr marL="342900" indent="-342900" algn="just" eaLnBrk="1" hangingPunct="1">
              <a:spcAft>
                <a:spcPts val="1200"/>
              </a:spcAft>
              <a:buFont typeface="Wingdings" panose="05000000000000000000" pitchFamily="2" charset="2"/>
              <a:buChar char="ü"/>
            </a:pPr>
            <a:r>
              <a:rPr lang="ro-RO" sz="2000" kern="0" dirty="0" smtClean="0"/>
              <a:t>Instrucţiunile tehnice (proceduri interne, liste de verificare) au fost adaptate pentru a asigura competenţa inspectorilor în verificarea conformării cu OSD;</a:t>
            </a:r>
          </a:p>
          <a:p>
            <a:pPr marL="342900" indent="-342900" algn="just" eaLnBrk="1" hangingPunct="1">
              <a:spcAft>
                <a:spcPts val="1200"/>
              </a:spcAft>
              <a:buFont typeface="Wingdings" panose="05000000000000000000" pitchFamily="2" charset="2"/>
              <a:buChar char="ü"/>
            </a:pPr>
            <a:r>
              <a:rPr lang="ro-RO" sz="2000" kern="0" dirty="0" smtClean="0"/>
              <a:t>Verificarea conformării cu cerinţele referitoare la implementarea OSD a fost iniţiată din 2017.</a:t>
            </a:r>
          </a:p>
        </p:txBody>
      </p:sp>
    </p:spTree>
    <p:extLst>
      <p:ext uri="{BB962C8B-B14F-4D97-AF65-F5344CB8AC3E}">
        <p14:creationId xmlns:p14="http://schemas.microsoft.com/office/powerpoint/2010/main" val="98803248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18</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692695"/>
            <a:ext cx="4550346" cy="5638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36967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19</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70174"/>
            <a:ext cx="5392068" cy="6116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3357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2</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48" y="1016000"/>
            <a:ext cx="7773583" cy="4828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20</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98" y="480084"/>
            <a:ext cx="4623754" cy="5996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2339752" y="4725144"/>
            <a:ext cx="44644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39752" y="6453336"/>
            <a:ext cx="44644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39752" y="4725144"/>
            <a:ext cx="0" cy="17281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04248" y="4725144"/>
            <a:ext cx="0" cy="172819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92227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21</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89" y="1988840"/>
            <a:ext cx="7747560" cy="3096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63047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634884B2-CA58-4195-98EF-673DDCBAAC64}" type="slidenum">
              <a:rPr lang="ro-RO" altLang="en-US" sz="1200">
                <a:latin typeface="Arial Black" panose="020B0A04020102020204" pitchFamily="34" charset="0"/>
              </a:rPr>
              <a:pPr algn="r" eaLnBrk="1" hangingPunct="1">
                <a:spcBef>
                  <a:spcPct val="0"/>
                </a:spcBef>
                <a:buClrTx/>
                <a:buSzTx/>
                <a:buFontTx/>
                <a:buNone/>
              </a:pPr>
              <a:t>22</a:t>
            </a:fld>
            <a:endParaRPr lang="ro-RO" altLang="en-US" sz="1200">
              <a:latin typeface="Arial Black" panose="020B0A04020102020204" pitchFamily="34" charset="0"/>
            </a:endParaRPr>
          </a:p>
        </p:txBody>
      </p:sp>
      <p:pic>
        <p:nvPicPr>
          <p:cNvPr id="31749" name="Picture 2" descr="http://www.observatorcultural.ro/userfiles/article/intrebari%20on%20line_01281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533400"/>
            <a:ext cx="4629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xmlns="" id="{3720B716-F797-4F0A-BF50-101A1D8F08C9}"/>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3</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92" y="1016000"/>
            <a:ext cx="8260508" cy="4808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15159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4</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68" y="1016000"/>
            <a:ext cx="8224940" cy="486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769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5</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Cover:</a:t>
            </a:r>
          </a:p>
          <a:p>
            <a:pPr eaLnBrk="1" hangingPunct="1"/>
            <a:endParaRPr lang="en-US" altLang="ro-RO" sz="2000" b="1" kern="0" dirty="0" smtClean="0"/>
          </a:p>
          <a:p>
            <a:pPr eaLnBrk="1" hangingPunct="1"/>
            <a:r>
              <a:rPr lang="ro-RO" sz="2000" b="1" i="1" dirty="0"/>
              <a:t>Article 9</a:t>
            </a:r>
            <a:endParaRPr lang="en-US" altLang="ro-RO" sz="2000" b="1" kern="0" dirty="0"/>
          </a:p>
          <a:p>
            <a:r>
              <a:rPr lang="ro-RO" sz="2000" b="1" i="1" dirty="0">
                <a:latin typeface="Arial" panose="020B0604020202020204" pitchFamily="34" charset="0"/>
                <a:cs typeface="Arial" panose="020B0604020202020204" pitchFamily="34" charset="0"/>
              </a:rPr>
              <a:t>Minimum equipment lists</a:t>
            </a:r>
            <a:endParaRPr lang="ro-RO"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After the entry into force of this Regulation </a:t>
            </a:r>
            <a:r>
              <a:rPr lang="en-US" sz="2000" b="1" dirty="0">
                <a:solidFill>
                  <a:srgbClr val="FF0000"/>
                </a:solidFill>
                <a:latin typeface="Arial" panose="020B0604020202020204" pitchFamily="34" charset="0"/>
                <a:cs typeface="Arial" panose="020B0604020202020204" pitchFamily="34" charset="0"/>
              </a:rPr>
              <a:t>any change to the MEL </a:t>
            </a:r>
            <a:r>
              <a:rPr lang="en-US" sz="2000" dirty="0">
                <a:latin typeface="Arial" panose="020B0604020202020204" pitchFamily="34" charset="0"/>
                <a:cs typeface="Arial" panose="020B0604020202020204" pitchFamily="34" charset="0"/>
              </a:rPr>
              <a:t>referred to in the first subparagraph </a:t>
            </a:r>
            <a:r>
              <a:rPr lang="en-US" sz="2000" b="1" dirty="0">
                <a:solidFill>
                  <a:srgbClr val="FF0000"/>
                </a:solidFill>
                <a:latin typeface="Arial" panose="020B0604020202020204" pitchFamily="34" charset="0"/>
                <a:cs typeface="Arial" panose="020B0604020202020204" pitchFamily="34" charset="0"/>
              </a:rPr>
              <a:t>for which a Master Minimum Equipment List (‘MMEL’) is established as part of the operational suitability data</a:t>
            </a:r>
            <a:r>
              <a:rPr lang="en-US" sz="2000" dirty="0">
                <a:latin typeface="Arial" panose="020B0604020202020204" pitchFamily="34" charset="0"/>
                <a:cs typeface="Arial" panose="020B0604020202020204" pitchFamily="34" charset="0"/>
              </a:rPr>
              <a:t>… shall be made in compliance with point ORO.MLR.105 of Section 2 of Annex III to this Regulation </a:t>
            </a:r>
            <a:r>
              <a:rPr lang="en-US" sz="2000" b="1" dirty="0">
                <a:solidFill>
                  <a:srgbClr val="FF0000"/>
                </a:solidFill>
                <a:latin typeface="Arial" panose="020B0604020202020204" pitchFamily="34" charset="0"/>
                <a:cs typeface="Arial" panose="020B0604020202020204" pitchFamily="34" charset="0"/>
              </a:rPr>
              <a:t>at the earliest opportunity and not later than 18 December 2017</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 two years after the operational suitability data was approved, whichever is the latest. </a:t>
            </a:r>
            <a:endParaRPr lang="ro-RO" altLang="ro-RO" sz="2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3908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6</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Cover:</a:t>
            </a:r>
          </a:p>
          <a:p>
            <a:pPr eaLnBrk="1" hangingPunct="1"/>
            <a:endParaRPr lang="en-US" altLang="ro-RO" sz="2000" b="1" kern="0" dirty="0" smtClean="0"/>
          </a:p>
          <a:p>
            <a:r>
              <a:rPr lang="ro-RO" sz="2000" b="1" i="1" dirty="0"/>
              <a:t>Article 9a </a:t>
            </a:r>
            <a:endParaRPr lang="ro-RO" sz="2000" dirty="0"/>
          </a:p>
          <a:p>
            <a:r>
              <a:rPr lang="en-US" sz="2000" b="1" dirty="0"/>
              <a:t>Flight and cabin crew training </a:t>
            </a:r>
            <a:endParaRPr lang="en-US" sz="2000" dirty="0"/>
          </a:p>
          <a:p>
            <a:pPr algn="just"/>
            <a:r>
              <a:rPr lang="en-US" sz="2000" dirty="0"/>
              <a:t>Operators shall ensure that </a:t>
            </a:r>
            <a:r>
              <a:rPr lang="en-US" sz="2000" b="1" dirty="0">
                <a:solidFill>
                  <a:srgbClr val="FF0000"/>
                </a:solidFill>
              </a:rPr>
              <a:t>flight crew and cabin crew</a:t>
            </a:r>
            <a:r>
              <a:rPr lang="en-US" sz="2000" b="1" dirty="0"/>
              <a:t> </a:t>
            </a:r>
            <a:r>
              <a:rPr lang="en-US" sz="2000" dirty="0"/>
              <a:t>members who are already in operation and have completed training in accordance with Subparts FC and CC of Annex III which did not include the mandatory elements established in the relevant operational suitability data, </a:t>
            </a:r>
            <a:r>
              <a:rPr lang="en-US" sz="2000" b="1" u="sng" dirty="0">
                <a:solidFill>
                  <a:srgbClr val="FF0000"/>
                </a:solidFill>
              </a:rPr>
              <a:t>undertake</a:t>
            </a:r>
            <a:r>
              <a:rPr lang="en-US" sz="2000" b="1" dirty="0">
                <a:solidFill>
                  <a:srgbClr val="FF0000"/>
                </a:solidFill>
              </a:rPr>
              <a:t> training covering those mandatory elements not later than 18 December 2017</a:t>
            </a:r>
            <a:r>
              <a:rPr lang="en-US" sz="2000" b="1" dirty="0"/>
              <a:t> </a:t>
            </a:r>
            <a:r>
              <a:rPr lang="en-US" sz="2000" dirty="0"/>
              <a:t>or two years after the approval of the operational suitability data, whichever is the latest. </a:t>
            </a:r>
            <a:endParaRPr lang="ro-RO" altLang="ro-RO" sz="2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2490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7</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ORO.MLR:</a:t>
            </a:r>
          </a:p>
          <a:p>
            <a:pPr eaLnBrk="1" hangingPunct="1"/>
            <a:endParaRPr lang="en-US" altLang="ro-RO" sz="2000" b="1" kern="0" dirty="0" smtClean="0"/>
          </a:p>
          <a:p>
            <a:endParaRPr lang="ro-RO" sz="2000" dirty="0"/>
          </a:p>
          <a:p>
            <a:pPr marL="457200" indent="-457200" algn="just">
              <a:buFont typeface="+mj-lt"/>
              <a:buAutoNum type="alphaLcParenR"/>
            </a:pPr>
            <a:r>
              <a:rPr lang="en-US" sz="2000" dirty="0" smtClean="0"/>
              <a:t>A </a:t>
            </a:r>
            <a:r>
              <a:rPr lang="en-US" sz="2000" dirty="0"/>
              <a:t>minimum equipment list (MEL) shall be established as specified under point 8.a.3 of Annex IV to Regulation (EC) No 216/2008, </a:t>
            </a:r>
            <a:r>
              <a:rPr lang="en-US" sz="2000" b="1" dirty="0">
                <a:solidFill>
                  <a:srgbClr val="FF0000"/>
                </a:solidFill>
              </a:rPr>
              <a:t>based on the relevant master minimum equipment list (MMEL) as defined in the data</a:t>
            </a:r>
            <a:r>
              <a:rPr lang="en-US" sz="2000" b="1" dirty="0"/>
              <a:t> </a:t>
            </a:r>
            <a:r>
              <a:rPr lang="en-US" sz="2000" dirty="0"/>
              <a:t>... If an MMEL has not been established as part of the operational suitability data, the MEL may be based on the relevant MMEL accepted by the State of Operator or Registry as applicable. </a:t>
            </a:r>
          </a:p>
        </p:txBody>
      </p:sp>
    </p:spTree>
    <p:extLst>
      <p:ext uri="{BB962C8B-B14F-4D97-AF65-F5344CB8AC3E}">
        <p14:creationId xmlns:p14="http://schemas.microsoft.com/office/powerpoint/2010/main" val="95691363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8</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ORO.FC:</a:t>
            </a:r>
          </a:p>
          <a:p>
            <a:endParaRPr lang="ro-RO" sz="2000" dirty="0"/>
          </a:p>
          <a:p>
            <a:r>
              <a:rPr lang="ro-RO" sz="2000" b="1" dirty="0"/>
              <a:t>ORO.FC.145 Provision of training </a:t>
            </a:r>
            <a:endParaRPr lang="ro-RO" sz="2000" dirty="0"/>
          </a:p>
          <a:p>
            <a:pPr algn="just"/>
            <a:r>
              <a:rPr lang="en-US" sz="2000" dirty="0"/>
              <a:t>(b) When establishing the training </a:t>
            </a:r>
            <a:r>
              <a:rPr lang="en-US" sz="2000" dirty="0" err="1"/>
              <a:t>programmes</a:t>
            </a:r>
            <a:r>
              <a:rPr lang="en-US" sz="2000" dirty="0"/>
              <a:t> and syllabi, the operator </a:t>
            </a:r>
            <a:r>
              <a:rPr lang="en-US" sz="2000" b="1" dirty="0">
                <a:solidFill>
                  <a:srgbClr val="FF0000"/>
                </a:solidFill>
              </a:rPr>
              <a:t>shall include the relevant elements defined in the mandatory part</a:t>
            </a:r>
            <a:r>
              <a:rPr lang="en-US" sz="2000" b="1" dirty="0"/>
              <a:t> </a:t>
            </a:r>
            <a:r>
              <a:rPr lang="en-US" sz="2000" dirty="0"/>
              <a:t>of the operational suitability data</a:t>
            </a:r>
            <a:r>
              <a:rPr lang="en-US" sz="2000" dirty="0" smtClean="0"/>
              <a:t>..…</a:t>
            </a:r>
          </a:p>
          <a:p>
            <a:pPr algn="just"/>
            <a:endParaRPr lang="en-US" sz="2000" dirty="0"/>
          </a:p>
          <a:p>
            <a:r>
              <a:rPr lang="en-US" sz="2000" b="1" dirty="0"/>
              <a:t>AMC1 ORO.FC.145(b) Provision of training</a:t>
            </a:r>
            <a:endParaRPr lang="en-US" sz="2000" dirty="0"/>
          </a:p>
          <a:p>
            <a:pPr algn="just"/>
            <a:r>
              <a:rPr lang="en-US" sz="2000" dirty="0"/>
              <a:t>NON-MANDATORY (RECOMMENDATION) ELEMENTS OF OPERATIONAL SUITABILITY DATA</a:t>
            </a:r>
          </a:p>
          <a:p>
            <a:pPr algn="just"/>
            <a:r>
              <a:rPr lang="en-US" sz="2000" dirty="0"/>
              <a:t>When developing the training </a:t>
            </a:r>
            <a:r>
              <a:rPr lang="en-US" sz="2000" dirty="0" err="1" smtClean="0"/>
              <a:t>programmes</a:t>
            </a:r>
            <a:r>
              <a:rPr lang="en-US" sz="2000" dirty="0" smtClean="0"/>
              <a:t> and </a:t>
            </a:r>
            <a:r>
              <a:rPr lang="en-US" sz="2000" dirty="0"/>
              <a:t>syllabi, the operator </a:t>
            </a:r>
            <a:r>
              <a:rPr lang="en-US" sz="2000" b="1" dirty="0">
                <a:solidFill>
                  <a:srgbClr val="FF0000"/>
                </a:solidFill>
              </a:rPr>
              <a:t>should consider the non mandatory</a:t>
            </a:r>
            <a:r>
              <a:rPr lang="en-US" sz="2000" b="1" dirty="0"/>
              <a:t> </a:t>
            </a:r>
            <a:r>
              <a:rPr lang="en-US" sz="2000" dirty="0"/>
              <a:t>(recommendation) elements for the relevant type that are provided in the operational suitability data….. </a:t>
            </a:r>
          </a:p>
        </p:txBody>
      </p:sp>
    </p:spTree>
    <p:extLst>
      <p:ext uri="{BB962C8B-B14F-4D97-AF65-F5344CB8AC3E}">
        <p14:creationId xmlns:p14="http://schemas.microsoft.com/office/powerpoint/2010/main" val="58658038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38" y="142875"/>
            <a:ext cx="12287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fld id="{02B0F989-D7C2-4759-936B-BB4AC18F9AE9}" type="slidenum">
              <a:rPr lang="ro-RO" altLang="en-US" sz="1200">
                <a:latin typeface="Arial Black" panose="020B0A04020102020204" pitchFamily="34" charset="0"/>
              </a:rPr>
              <a:pPr algn="r" eaLnBrk="1" hangingPunct="1">
                <a:spcBef>
                  <a:spcPct val="0"/>
                </a:spcBef>
                <a:buClrTx/>
                <a:buSzTx/>
                <a:buFontTx/>
                <a:buNone/>
              </a:pPr>
              <a:t>9</a:t>
            </a:fld>
            <a:endParaRPr lang="ro-RO" altLang="en-US" sz="1200">
              <a:latin typeface="Arial Black" panose="020B0A04020102020204" pitchFamily="34" charset="0"/>
            </a:endParaRPr>
          </a:p>
        </p:txBody>
      </p:sp>
      <p:sp>
        <p:nvSpPr>
          <p:cNvPr id="7" name="Text Box 9">
            <a:extLst>
              <a:ext uri="{FF2B5EF4-FFF2-40B4-BE49-F238E27FC236}">
                <a16:creationId xmlns:a16="http://schemas.microsoft.com/office/drawing/2014/main" xmlns="" id="{28CDF511-BE2D-43F9-8864-CAB1AE80106B}"/>
              </a:ext>
            </a:extLst>
          </p:cNvPr>
          <p:cNvSpPr txBox="1">
            <a:spLocks noChangeArrowheads="1"/>
          </p:cNvSpPr>
          <p:nvPr/>
        </p:nvSpPr>
        <p:spPr bwMode="auto">
          <a:xfrm>
            <a:off x="1259632" y="6477000"/>
            <a:ext cx="705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ro-RO" altLang="ro-RO" sz="1200" dirty="0"/>
              <a:t>AACR - Ședință standardizare – București – Iunie </a:t>
            </a:r>
            <a:r>
              <a:rPr lang="en-US" altLang="ro-RO" sz="1200" dirty="0"/>
              <a:t>201</a:t>
            </a:r>
            <a:r>
              <a:rPr lang="ro-RO" altLang="ro-RO" sz="1200" dirty="0"/>
              <a:t>8</a:t>
            </a:r>
          </a:p>
        </p:txBody>
      </p:sp>
      <p:sp>
        <p:nvSpPr>
          <p:cNvPr id="8" name="Rectangle 2"/>
          <p:cNvSpPr txBox="1">
            <a:spLocks noChangeArrowheads="1"/>
          </p:cNvSpPr>
          <p:nvPr/>
        </p:nvSpPr>
        <p:spPr bwMode="auto">
          <a:xfrm>
            <a:off x="295845" y="631539"/>
            <a:ext cx="4204147" cy="5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400" b="1" kern="0" dirty="0" smtClean="0"/>
              <a:t>Operational Suitability Data</a:t>
            </a:r>
            <a:endParaRPr lang="ro-RO" altLang="ro-RO" sz="1400" b="1" kern="0" dirty="0"/>
          </a:p>
        </p:txBody>
      </p:sp>
      <p:sp>
        <p:nvSpPr>
          <p:cNvPr id="9" name="Rectangle 2"/>
          <p:cNvSpPr txBox="1">
            <a:spLocks noChangeArrowheads="1"/>
          </p:cNvSpPr>
          <p:nvPr/>
        </p:nvSpPr>
        <p:spPr bwMode="auto">
          <a:xfrm>
            <a:off x="323527" y="1279611"/>
            <a:ext cx="8406135" cy="4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r>
              <a:rPr lang="en-US" sz="2000" b="1" kern="0" dirty="0" err="1" smtClean="0"/>
              <a:t>Regulamentul</a:t>
            </a:r>
            <a:r>
              <a:rPr lang="en-US" sz="2000" b="1" kern="0" dirty="0" smtClean="0"/>
              <a:t> (UE) 965/2012 – ORO.FC:</a:t>
            </a:r>
          </a:p>
          <a:p>
            <a:endParaRPr lang="ro-RO" sz="2000" dirty="0"/>
          </a:p>
          <a:p>
            <a:r>
              <a:rPr lang="en-US" sz="2000" b="1" dirty="0"/>
              <a:t>ORO.FC.140 Operation on more than one type or </a:t>
            </a:r>
            <a:r>
              <a:rPr lang="en-US" sz="2000" b="1" dirty="0" smtClean="0"/>
              <a:t>variant</a:t>
            </a:r>
          </a:p>
          <a:p>
            <a:endParaRPr lang="en-US" sz="2000" dirty="0"/>
          </a:p>
          <a:p>
            <a:pPr marL="457200" indent="-457200" algn="just">
              <a:buAutoNum type="alphaLcParenBoth"/>
            </a:pPr>
            <a:r>
              <a:rPr lang="en-US" sz="2000" dirty="0" smtClean="0"/>
              <a:t>Flight </a:t>
            </a:r>
            <a:r>
              <a:rPr lang="en-US" sz="2000" dirty="0"/>
              <a:t>crew members operating more than one type or variant of aircraft shall comply with the requirements prescribed in this Subpart for each type or variant, unless </a:t>
            </a:r>
            <a:r>
              <a:rPr lang="en-US" sz="2000" b="1" dirty="0">
                <a:solidFill>
                  <a:srgbClr val="FF0000"/>
                </a:solidFill>
              </a:rPr>
              <a:t>credits related to the training, checking, and recent experience </a:t>
            </a:r>
            <a:r>
              <a:rPr lang="en-US" sz="2000" b="1" dirty="0" smtClean="0">
                <a:solidFill>
                  <a:srgbClr val="FF0000"/>
                </a:solidFill>
              </a:rPr>
              <a:t>requirements </a:t>
            </a:r>
            <a:r>
              <a:rPr lang="en-US" sz="2000" dirty="0" smtClean="0"/>
              <a:t>are </a:t>
            </a:r>
            <a:r>
              <a:rPr lang="en-US" sz="2000" dirty="0"/>
              <a:t>defined in the </a:t>
            </a:r>
            <a:r>
              <a:rPr lang="en-US" sz="2000" b="1" dirty="0">
                <a:solidFill>
                  <a:srgbClr val="FF0000"/>
                </a:solidFill>
              </a:rPr>
              <a:t>mandatory part </a:t>
            </a:r>
            <a:r>
              <a:rPr lang="en-US" sz="2000" dirty="0"/>
              <a:t>of the operational suitability data…. </a:t>
            </a:r>
            <a:endParaRPr lang="en-US" sz="2000" dirty="0" smtClean="0"/>
          </a:p>
          <a:p>
            <a:pPr marL="457200" indent="-457200" algn="just">
              <a:buAutoNum type="alphaLcParenBoth"/>
            </a:pPr>
            <a:endParaRPr lang="en-US" sz="2000" dirty="0"/>
          </a:p>
          <a:p>
            <a:pPr algn="just"/>
            <a:endParaRPr lang="en-US" sz="2000" dirty="0"/>
          </a:p>
        </p:txBody>
      </p:sp>
    </p:spTree>
    <p:extLst>
      <p:ext uri="{BB962C8B-B14F-4D97-AF65-F5344CB8AC3E}">
        <p14:creationId xmlns:p14="http://schemas.microsoft.com/office/powerpoint/2010/main" val="282970543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7604</TotalTime>
  <Words>1376</Words>
  <Application>Microsoft Office PowerPoint</Application>
  <PresentationFormat>On-screen Show (4:3)</PresentationFormat>
  <Paragraphs>144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Pixel</vt:lpstr>
      <vt:lpstr>Operational Suitability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Programul national de siguranta (SSP)</dc:title>
  <dc:creator>claudia</dc:creator>
  <cp:lastModifiedBy>Trentea Silviu</cp:lastModifiedBy>
  <cp:revision>586</cp:revision>
  <cp:lastPrinted>2014-03-10T09:13:36Z</cp:lastPrinted>
  <dcterms:created xsi:type="dcterms:W3CDTF">2009-09-21T18:32:05Z</dcterms:created>
  <dcterms:modified xsi:type="dcterms:W3CDTF">2018-06-27T04:41:34Z</dcterms:modified>
</cp:coreProperties>
</file>