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18"/>
  </p:notesMasterIdLst>
  <p:handoutMasterIdLst>
    <p:handoutMasterId r:id="rId19"/>
  </p:handoutMasterIdLst>
  <p:sldIdLst>
    <p:sldId id="426" r:id="rId2"/>
    <p:sldId id="465" r:id="rId3"/>
    <p:sldId id="439" r:id="rId4"/>
    <p:sldId id="468" r:id="rId5"/>
    <p:sldId id="478" r:id="rId6"/>
    <p:sldId id="469" r:id="rId7"/>
    <p:sldId id="470" r:id="rId8"/>
    <p:sldId id="471" r:id="rId9"/>
    <p:sldId id="472" r:id="rId10"/>
    <p:sldId id="473" r:id="rId11"/>
    <p:sldId id="474" r:id="rId12"/>
    <p:sldId id="475" r:id="rId13"/>
    <p:sldId id="476" r:id="rId14"/>
    <p:sldId id="477" r:id="rId15"/>
    <p:sldId id="466" r:id="rId16"/>
    <p:sldId id="449" r:id="rId17"/>
  </p:sldIdLst>
  <p:sldSz cx="9144000" cy="6858000" type="screen4x3"/>
  <p:notesSz cx="6805613" cy="9944100"/>
  <p:defaultTextStyle>
    <a:defPPr>
      <a:defRPr lang="ro-R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FFCC66"/>
    <a:srgbClr val="333399"/>
    <a:srgbClr val="FF3300"/>
    <a:srgbClr val="8DD98F"/>
    <a:srgbClr val="EB1585"/>
    <a:srgbClr val="CCCCFF"/>
    <a:srgbClr val="FFCC99"/>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33" autoAdjust="0"/>
    <p:restoredTop sz="99421" autoAdjust="0"/>
  </p:normalViewPr>
  <p:slideViewPr>
    <p:cSldViewPr>
      <p:cViewPr varScale="1">
        <p:scale>
          <a:sx n="113" d="100"/>
          <a:sy n="113" d="100"/>
        </p:scale>
        <p:origin x="1200" y="96"/>
      </p:cViewPr>
      <p:guideLst>
        <p:guide orient="horz" pos="2160"/>
        <p:guide pos="2880"/>
      </p:guideLst>
    </p:cSldViewPr>
  </p:slideViewPr>
  <p:notesTextViewPr>
    <p:cViewPr>
      <p:scale>
        <a:sx n="100" d="100"/>
        <a:sy n="100" d="100"/>
      </p:scale>
      <p:origin x="0" y="0"/>
    </p:cViewPr>
  </p:notesTextViewPr>
  <p:notesViewPr>
    <p:cSldViewPr>
      <p:cViewPr>
        <p:scale>
          <a:sx n="200" d="100"/>
          <a:sy n="200" d="100"/>
        </p:scale>
        <p:origin x="-1428" y="1080"/>
      </p:cViewPr>
      <p:guideLst>
        <p:guide orient="horz" pos="3132"/>
        <p:guide pos="214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US" altLang="ro-RO"/>
          </a:p>
        </p:txBody>
      </p:sp>
      <p:sp>
        <p:nvSpPr>
          <p:cNvPr id="82947" name="Rectangle 3"/>
          <p:cNvSpPr>
            <a:spLocks noGrp="1" noChangeArrowheads="1"/>
          </p:cNvSpPr>
          <p:nvPr>
            <p:ph type="dt" sz="quarter" idx="1"/>
          </p:nvPr>
        </p:nvSpPr>
        <p:spPr bwMode="auto">
          <a:xfrm>
            <a:off x="385445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US" altLang="ro-RO"/>
          </a:p>
        </p:txBody>
      </p:sp>
      <p:sp>
        <p:nvSpPr>
          <p:cNvPr id="82948" name="Rectangle 4"/>
          <p:cNvSpPr>
            <a:spLocks noGrp="1" noChangeArrowheads="1"/>
          </p:cNvSpPr>
          <p:nvPr>
            <p:ph type="ftr" sz="quarter" idx="2"/>
          </p:nvPr>
        </p:nvSpPr>
        <p:spPr bwMode="auto">
          <a:xfrm>
            <a:off x="0" y="9445625"/>
            <a:ext cx="2949575"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ltLang="ro-RO"/>
          </a:p>
        </p:txBody>
      </p:sp>
      <p:sp>
        <p:nvSpPr>
          <p:cNvPr id="82949" name="Rectangle 5"/>
          <p:cNvSpPr>
            <a:spLocks noGrp="1" noChangeArrowheads="1"/>
          </p:cNvSpPr>
          <p:nvPr>
            <p:ph type="sldNum" sz="quarter" idx="3"/>
          </p:nvPr>
        </p:nvSpPr>
        <p:spPr bwMode="auto">
          <a:xfrm>
            <a:off x="3854450" y="9445625"/>
            <a:ext cx="2949575"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0A4BE6B-2D25-49AF-9530-26E618BB1D91}" type="slidenum">
              <a:rPr lang="en-US" altLang="ro-RO"/>
              <a:pPr>
                <a:defRPr/>
              </a:pPr>
              <a:t>‹#›</a:t>
            </a:fld>
            <a:endParaRPr lang="en-US" altLang="ro-RO"/>
          </a:p>
        </p:txBody>
      </p:sp>
    </p:spTree>
    <p:extLst>
      <p:ext uri="{BB962C8B-B14F-4D97-AF65-F5344CB8AC3E}">
        <p14:creationId xmlns:p14="http://schemas.microsoft.com/office/powerpoint/2010/main" val="41246574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ro-RO" altLang="ro-RO"/>
          </a:p>
        </p:txBody>
      </p:sp>
      <p:sp>
        <p:nvSpPr>
          <p:cNvPr id="27651" name="Rectangle 3"/>
          <p:cNvSpPr>
            <a:spLocks noGrp="1" noChangeArrowheads="1"/>
          </p:cNvSpPr>
          <p:nvPr>
            <p:ph type="dt" idx="1"/>
          </p:nvPr>
        </p:nvSpPr>
        <p:spPr bwMode="auto">
          <a:xfrm>
            <a:off x="385445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ro-RO" altLang="ro-RO"/>
          </a:p>
        </p:txBody>
      </p:sp>
      <p:sp>
        <p:nvSpPr>
          <p:cNvPr id="3076" name="Rectangle 4"/>
          <p:cNvSpPr>
            <a:spLocks noGrp="1" noRot="1" noChangeAspect="1" noChangeArrowheads="1" noTextEdit="1"/>
          </p:cNvSpPr>
          <p:nvPr>
            <p:ph type="sldImg" idx="2"/>
          </p:nvPr>
        </p:nvSpPr>
        <p:spPr bwMode="auto">
          <a:xfrm>
            <a:off x="917575" y="746125"/>
            <a:ext cx="4972050" cy="37290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p:cNvSpPr>
            <a:spLocks noGrp="1" noChangeArrowheads="1"/>
          </p:cNvSpPr>
          <p:nvPr>
            <p:ph type="body" sz="quarter" idx="3"/>
          </p:nvPr>
        </p:nvSpPr>
        <p:spPr bwMode="auto">
          <a:xfrm>
            <a:off x="681038" y="4722813"/>
            <a:ext cx="5443537" cy="44751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o-RO" noProof="0"/>
              <a:t>Click to edit Master text styles</a:t>
            </a:r>
          </a:p>
          <a:p>
            <a:pPr lvl="1"/>
            <a:r>
              <a:rPr lang="ro-RO" noProof="0"/>
              <a:t>Second level</a:t>
            </a:r>
          </a:p>
          <a:p>
            <a:pPr lvl="2"/>
            <a:r>
              <a:rPr lang="ro-RO" noProof="0"/>
              <a:t>Third level</a:t>
            </a:r>
          </a:p>
          <a:p>
            <a:pPr lvl="3"/>
            <a:r>
              <a:rPr lang="ro-RO" noProof="0"/>
              <a:t>Fourth level</a:t>
            </a:r>
          </a:p>
          <a:p>
            <a:pPr lvl="4"/>
            <a:r>
              <a:rPr lang="ro-RO" noProof="0"/>
              <a:t>Fifth level</a:t>
            </a:r>
          </a:p>
        </p:txBody>
      </p:sp>
      <p:sp>
        <p:nvSpPr>
          <p:cNvPr id="27654" name="Rectangle 6"/>
          <p:cNvSpPr>
            <a:spLocks noGrp="1" noChangeArrowheads="1"/>
          </p:cNvSpPr>
          <p:nvPr>
            <p:ph type="ftr" sz="quarter" idx="4"/>
          </p:nvPr>
        </p:nvSpPr>
        <p:spPr bwMode="auto">
          <a:xfrm>
            <a:off x="0" y="9445625"/>
            <a:ext cx="2949575"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ro-RO" altLang="ro-RO"/>
          </a:p>
        </p:txBody>
      </p:sp>
      <p:sp>
        <p:nvSpPr>
          <p:cNvPr id="27655" name="Rectangle 7"/>
          <p:cNvSpPr>
            <a:spLocks noGrp="1" noChangeArrowheads="1"/>
          </p:cNvSpPr>
          <p:nvPr>
            <p:ph type="sldNum" sz="quarter" idx="5"/>
          </p:nvPr>
        </p:nvSpPr>
        <p:spPr bwMode="auto">
          <a:xfrm>
            <a:off x="3854450" y="9445625"/>
            <a:ext cx="2949575"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A35D5C2-F670-45B0-923F-CAB85599FB0B}" type="slidenum">
              <a:rPr lang="ro-RO" altLang="ro-RO"/>
              <a:pPr>
                <a:defRPr/>
              </a:pPr>
              <a:t>‹#›</a:t>
            </a:fld>
            <a:endParaRPr lang="ro-RO" altLang="ro-RO"/>
          </a:p>
        </p:txBody>
      </p:sp>
    </p:spTree>
    <p:extLst>
      <p:ext uri="{BB962C8B-B14F-4D97-AF65-F5344CB8AC3E}">
        <p14:creationId xmlns:p14="http://schemas.microsoft.com/office/powerpoint/2010/main" val="10802643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4AD1555-8F05-40D9-8A74-A607ADA45F32}" type="slidenum">
              <a:rPr lang="ro-RO" altLang="ro-RO"/>
              <a:pPr>
                <a:spcBef>
                  <a:spcPct val="0"/>
                </a:spcBef>
              </a:pPr>
              <a:t>1</a:t>
            </a:fld>
            <a:endParaRPr lang="ro-RO" altLang="ro-RO"/>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ro-RO">
                <a:latin typeface="Arial" panose="020B0604020202020204" pitchFamily="34" charset="0"/>
                <a:cs typeface="Arial" panose="020B0604020202020204" pitchFamily="34" charset="0"/>
              </a:rPr>
              <a:t>In case of emergency, please use the door you came in because, even that we are at the ground floor, outside the windows is a quite deep ditch.</a:t>
            </a:r>
          </a:p>
          <a:p>
            <a:pPr eaLnBrk="1" hangingPunct="1"/>
            <a:r>
              <a:rPr lang="en-US" altLang="ro-RO">
                <a:latin typeface="Arial" panose="020B0604020202020204" pitchFamily="34" charset="0"/>
                <a:cs typeface="Arial" panose="020B0604020202020204" pitchFamily="34" charset="0"/>
              </a:rPr>
              <a:t>The emergency phone is of course, 112.</a:t>
            </a:r>
          </a:p>
        </p:txBody>
      </p:sp>
    </p:spTree>
    <p:extLst>
      <p:ext uri="{BB962C8B-B14F-4D97-AF65-F5344CB8AC3E}">
        <p14:creationId xmlns:p14="http://schemas.microsoft.com/office/powerpoint/2010/main" val="1935349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ro-RO"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a:latin typeface="Times New Roman" pitchFamily="18" charset="0"/>
                </a:endParaRPr>
              </a:p>
            </p:txBody>
          </p:sp>
        </p:grpSp>
      </p:grpSp>
      <p:sp>
        <p:nvSpPr>
          <p:cNvPr id="26643"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ro-RO"/>
              <a:t>Click to edit Master title style</a:t>
            </a:r>
          </a:p>
        </p:txBody>
      </p:sp>
      <p:sp>
        <p:nvSpPr>
          <p:cNvPr id="26644"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ro-RO"/>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fld id="{66EC2D8F-0432-462C-8D9F-7D3A5D566B69}" type="datetime1">
              <a:rPr lang="en-US" altLang="ro-RO"/>
              <a:pPr>
                <a:defRPr/>
              </a:pPr>
              <a:t>6/27/2018</a:t>
            </a:fld>
            <a:endParaRPr lang="en-US" altLang="ro-RO"/>
          </a:p>
        </p:txBody>
      </p:sp>
      <p:sp>
        <p:nvSpPr>
          <p:cNvPr id="19" name="Rectangle 17"/>
          <p:cNvSpPr>
            <a:spLocks noGrp="1" noChangeArrowheads="1"/>
          </p:cNvSpPr>
          <p:nvPr>
            <p:ph type="ftr" sz="quarter" idx="11"/>
          </p:nvPr>
        </p:nvSpPr>
        <p:spPr/>
        <p:txBody>
          <a:bodyPr/>
          <a:lstStyle>
            <a:lvl1pPr>
              <a:defRPr/>
            </a:lvl1pPr>
          </a:lstStyle>
          <a:p>
            <a:pPr>
              <a:defRPr/>
            </a:pPr>
            <a:endParaRPr lang="en-US" altLang="ro-RO"/>
          </a:p>
        </p:txBody>
      </p:sp>
      <p:sp>
        <p:nvSpPr>
          <p:cNvPr id="20" name="Rectangle 18"/>
          <p:cNvSpPr>
            <a:spLocks noGrp="1" noChangeArrowheads="1"/>
          </p:cNvSpPr>
          <p:nvPr>
            <p:ph type="sldNum" sz="quarter" idx="12"/>
          </p:nvPr>
        </p:nvSpPr>
        <p:spPr/>
        <p:txBody>
          <a:bodyPr/>
          <a:lstStyle>
            <a:lvl1pPr>
              <a:defRPr smtClean="0"/>
            </a:lvl1pPr>
          </a:lstStyle>
          <a:p>
            <a:pPr>
              <a:defRPr/>
            </a:pPr>
            <a:fld id="{C2D60EAE-53D2-4A34-B8DC-9EEFA196C100}" type="slidenum">
              <a:rPr lang="ro-RO" altLang="ro-RO"/>
              <a:pPr>
                <a:defRPr/>
              </a:pPr>
              <a:t>‹#›</a:t>
            </a:fld>
            <a:endParaRPr lang="ro-RO" altLang="ro-RO"/>
          </a:p>
        </p:txBody>
      </p:sp>
    </p:spTree>
    <p:extLst>
      <p:ext uri="{BB962C8B-B14F-4D97-AF65-F5344CB8AC3E}">
        <p14:creationId xmlns:p14="http://schemas.microsoft.com/office/powerpoint/2010/main" val="448956762"/>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ro-RO"/>
          </a:p>
        </p:txBody>
      </p:sp>
      <p:sp>
        <p:nvSpPr>
          <p:cNvPr id="5" name="Rectangle 3"/>
          <p:cNvSpPr>
            <a:spLocks noGrp="1" noChangeArrowheads="1"/>
          </p:cNvSpPr>
          <p:nvPr>
            <p:ph type="sldNum" sz="quarter" idx="11"/>
          </p:nvPr>
        </p:nvSpPr>
        <p:spPr>
          <a:ln/>
        </p:spPr>
        <p:txBody>
          <a:bodyPr/>
          <a:lstStyle>
            <a:lvl1pPr>
              <a:defRPr/>
            </a:lvl1pPr>
          </a:lstStyle>
          <a:p>
            <a:pPr>
              <a:defRPr/>
            </a:pPr>
            <a:fld id="{4D547A5D-65FB-406A-BF3D-194E10782C21}" type="slidenum">
              <a:rPr lang="ro-RO" altLang="ro-RO"/>
              <a:pPr>
                <a:defRPr/>
              </a:pPr>
              <a:t>‹#›</a:t>
            </a:fld>
            <a:endParaRPr lang="ro-RO" altLang="ro-RO"/>
          </a:p>
        </p:txBody>
      </p:sp>
      <p:sp>
        <p:nvSpPr>
          <p:cNvPr id="6" name="Rectangle 16"/>
          <p:cNvSpPr>
            <a:spLocks noGrp="1" noChangeArrowheads="1"/>
          </p:cNvSpPr>
          <p:nvPr>
            <p:ph type="dt" sz="half" idx="12"/>
          </p:nvPr>
        </p:nvSpPr>
        <p:spPr>
          <a:ln/>
        </p:spPr>
        <p:txBody>
          <a:bodyPr/>
          <a:lstStyle>
            <a:lvl1pPr>
              <a:defRPr/>
            </a:lvl1pPr>
          </a:lstStyle>
          <a:p>
            <a:pPr>
              <a:defRPr/>
            </a:pPr>
            <a:fld id="{5736064F-E5EF-44E9-86B5-65EA78068B0E}" type="datetime1">
              <a:rPr lang="en-US" altLang="ro-RO"/>
              <a:pPr>
                <a:defRPr/>
              </a:pPr>
              <a:t>6/27/2018</a:t>
            </a:fld>
            <a:endParaRPr lang="en-US" altLang="ro-RO"/>
          </a:p>
        </p:txBody>
      </p:sp>
    </p:spTree>
    <p:extLst>
      <p:ext uri="{BB962C8B-B14F-4D97-AF65-F5344CB8AC3E}">
        <p14:creationId xmlns:p14="http://schemas.microsoft.com/office/powerpoint/2010/main" val="2735807910"/>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endParaRPr lang="ro-RO"/>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ro-RO"/>
          </a:p>
        </p:txBody>
      </p:sp>
      <p:sp>
        <p:nvSpPr>
          <p:cNvPr id="5" name="Rectangle 3"/>
          <p:cNvSpPr>
            <a:spLocks noGrp="1" noChangeArrowheads="1"/>
          </p:cNvSpPr>
          <p:nvPr>
            <p:ph type="sldNum" sz="quarter" idx="11"/>
          </p:nvPr>
        </p:nvSpPr>
        <p:spPr>
          <a:ln/>
        </p:spPr>
        <p:txBody>
          <a:bodyPr/>
          <a:lstStyle>
            <a:lvl1pPr>
              <a:defRPr/>
            </a:lvl1pPr>
          </a:lstStyle>
          <a:p>
            <a:pPr>
              <a:defRPr/>
            </a:pPr>
            <a:fld id="{498F1C49-CC4D-4743-AA61-ECB2B9566779}" type="slidenum">
              <a:rPr lang="ro-RO" altLang="ro-RO"/>
              <a:pPr>
                <a:defRPr/>
              </a:pPr>
              <a:t>‹#›</a:t>
            </a:fld>
            <a:endParaRPr lang="ro-RO" altLang="ro-RO"/>
          </a:p>
        </p:txBody>
      </p:sp>
      <p:sp>
        <p:nvSpPr>
          <p:cNvPr id="6" name="Rectangle 16"/>
          <p:cNvSpPr>
            <a:spLocks noGrp="1" noChangeArrowheads="1"/>
          </p:cNvSpPr>
          <p:nvPr>
            <p:ph type="dt" sz="half" idx="12"/>
          </p:nvPr>
        </p:nvSpPr>
        <p:spPr>
          <a:ln/>
        </p:spPr>
        <p:txBody>
          <a:bodyPr/>
          <a:lstStyle>
            <a:lvl1pPr>
              <a:defRPr/>
            </a:lvl1pPr>
          </a:lstStyle>
          <a:p>
            <a:pPr>
              <a:defRPr/>
            </a:pPr>
            <a:fld id="{D8C50200-2709-4FFF-864E-723217B4D0BE}" type="datetime1">
              <a:rPr lang="en-US" altLang="ro-RO"/>
              <a:pPr>
                <a:defRPr/>
              </a:pPr>
              <a:t>6/27/2018</a:t>
            </a:fld>
            <a:endParaRPr lang="en-US" altLang="ro-RO"/>
          </a:p>
        </p:txBody>
      </p:sp>
    </p:spTree>
    <p:extLst>
      <p:ext uri="{BB962C8B-B14F-4D97-AF65-F5344CB8AC3E}">
        <p14:creationId xmlns:p14="http://schemas.microsoft.com/office/powerpoint/2010/main" val="3167192177"/>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endParaRPr lang="ro-RO"/>
          </a:p>
        </p:txBody>
      </p:sp>
      <p:sp>
        <p:nvSpPr>
          <p:cNvPr id="3" name="Table Placeholder 2"/>
          <p:cNvSpPr>
            <a:spLocks noGrp="1"/>
          </p:cNvSpPr>
          <p:nvPr>
            <p:ph type="tbl" idx="1"/>
          </p:nvPr>
        </p:nvSpPr>
        <p:spPr>
          <a:xfrm>
            <a:off x="457200" y="1981200"/>
            <a:ext cx="8229600" cy="3886200"/>
          </a:xfrm>
        </p:spPr>
        <p:txBody>
          <a:bodyPr/>
          <a:lstStyle/>
          <a:p>
            <a:pPr lvl="0"/>
            <a:endParaRPr lang="ro-RO" noProof="0"/>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ro-RO"/>
          </a:p>
        </p:txBody>
      </p:sp>
      <p:sp>
        <p:nvSpPr>
          <p:cNvPr id="5" name="Rectangle 3"/>
          <p:cNvSpPr>
            <a:spLocks noGrp="1" noChangeArrowheads="1"/>
          </p:cNvSpPr>
          <p:nvPr>
            <p:ph type="sldNum" sz="quarter" idx="11"/>
          </p:nvPr>
        </p:nvSpPr>
        <p:spPr>
          <a:ln/>
        </p:spPr>
        <p:txBody>
          <a:bodyPr/>
          <a:lstStyle>
            <a:lvl1pPr>
              <a:defRPr/>
            </a:lvl1pPr>
          </a:lstStyle>
          <a:p>
            <a:pPr>
              <a:defRPr/>
            </a:pPr>
            <a:fld id="{7001E5B6-134E-43B4-8C0C-083732A76463}" type="slidenum">
              <a:rPr lang="ro-RO" altLang="ro-RO"/>
              <a:pPr>
                <a:defRPr/>
              </a:pPr>
              <a:t>‹#›</a:t>
            </a:fld>
            <a:endParaRPr lang="ro-RO" altLang="ro-RO"/>
          </a:p>
        </p:txBody>
      </p:sp>
      <p:sp>
        <p:nvSpPr>
          <p:cNvPr id="6" name="Rectangle 16"/>
          <p:cNvSpPr>
            <a:spLocks noGrp="1" noChangeArrowheads="1"/>
          </p:cNvSpPr>
          <p:nvPr>
            <p:ph type="dt" sz="half" idx="12"/>
          </p:nvPr>
        </p:nvSpPr>
        <p:spPr>
          <a:ln/>
        </p:spPr>
        <p:txBody>
          <a:bodyPr/>
          <a:lstStyle>
            <a:lvl1pPr>
              <a:defRPr/>
            </a:lvl1pPr>
          </a:lstStyle>
          <a:p>
            <a:pPr>
              <a:defRPr/>
            </a:pPr>
            <a:fld id="{56CA3B72-7070-4AA7-8574-4CFF53DB5A39}" type="datetime1">
              <a:rPr lang="en-US" altLang="ro-RO"/>
              <a:pPr>
                <a:defRPr/>
              </a:pPr>
              <a:t>6/27/2018</a:t>
            </a:fld>
            <a:endParaRPr lang="en-US" altLang="ro-RO"/>
          </a:p>
        </p:txBody>
      </p:sp>
    </p:spTree>
    <p:extLst>
      <p:ext uri="{BB962C8B-B14F-4D97-AF65-F5344CB8AC3E}">
        <p14:creationId xmlns:p14="http://schemas.microsoft.com/office/powerpoint/2010/main" val="817738761"/>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ro-RO"/>
          </a:p>
        </p:txBody>
      </p:sp>
      <p:sp>
        <p:nvSpPr>
          <p:cNvPr id="5" name="Rectangle 3"/>
          <p:cNvSpPr>
            <a:spLocks noGrp="1" noChangeArrowheads="1"/>
          </p:cNvSpPr>
          <p:nvPr>
            <p:ph type="sldNum" sz="quarter" idx="11"/>
          </p:nvPr>
        </p:nvSpPr>
        <p:spPr>
          <a:ln/>
        </p:spPr>
        <p:txBody>
          <a:bodyPr/>
          <a:lstStyle>
            <a:lvl1pPr>
              <a:defRPr/>
            </a:lvl1pPr>
          </a:lstStyle>
          <a:p>
            <a:pPr>
              <a:defRPr/>
            </a:pPr>
            <a:fld id="{F6C61735-5D4B-4C22-B856-89531BA37058}" type="slidenum">
              <a:rPr lang="ro-RO" altLang="ro-RO"/>
              <a:pPr>
                <a:defRPr/>
              </a:pPr>
              <a:t>‹#›</a:t>
            </a:fld>
            <a:endParaRPr lang="ro-RO" altLang="ro-RO"/>
          </a:p>
        </p:txBody>
      </p:sp>
      <p:sp>
        <p:nvSpPr>
          <p:cNvPr id="6" name="Rectangle 16"/>
          <p:cNvSpPr>
            <a:spLocks noGrp="1" noChangeArrowheads="1"/>
          </p:cNvSpPr>
          <p:nvPr>
            <p:ph type="dt" sz="half" idx="12"/>
          </p:nvPr>
        </p:nvSpPr>
        <p:spPr>
          <a:ln/>
        </p:spPr>
        <p:txBody>
          <a:bodyPr/>
          <a:lstStyle>
            <a:lvl1pPr>
              <a:defRPr/>
            </a:lvl1pPr>
          </a:lstStyle>
          <a:p>
            <a:pPr>
              <a:defRPr/>
            </a:pPr>
            <a:fld id="{81A5CA96-11AB-4BA2-8F86-F74EE2CA7A9C}" type="datetime1">
              <a:rPr lang="en-US" altLang="ro-RO"/>
              <a:pPr>
                <a:defRPr/>
              </a:pPr>
              <a:t>6/27/2018</a:t>
            </a:fld>
            <a:endParaRPr lang="en-US" altLang="ro-RO"/>
          </a:p>
        </p:txBody>
      </p:sp>
    </p:spTree>
    <p:extLst>
      <p:ext uri="{BB962C8B-B14F-4D97-AF65-F5344CB8AC3E}">
        <p14:creationId xmlns:p14="http://schemas.microsoft.com/office/powerpoint/2010/main" val="692762388"/>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ro-RO"/>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ro-RO"/>
          </a:p>
        </p:txBody>
      </p:sp>
      <p:sp>
        <p:nvSpPr>
          <p:cNvPr id="5" name="Rectangle 3"/>
          <p:cNvSpPr>
            <a:spLocks noGrp="1" noChangeArrowheads="1"/>
          </p:cNvSpPr>
          <p:nvPr>
            <p:ph type="sldNum" sz="quarter" idx="11"/>
          </p:nvPr>
        </p:nvSpPr>
        <p:spPr>
          <a:ln/>
        </p:spPr>
        <p:txBody>
          <a:bodyPr/>
          <a:lstStyle>
            <a:lvl1pPr>
              <a:defRPr/>
            </a:lvl1pPr>
          </a:lstStyle>
          <a:p>
            <a:pPr>
              <a:defRPr/>
            </a:pPr>
            <a:fld id="{76319A58-9595-4B10-9079-72E39D144E72}" type="slidenum">
              <a:rPr lang="ro-RO" altLang="ro-RO"/>
              <a:pPr>
                <a:defRPr/>
              </a:pPr>
              <a:t>‹#›</a:t>
            </a:fld>
            <a:endParaRPr lang="ro-RO" altLang="ro-RO"/>
          </a:p>
        </p:txBody>
      </p:sp>
      <p:sp>
        <p:nvSpPr>
          <p:cNvPr id="6" name="Rectangle 16"/>
          <p:cNvSpPr>
            <a:spLocks noGrp="1" noChangeArrowheads="1"/>
          </p:cNvSpPr>
          <p:nvPr>
            <p:ph type="dt" sz="half" idx="12"/>
          </p:nvPr>
        </p:nvSpPr>
        <p:spPr>
          <a:ln/>
        </p:spPr>
        <p:txBody>
          <a:bodyPr/>
          <a:lstStyle>
            <a:lvl1pPr>
              <a:defRPr/>
            </a:lvl1pPr>
          </a:lstStyle>
          <a:p>
            <a:pPr>
              <a:defRPr/>
            </a:pPr>
            <a:fld id="{4A2F7B04-5024-4057-87C1-A63D7FB0BC60}" type="datetime1">
              <a:rPr lang="en-US" altLang="ro-RO"/>
              <a:pPr>
                <a:defRPr/>
              </a:pPr>
              <a:t>6/27/2018</a:t>
            </a:fld>
            <a:endParaRPr lang="en-US" altLang="ro-RO"/>
          </a:p>
        </p:txBody>
      </p:sp>
    </p:spTree>
    <p:extLst>
      <p:ext uri="{BB962C8B-B14F-4D97-AF65-F5344CB8AC3E}">
        <p14:creationId xmlns:p14="http://schemas.microsoft.com/office/powerpoint/2010/main" val="1222447224"/>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ro-RO"/>
          </a:p>
        </p:txBody>
      </p:sp>
      <p:sp>
        <p:nvSpPr>
          <p:cNvPr id="6" name="Rectangle 3"/>
          <p:cNvSpPr>
            <a:spLocks noGrp="1" noChangeArrowheads="1"/>
          </p:cNvSpPr>
          <p:nvPr>
            <p:ph type="sldNum" sz="quarter" idx="11"/>
          </p:nvPr>
        </p:nvSpPr>
        <p:spPr>
          <a:ln/>
        </p:spPr>
        <p:txBody>
          <a:bodyPr/>
          <a:lstStyle>
            <a:lvl1pPr>
              <a:defRPr/>
            </a:lvl1pPr>
          </a:lstStyle>
          <a:p>
            <a:pPr>
              <a:defRPr/>
            </a:pPr>
            <a:fld id="{76F92082-2837-4DE4-BEB0-289C4CC4B075}" type="slidenum">
              <a:rPr lang="ro-RO" altLang="ro-RO"/>
              <a:pPr>
                <a:defRPr/>
              </a:pPr>
              <a:t>‹#›</a:t>
            </a:fld>
            <a:endParaRPr lang="ro-RO" altLang="ro-RO"/>
          </a:p>
        </p:txBody>
      </p:sp>
      <p:sp>
        <p:nvSpPr>
          <p:cNvPr id="7" name="Rectangle 16"/>
          <p:cNvSpPr>
            <a:spLocks noGrp="1" noChangeArrowheads="1"/>
          </p:cNvSpPr>
          <p:nvPr>
            <p:ph type="dt" sz="half" idx="12"/>
          </p:nvPr>
        </p:nvSpPr>
        <p:spPr>
          <a:ln/>
        </p:spPr>
        <p:txBody>
          <a:bodyPr/>
          <a:lstStyle>
            <a:lvl1pPr>
              <a:defRPr/>
            </a:lvl1pPr>
          </a:lstStyle>
          <a:p>
            <a:pPr>
              <a:defRPr/>
            </a:pPr>
            <a:fld id="{493A15A5-F0ED-467E-991D-22D2115E1EF4}" type="datetime1">
              <a:rPr lang="en-US" altLang="ro-RO"/>
              <a:pPr>
                <a:defRPr/>
              </a:pPr>
              <a:t>6/27/2018</a:t>
            </a:fld>
            <a:endParaRPr lang="en-US" altLang="ro-RO"/>
          </a:p>
        </p:txBody>
      </p:sp>
    </p:spTree>
    <p:extLst>
      <p:ext uri="{BB962C8B-B14F-4D97-AF65-F5344CB8AC3E}">
        <p14:creationId xmlns:p14="http://schemas.microsoft.com/office/powerpoint/2010/main" val="4062149933"/>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ro-RO"/>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7" name="Rectangle 2"/>
          <p:cNvSpPr>
            <a:spLocks noGrp="1" noChangeArrowheads="1"/>
          </p:cNvSpPr>
          <p:nvPr>
            <p:ph type="ftr" sz="quarter" idx="10"/>
          </p:nvPr>
        </p:nvSpPr>
        <p:spPr>
          <a:ln/>
        </p:spPr>
        <p:txBody>
          <a:bodyPr/>
          <a:lstStyle>
            <a:lvl1pPr>
              <a:defRPr/>
            </a:lvl1pPr>
          </a:lstStyle>
          <a:p>
            <a:pPr>
              <a:defRPr/>
            </a:pPr>
            <a:endParaRPr lang="en-US" altLang="ro-RO"/>
          </a:p>
        </p:txBody>
      </p:sp>
      <p:sp>
        <p:nvSpPr>
          <p:cNvPr id="8" name="Rectangle 3"/>
          <p:cNvSpPr>
            <a:spLocks noGrp="1" noChangeArrowheads="1"/>
          </p:cNvSpPr>
          <p:nvPr>
            <p:ph type="sldNum" sz="quarter" idx="11"/>
          </p:nvPr>
        </p:nvSpPr>
        <p:spPr>
          <a:ln/>
        </p:spPr>
        <p:txBody>
          <a:bodyPr/>
          <a:lstStyle>
            <a:lvl1pPr>
              <a:defRPr/>
            </a:lvl1pPr>
          </a:lstStyle>
          <a:p>
            <a:pPr>
              <a:defRPr/>
            </a:pPr>
            <a:fld id="{7F7D943A-46A4-48E8-B16C-120D24732A81}" type="slidenum">
              <a:rPr lang="ro-RO" altLang="ro-RO"/>
              <a:pPr>
                <a:defRPr/>
              </a:pPr>
              <a:t>‹#›</a:t>
            </a:fld>
            <a:endParaRPr lang="ro-RO" altLang="ro-RO"/>
          </a:p>
        </p:txBody>
      </p:sp>
      <p:sp>
        <p:nvSpPr>
          <p:cNvPr id="9" name="Rectangle 16"/>
          <p:cNvSpPr>
            <a:spLocks noGrp="1" noChangeArrowheads="1"/>
          </p:cNvSpPr>
          <p:nvPr>
            <p:ph type="dt" sz="half" idx="12"/>
          </p:nvPr>
        </p:nvSpPr>
        <p:spPr>
          <a:ln/>
        </p:spPr>
        <p:txBody>
          <a:bodyPr/>
          <a:lstStyle>
            <a:lvl1pPr>
              <a:defRPr/>
            </a:lvl1pPr>
          </a:lstStyle>
          <a:p>
            <a:pPr>
              <a:defRPr/>
            </a:pPr>
            <a:fld id="{21EA6345-36E3-4EF2-9E2B-5C070E0A0D11}" type="datetime1">
              <a:rPr lang="en-US" altLang="ro-RO"/>
              <a:pPr>
                <a:defRPr/>
              </a:pPr>
              <a:t>6/27/2018</a:t>
            </a:fld>
            <a:endParaRPr lang="en-US" altLang="ro-RO"/>
          </a:p>
        </p:txBody>
      </p:sp>
    </p:spTree>
    <p:extLst>
      <p:ext uri="{BB962C8B-B14F-4D97-AF65-F5344CB8AC3E}">
        <p14:creationId xmlns:p14="http://schemas.microsoft.com/office/powerpoint/2010/main" val="3542474848"/>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Rectangle 2"/>
          <p:cNvSpPr>
            <a:spLocks noGrp="1" noChangeArrowheads="1"/>
          </p:cNvSpPr>
          <p:nvPr>
            <p:ph type="ftr" sz="quarter" idx="10"/>
          </p:nvPr>
        </p:nvSpPr>
        <p:spPr>
          <a:ln/>
        </p:spPr>
        <p:txBody>
          <a:bodyPr/>
          <a:lstStyle>
            <a:lvl1pPr>
              <a:defRPr/>
            </a:lvl1pPr>
          </a:lstStyle>
          <a:p>
            <a:pPr>
              <a:defRPr/>
            </a:pPr>
            <a:endParaRPr lang="en-US" altLang="ro-RO"/>
          </a:p>
        </p:txBody>
      </p:sp>
      <p:sp>
        <p:nvSpPr>
          <p:cNvPr id="4" name="Rectangle 3"/>
          <p:cNvSpPr>
            <a:spLocks noGrp="1" noChangeArrowheads="1"/>
          </p:cNvSpPr>
          <p:nvPr>
            <p:ph type="sldNum" sz="quarter" idx="11"/>
          </p:nvPr>
        </p:nvSpPr>
        <p:spPr>
          <a:ln/>
        </p:spPr>
        <p:txBody>
          <a:bodyPr/>
          <a:lstStyle>
            <a:lvl1pPr>
              <a:defRPr/>
            </a:lvl1pPr>
          </a:lstStyle>
          <a:p>
            <a:pPr>
              <a:defRPr/>
            </a:pPr>
            <a:fld id="{B2A3D06A-564E-4435-9DD2-CCEDE8C9629B}" type="slidenum">
              <a:rPr lang="ro-RO" altLang="ro-RO"/>
              <a:pPr>
                <a:defRPr/>
              </a:pPr>
              <a:t>‹#›</a:t>
            </a:fld>
            <a:endParaRPr lang="ro-RO" altLang="ro-RO"/>
          </a:p>
        </p:txBody>
      </p:sp>
      <p:sp>
        <p:nvSpPr>
          <p:cNvPr id="5" name="Rectangle 16"/>
          <p:cNvSpPr>
            <a:spLocks noGrp="1" noChangeArrowheads="1"/>
          </p:cNvSpPr>
          <p:nvPr>
            <p:ph type="dt" sz="half" idx="12"/>
          </p:nvPr>
        </p:nvSpPr>
        <p:spPr>
          <a:ln/>
        </p:spPr>
        <p:txBody>
          <a:bodyPr/>
          <a:lstStyle>
            <a:lvl1pPr>
              <a:defRPr/>
            </a:lvl1pPr>
          </a:lstStyle>
          <a:p>
            <a:pPr>
              <a:defRPr/>
            </a:pPr>
            <a:fld id="{83C8E3D8-979C-4D86-B074-A0BDE8BAA0C6}" type="datetime1">
              <a:rPr lang="en-US" altLang="ro-RO"/>
              <a:pPr>
                <a:defRPr/>
              </a:pPr>
              <a:t>6/27/2018</a:t>
            </a:fld>
            <a:endParaRPr lang="en-US" altLang="ro-RO"/>
          </a:p>
        </p:txBody>
      </p:sp>
    </p:spTree>
    <p:extLst>
      <p:ext uri="{BB962C8B-B14F-4D97-AF65-F5344CB8AC3E}">
        <p14:creationId xmlns:p14="http://schemas.microsoft.com/office/powerpoint/2010/main" val="1929772384"/>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ltLang="ro-RO"/>
          </a:p>
        </p:txBody>
      </p:sp>
      <p:sp>
        <p:nvSpPr>
          <p:cNvPr id="3" name="Rectangle 3"/>
          <p:cNvSpPr>
            <a:spLocks noGrp="1" noChangeArrowheads="1"/>
          </p:cNvSpPr>
          <p:nvPr>
            <p:ph type="sldNum" sz="quarter" idx="11"/>
          </p:nvPr>
        </p:nvSpPr>
        <p:spPr>
          <a:ln/>
        </p:spPr>
        <p:txBody>
          <a:bodyPr/>
          <a:lstStyle>
            <a:lvl1pPr>
              <a:defRPr/>
            </a:lvl1pPr>
          </a:lstStyle>
          <a:p>
            <a:pPr>
              <a:defRPr/>
            </a:pPr>
            <a:fld id="{ABBD9EEB-F5AD-4726-9797-4CFCC92E092E}" type="slidenum">
              <a:rPr lang="ro-RO" altLang="ro-RO"/>
              <a:pPr>
                <a:defRPr/>
              </a:pPr>
              <a:t>‹#›</a:t>
            </a:fld>
            <a:endParaRPr lang="ro-RO" altLang="ro-RO"/>
          </a:p>
        </p:txBody>
      </p:sp>
      <p:sp>
        <p:nvSpPr>
          <p:cNvPr id="4" name="Rectangle 16"/>
          <p:cNvSpPr>
            <a:spLocks noGrp="1" noChangeArrowheads="1"/>
          </p:cNvSpPr>
          <p:nvPr>
            <p:ph type="dt" sz="half" idx="12"/>
          </p:nvPr>
        </p:nvSpPr>
        <p:spPr>
          <a:ln/>
        </p:spPr>
        <p:txBody>
          <a:bodyPr/>
          <a:lstStyle>
            <a:lvl1pPr>
              <a:defRPr/>
            </a:lvl1pPr>
          </a:lstStyle>
          <a:p>
            <a:pPr>
              <a:defRPr/>
            </a:pPr>
            <a:fld id="{CB89251A-0262-4006-B357-364413DB7627}" type="datetime1">
              <a:rPr lang="en-US" altLang="ro-RO"/>
              <a:pPr>
                <a:defRPr/>
              </a:pPr>
              <a:t>6/27/2018</a:t>
            </a:fld>
            <a:endParaRPr lang="en-US" altLang="ro-RO"/>
          </a:p>
        </p:txBody>
      </p:sp>
    </p:spTree>
    <p:extLst>
      <p:ext uri="{BB962C8B-B14F-4D97-AF65-F5344CB8AC3E}">
        <p14:creationId xmlns:p14="http://schemas.microsoft.com/office/powerpoint/2010/main" val="580541355"/>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endParaRPr lang="ro-RO"/>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ro-RO"/>
          </a:p>
        </p:txBody>
      </p:sp>
      <p:sp>
        <p:nvSpPr>
          <p:cNvPr id="6" name="Rectangle 3"/>
          <p:cNvSpPr>
            <a:spLocks noGrp="1" noChangeArrowheads="1"/>
          </p:cNvSpPr>
          <p:nvPr>
            <p:ph type="sldNum" sz="quarter" idx="11"/>
          </p:nvPr>
        </p:nvSpPr>
        <p:spPr>
          <a:ln/>
        </p:spPr>
        <p:txBody>
          <a:bodyPr/>
          <a:lstStyle>
            <a:lvl1pPr>
              <a:defRPr/>
            </a:lvl1pPr>
          </a:lstStyle>
          <a:p>
            <a:pPr>
              <a:defRPr/>
            </a:pPr>
            <a:fld id="{2BBDBDB8-332C-4732-8BEC-C310ABC5349D}" type="slidenum">
              <a:rPr lang="ro-RO" altLang="ro-RO"/>
              <a:pPr>
                <a:defRPr/>
              </a:pPr>
              <a:t>‹#›</a:t>
            </a:fld>
            <a:endParaRPr lang="ro-RO" altLang="ro-RO"/>
          </a:p>
        </p:txBody>
      </p:sp>
      <p:sp>
        <p:nvSpPr>
          <p:cNvPr id="7" name="Rectangle 16"/>
          <p:cNvSpPr>
            <a:spLocks noGrp="1" noChangeArrowheads="1"/>
          </p:cNvSpPr>
          <p:nvPr>
            <p:ph type="dt" sz="half" idx="12"/>
          </p:nvPr>
        </p:nvSpPr>
        <p:spPr>
          <a:ln/>
        </p:spPr>
        <p:txBody>
          <a:bodyPr/>
          <a:lstStyle>
            <a:lvl1pPr>
              <a:defRPr/>
            </a:lvl1pPr>
          </a:lstStyle>
          <a:p>
            <a:pPr>
              <a:defRPr/>
            </a:pPr>
            <a:fld id="{1F31B20A-4A39-46FD-8CA1-ED99CF6A2F83}" type="datetime1">
              <a:rPr lang="en-US" altLang="ro-RO"/>
              <a:pPr>
                <a:defRPr/>
              </a:pPr>
              <a:t>6/27/2018</a:t>
            </a:fld>
            <a:endParaRPr lang="en-US" altLang="ro-RO"/>
          </a:p>
        </p:txBody>
      </p:sp>
    </p:spTree>
    <p:extLst>
      <p:ext uri="{BB962C8B-B14F-4D97-AF65-F5344CB8AC3E}">
        <p14:creationId xmlns:p14="http://schemas.microsoft.com/office/powerpoint/2010/main" val="3562380293"/>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endParaRPr lang="ro-R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o-RO"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ro-RO"/>
          </a:p>
        </p:txBody>
      </p:sp>
      <p:sp>
        <p:nvSpPr>
          <p:cNvPr id="6" name="Rectangle 3"/>
          <p:cNvSpPr>
            <a:spLocks noGrp="1" noChangeArrowheads="1"/>
          </p:cNvSpPr>
          <p:nvPr>
            <p:ph type="sldNum" sz="quarter" idx="11"/>
          </p:nvPr>
        </p:nvSpPr>
        <p:spPr>
          <a:ln/>
        </p:spPr>
        <p:txBody>
          <a:bodyPr/>
          <a:lstStyle>
            <a:lvl1pPr>
              <a:defRPr/>
            </a:lvl1pPr>
          </a:lstStyle>
          <a:p>
            <a:pPr>
              <a:defRPr/>
            </a:pPr>
            <a:fld id="{4E675916-74FD-44BF-A01A-643D1F75C011}" type="slidenum">
              <a:rPr lang="ro-RO" altLang="ro-RO"/>
              <a:pPr>
                <a:defRPr/>
              </a:pPr>
              <a:t>‹#›</a:t>
            </a:fld>
            <a:endParaRPr lang="ro-RO" altLang="ro-RO"/>
          </a:p>
        </p:txBody>
      </p:sp>
      <p:sp>
        <p:nvSpPr>
          <p:cNvPr id="7" name="Rectangle 16"/>
          <p:cNvSpPr>
            <a:spLocks noGrp="1" noChangeArrowheads="1"/>
          </p:cNvSpPr>
          <p:nvPr>
            <p:ph type="dt" sz="half" idx="12"/>
          </p:nvPr>
        </p:nvSpPr>
        <p:spPr>
          <a:ln/>
        </p:spPr>
        <p:txBody>
          <a:bodyPr/>
          <a:lstStyle>
            <a:lvl1pPr>
              <a:defRPr/>
            </a:lvl1pPr>
          </a:lstStyle>
          <a:p>
            <a:pPr>
              <a:defRPr/>
            </a:pPr>
            <a:fld id="{2BC22D46-775B-4ED7-984E-869622FD2BFC}" type="datetime1">
              <a:rPr lang="en-US" altLang="ro-RO"/>
              <a:pPr>
                <a:defRPr/>
              </a:pPr>
              <a:t>6/27/2018</a:t>
            </a:fld>
            <a:endParaRPr lang="en-US" altLang="ro-RO"/>
          </a:p>
        </p:txBody>
      </p:sp>
    </p:spTree>
    <p:extLst>
      <p:ext uri="{BB962C8B-B14F-4D97-AF65-F5344CB8AC3E}">
        <p14:creationId xmlns:p14="http://schemas.microsoft.com/office/powerpoint/2010/main" val="1841619958"/>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cs typeface="Arial" charset="0"/>
              </a:defRPr>
            </a:lvl1pPr>
          </a:lstStyle>
          <a:p>
            <a:pPr>
              <a:defRPr/>
            </a:pPr>
            <a:endParaRPr lang="en-US" altLang="ro-RO"/>
          </a:p>
        </p:txBody>
      </p:sp>
      <p:sp>
        <p:nvSpPr>
          <p:cNvPr id="25603"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Black" panose="020B0A04020102020204" pitchFamily="34" charset="0"/>
              </a:defRPr>
            </a:lvl1pPr>
          </a:lstStyle>
          <a:p>
            <a:pPr>
              <a:defRPr/>
            </a:pPr>
            <a:fld id="{83A780CE-877F-4016-B026-46C3ED35C5AC}" type="slidenum">
              <a:rPr lang="ro-RO" altLang="ro-RO"/>
              <a:pPr>
                <a:defRPr/>
              </a:pPr>
              <a:t>‹#›</a:t>
            </a:fld>
            <a:endParaRPr lang="ro-RO" altLang="ro-RO"/>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ro-RO" sz="240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o-RO" altLang="ro-RO"/>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o-RO" altLang="ro-RO"/>
              <a:t>Click to edit Master text styles</a:t>
            </a:r>
          </a:p>
          <a:p>
            <a:pPr lvl="1"/>
            <a:r>
              <a:rPr lang="ro-RO" altLang="ro-RO"/>
              <a:t>Second level</a:t>
            </a:r>
          </a:p>
          <a:p>
            <a:pPr lvl="2"/>
            <a:r>
              <a:rPr lang="ro-RO" altLang="ro-RO"/>
              <a:t>Third level</a:t>
            </a:r>
          </a:p>
          <a:p>
            <a:pPr lvl="3"/>
            <a:r>
              <a:rPr lang="ro-RO" altLang="ro-RO"/>
              <a:t>Fourth level</a:t>
            </a:r>
          </a:p>
          <a:p>
            <a:pPr lvl="4"/>
            <a:r>
              <a:rPr lang="ro-RO" altLang="ro-RO"/>
              <a:t>Fifth level</a:t>
            </a:r>
          </a:p>
        </p:txBody>
      </p:sp>
      <p:sp>
        <p:nvSpPr>
          <p:cNvPr id="25616"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fld id="{45E0A583-5842-4DB0-811D-74C0B92E90B0}" type="datetime1">
              <a:rPr lang="en-US" altLang="ro-RO"/>
              <a:pPr>
                <a:defRPr/>
              </a:pPr>
              <a:t>6/27/2018</a:t>
            </a:fld>
            <a:endParaRPr lang="en-US" altLang="ro-RO"/>
          </a:p>
        </p:txBody>
      </p:sp>
    </p:spTree>
  </p:cSld>
  <p:clrMap bg1="lt1" tx1="dk1" bg2="lt2" tx2="dk2" accent1="accent1" accent2="accent2" accent3="accent3" accent4="accent4" accent5="accent5" accent6="accent6" hlink="hlink" folHlink="folHlink"/>
  <p:sldLayoutIdLst>
    <p:sldLayoutId id="2147484068" r:id="rId1"/>
    <p:sldLayoutId id="2147484057" r:id="rId2"/>
    <p:sldLayoutId id="2147484058" r:id="rId3"/>
    <p:sldLayoutId id="2147484059" r:id="rId4"/>
    <p:sldLayoutId id="2147484060" r:id="rId5"/>
    <p:sldLayoutId id="2147484061" r:id="rId6"/>
    <p:sldLayoutId id="2147484062" r:id="rId7"/>
    <p:sldLayoutId id="2147484063" r:id="rId8"/>
    <p:sldLayoutId id="2147484064" r:id="rId9"/>
    <p:sldLayoutId id="2147484065" r:id="rId10"/>
    <p:sldLayoutId id="2147484066" r:id="rId11"/>
    <p:sldLayoutId id="2147484067" r:id="rId12"/>
  </p:sldLayoutIdLst>
  <p:transition spd="med"/>
  <p:hf hdr="0" ftr="0" dt="0"/>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cs typeface="Arial" charset="0"/>
        </a:defRPr>
      </a:lvl2pPr>
      <a:lvl3pPr algn="l" rtl="0" eaLnBrk="0" fontAlgn="base" hangingPunct="0">
        <a:spcBef>
          <a:spcPct val="0"/>
        </a:spcBef>
        <a:spcAft>
          <a:spcPct val="0"/>
        </a:spcAft>
        <a:defRPr sz="4400">
          <a:solidFill>
            <a:schemeClr val="tx1"/>
          </a:solidFill>
          <a:latin typeface="Arial" charset="0"/>
          <a:cs typeface="Arial" charset="0"/>
        </a:defRPr>
      </a:lvl3pPr>
      <a:lvl4pPr algn="l" rtl="0" eaLnBrk="0" fontAlgn="base" hangingPunct="0">
        <a:spcBef>
          <a:spcPct val="0"/>
        </a:spcBef>
        <a:spcAft>
          <a:spcPct val="0"/>
        </a:spcAft>
        <a:defRPr sz="4400">
          <a:solidFill>
            <a:schemeClr val="tx1"/>
          </a:solidFill>
          <a:latin typeface="Arial" charset="0"/>
          <a:cs typeface="Arial" charset="0"/>
        </a:defRPr>
      </a:lvl4pPr>
      <a:lvl5pPr algn="l" rtl="0" eaLnBrk="0" fontAlgn="base" hangingPunct="0">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8"/>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CBF66C5E-15CC-485A-9E4C-0F7CD7FEC650}" type="slidenum">
              <a:rPr lang="ro-RO" altLang="ro-RO" sz="1000">
                <a:latin typeface="Arial Black" panose="020B0A04020102020204" pitchFamily="34" charset="0"/>
              </a:rPr>
              <a:pPr>
                <a:spcBef>
                  <a:spcPct val="0"/>
                </a:spcBef>
                <a:buClrTx/>
                <a:buSzTx/>
                <a:buFontTx/>
                <a:buNone/>
              </a:pPr>
              <a:t>1</a:t>
            </a:fld>
            <a:endParaRPr lang="ro-RO" altLang="ro-RO" sz="1000">
              <a:latin typeface="Arial Black" panose="020B0A04020102020204" pitchFamily="34" charset="0"/>
            </a:endParaRPr>
          </a:p>
        </p:txBody>
      </p:sp>
      <p:sp>
        <p:nvSpPr>
          <p:cNvPr id="5123" name="Rectangle 18"/>
          <p:cNvSpPr txBox="1">
            <a:spLocks noGrp="1"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fld id="{6E158B68-356C-4B5F-BB81-F8C2834310C8}" type="slidenum">
              <a:rPr lang="ro-RO" altLang="ro-RO" sz="1000">
                <a:latin typeface="Arial Black" panose="020B0A04020102020204" pitchFamily="34" charset="0"/>
              </a:rPr>
              <a:pPr algn="r" eaLnBrk="1" hangingPunct="1">
                <a:spcBef>
                  <a:spcPct val="0"/>
                </a:spcBef>
                <a:buClrTx/>
                <a:buSzTx/>
                <a:buFontTx/>
                <a:buNone/>
              </a:pPr>
              <a:t>1</a:t>
            </a:fld>
            <a:endParaRPr lang="ro-RO" altLang="ro-RO" sz="1000">
              <a:latin typeface="Arial Black" panose="020B0A04020102020204" pitchFamily="34" charset="0"/>
            </a:endParaRPr>
          </a:p>
        </p:txBody>
      </p:sp>
      <p:sp>
        <p:nvSpPr>
          <p:cNvPr id="5124" name="Rectangle 18"/>
          <p:cNvSpPr txBox="1">
            <a:spLocks noGrp="1"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fld id="{40D168F0-D4D1-4211-B4D1-39C816F265E0}" type="slidenum">
              <a:rPr lang="ro-RO" altLang="ro-RO" sz="1000">
                <a:latin typeface="Arial Black" panose="020B0A04020102020204" pitchFamily="34" charset="0"/>
              </a:rPr>
              <a:pPr algn="r" eaLnBrk="1" hangingPunct="1">
                <a:spcBef>
                  <a:spcPct val="0"/>
                </a:spcBef>
                <a:buClrTx/>
                <a:buSzTx/>
                <a:buFontTx/>
                <a:buNone/>
              </a:pPr>
              <a:t>1</a:t>
            </a:fld>
            <a:endParaRPr lang="ro-RO" altLang="ro-RO" sz="1000">
              <a:latin typeface="Arial Black" panose="020B0A04020102020204" pitchFamily="34" charset="0"/>
            </a:endParaRPr>
          </a:p>
        </p:txBody>
      </p:sp>
      <p:pic>
        <p:nvPicPr>
          <p:cNvPr id="5125"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96188" y="260350"/>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Rectangle 2"/>
          <p:cNvSpPr>
            <a:spLocks noGrp="1" noChangeArrowheads="1"/>
          </p:cNvSpPr>
          <p:nvPr>
            <p:ph type="ctrTitle"/>
          </p:nvPr>
        </p:nvSpPr>
        <p:spPr>
          <a:xfrm>
            <a:off x="2559050" y="1916113"/>
            <a:ext cx="6265863" cy="2209800"/>
          </a:xfrm>
        </p:spPr>
        <p:txBody>
          <a:bodyPr/>
          <a:lstStyle/>
          <a:p>
            <a:pPr algn="ctr" eaLnBrk="1" hangingPunct="1"/>
            <a:r>
              <a:rPr lang="en-US" sz="2400" b="1" dirty="0" smtClean="0"/>
              <a:t>R</a:t>
            </a:r>
            <a:r>
              <a:rPr lang="ro-RO" sz="2400" b="1" dirty="0" smtClean="0"/>
              <a:t>ezultatel</a:t>
            </a:r>
            <a:r>
              <a:rPr lang="en-US" sz="2400" b="1" dirty="0" smtClean="0"/>
              <a:t>e</a:t>
            </a:r>
            <a:r>
              <a:rPr lang="ro-RO" sz="2400" b="1" dirty="0" smtClean="0"/>
              <a:t> </a:t>
            </a:r>
            <a:r>
              <a:rPr lang="ro-RO" sz="2400" b="1" dirty="0"/>
              <a:t>activităţii de supraveghere desfăşurate în </a:t>
            </a:r>
            <a:r>
              <a:rPr lang="en-US" sz="2400" b="1" dirty="0" smtClean="0"/>
              <a:t/>
            </a:r>
            <a:br>
              <a:rPr lang="en-US" sz="2400" b="1" dirty="0" smtClean="0"/>
            </a:br>
            <a:r>
              <a:rPr lang="ro-RO" sz="2400" b="1" dirty="0" smtClean="0"/>
              <a:t>domeniul </a:t>
            </a:r>
            <a:r>
              <a:rPr lang="ro-RO" sz="2400" b="1" dirty="0"/>
              <a:t>operaţiuni </a:t>
            </a:r>
            <a:r>
              <a:rPr lang="ro-RO" sz="2400" b="1" dirty="0" smtClean="0"/>
              <a:t>zbor</a:t>
            </a:r>
            <a:r>
              <a:rPr lang="en-US" sz="2400" b="1" dirty="0" smtClean="0"/>
              <a:t/>
            </a:r>
            <a:br>
              <a:rPr lang="en-US" sz="2400" b="1" dirty="0" smtClean="0"/>
            </a:br>
            <a:r>
              <a:rPr lang="en-US" sz="2400" b="1" dirty="0" err="1" smtClean="0"/>
              <a:t>Compartiment</a:t>
            </a:r>
            <a:r>
              <a:rPr lang="en-US" sz="2400" b="1" dirty="0" smtClean="0"/>
              <a:t> </a:t>
            </a:r>
            <a:r>
              <a:rPr lang="en-US" sz="2400" b="1" dirty="0"/>
              <a:t>RAMP</a:t>
            </a:r>
            <a:endParaRPr lang="ro-RO" altLang="ro-RO" sz="2400" b="1" dirty="0"/>
          </a:p>
        </p:txBody>
      </p:sp>
      <p:sp>
        <p:nvSpPr>
          <p:cNvPr id="5128" name="Rectangle 5"/>
          <p:cNvSpPr>
            <a:spLocks noChangeArrowheads="1"/>
          </p:cNvSpPr>
          <p:nvPr/>
        </p:nvSpPr>
        <p:spPr bwMode="auto">
          <a:xfrm>
            <a:off x="1187450" y="363538"/>
            <a:ext cx="61214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400" dirty="0">
                <a:solidFill>
                  <a:srgbClr val="333399"/>
                </a:solidFill>
              </a:rPr>
              <a:t>ROMANIAN CIVIL AERONAUTICAL  AUTHORITY</a:t>
            </a:r>
          </a:p>
        </p:txBody>
      </p:sp>
      <p:sp>
        <p:nvSpPr>
          <p:cNvPr id="5129" name="Text Box 9"/>
          <p:cNvSpPr txBox="1">
            <a:spLocks noChangeArrowheads="1"/>
          </p:cNvSpPr>
          <p:nvPr/>
        </p:nvSpPr>
        <p:spPr bwMode="auto">
          <a:xfrm>
            <a:off x="1475656"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pic>
        <p:nvPicPr>
          <p:cNvPr id="10" name="Picture 2" descr="cladire_01"/>
          <p:cNvPicPr>
            <a:picLocks noChangeAspect="1" noChangeArrowheads="1"/>
          </p:cNvPicPr>
          <p:nvPr/>
        </p:nvPicPr>
        <p:blipFill>
          <a:blip r:embed="rId4">
            <a:lum bright="50000" contrast="-40000"/>
            <a:extLst>
              <a:ext uri="{28A0092B-C50C-407E-A947-70E740481C1C}">
                <a14:useLocalDpi xmlns:a14="http://schemas.microsoft.com/office/drawing/2010/main" val="0"/>
              </a:ext>
            </a:extLst>
          </a:blip>
          <a:srcRect/>
          <a:stretch>
            <a:fillRect/>
          </a:stretch>
        </p:blipFill>
        <p:spPr bwMode="auto">
          <a:xfrm>
            <a:off x="60598" y="4365104"/>
            <a:ext cx="3143250" cy="2032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0938" y="142875"/>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fld id="{CE7A1C7B-74BC-4827-B3A7-F1445C82DEBE}" type="slidenum">
              <a:rPr lang="ro-RO" altLang="en-US" sz="1200">
                <a:latin typeface="Arial Black" panose="020B0A04020102020204" pitchFamily="34" charset="0"/>
              </a:rPr>
              <a:pPr algn="r" eaLnBrk="1" hangingPunct="1">
                <a:spcBef>
                  <a:spcPct val="0"/>
                </a:spcBef>
                <a:buClrTx/>
                <a:buSzTx/>
                <a:buFontTx/>
                <a:buNone/>
              </a:pPr>
              <a:t>10</a:t>
            </a:fld>
            <a:endParaRPr lang="ro-RO" altLang="en-US" sz="1200">
              <a:latin typeface="Arial Black" panose="020B0A04020102020204" pitchFamily="34" charset="0"/>
            </a:endParaRPr>
          </a:p>
        </p:txBody>
      </p:sp>
      <p:sp>
        <p:nvSpPr>
          <p:cNvPr id="8" name="Text Box 9">
            <a:extLst>
              <a:ext uri="{FF2B5EF4-FFF2-40B4-BE49-F238E27FC236}">
                <a16:creationId xmlns:a16="http://schemas.microsoft.com/office/drawing/2014/main" xmlns="" id="{28C320A0-428E-4472-9DF9-7824E0BF7828}"/>
              </a:ext>
            </a:extLst>
          </p:cNvPr>
          <p:cNvSpPr txBox="1">
            <a:spLocks noChangeArrowheads="1"/>
          </p:cNvSpPr>
          <p:nvPr/>
        </p:nvSpPr>
        <p:spPr bwMode="auto">
          <a:xfrm>
            <a:off x="1259632"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sp>
        <p:nvSpPr>
          <p:cNvPr id="13" name="TextBox 12"/>
          <p:cNvSpPr txBox="1"/>
          <p:nvPr/>
        </p:nvSpPr>
        <p:spPr>
          <a:xfrm>
            <a:off x="1752600" y="694035"/>
            <a:ext cx="5110694" cy="461665"/>
          </a:xfrm>
          <a:prstGeom prst="rect">
            <a:avLst/>
          </a:prstGeom>
          <a:noFill/>
        </p:spPr>
        <p:txBody>
          <a:bodyPr wrap="none" rtlCol="0">
            <a:spAutoFit/>
          </a:bodyPr>
          <a:lstStyle/>
          <a:p>
            <a:r>
              <a:rPr lang="ro-RO" sz="2400" b="1" dirty="0" smtClean="0">
                <a:solidFill>
                  <a:srgbClr val="333399"/>
                </a:solidFill>
                <a:effectLst>
                  <a:outerShdw blurRad="38100" dist="38100" dir="2700000" algn="tl">
                    <a:srgbClr val="000000">
                      <a:alpha val="43137"/>
                    </a:srgbClr>
                  </a:outerShdw>
                </a:effectLst>
              </a:rPr>
              <a:t>Neconformități constatate în 2018</a:t>
            </a:r>
            <a:endParaRPr lang="ro-RO" sz="2400" b="1" dirty="0">
              <a:solidFill>
                <a:srgbClr val="333399"/>
              </a:solidFill>
              <a:effectLst>
                <a:outerShdw blurRad="38100" dist="38100" dir="2700000" algn="tl">
                  <a:srgbClr val="000000">
                    <a:alpha val="43137"/>
                  </a:srgbClr>
                </a:outerShdw>
              </a:effectLst>
            </a:endParaRPr>
          </a:p>
        </p:txBody>
      </p:sp>
      <p:graphicFrame>
        <p:nvGraphicFramePr>
          <p:cNvPr id="3" name="Table 2"/>
          <p:cNvGraphicFramePr>
            <a:graphicFrameLocks noGrp="1"/>
          </p:cNvGraphicFramePr>
          <p:nvPr>
            <p:extLst>
              <p:ext uri="{D42A27DB-BD31-4B8C-83A1-F6EECF244321}">
                <p14:modId xmlns:p14="http://schemas.microsoft.com/office/powerpoint/2010/main" val="656859978"/>
              </p:ext>
            </p:extLst>
          </p:nvPr>
        </p:nvGraphicFramePr>
        <p:xfrm>
          <a:off x="500064" y="1295400"/>
          <a:ext cx="8229599" cy="3880805"/>
        </p:xfrm>
        <a:graphic>
          <a:graphicData uri="http://schemas.openxmlformats.org/drawingml/2006/table">
            <a:tbl>
              <a:tblPr firstRow="1" firstCol="1" bandRow="1"/>
              <a:tblGrid>
                <a:gridCol w="357656"/>
                <a:gridCol w="437680"/>
                <a:gridCol w="1133703"/>
                <a:gridCol w="6300560"/>
              </a:tblGrid>
              <a:tr h="205828">
                <a:tc>
                  <a:txBody>
                    <a:bodyPr/>
                    <a:lstStyle/>
                    <a:p>
                      <a:pPr>
                        <a:lnSpc>
                          <a:spcPct val="107000"/>
                        </a:lnSpc>
                        <a:spcAft>
                          <a:spcPts val="0"/>
                        </a:spcAft>
                      </a:pPr>
                      <a:r>
                        <a:rPr lang="ro-RO" sz="1200" b="1" dirty="0" smtClean="0">
                          <a:solidFill>
                            <a:schemeClr val="accent5">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Cat</a:t>
                      </a:r>
                      <a:endParaRPr lang="ro-RO" sz="12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4099" marR="54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ro-RO" sz="1400" b="1" dirty="0" smtClean="0">
                          <a:solidFill>
                            <a:schemeClr val="accent5">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ITEM</a:t>
                      </a:r>
                      <a:endParaRPr lang="ro-RO" sz="14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4099" marR="54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o-RO"/>
                    </a:p>
                  </a:txBody>
                  <a:tcPr/>
                </a:tc>
                <a:tc>
                  <a:txBody>
                    <a:bodyPr/>
                    <a:lstStyle/>
                    <a:p>
                      <a:pPr>
                        <a:lnSpc>
                          <a:spcPct val="107000"/>
                        </a:lnSpc>
                        <a:spcAft>
                          <a:spcPts val="0"/>
                        </a:spcAft>
                      </a:pPr>
                      <a:r>
                        <a:rPr lang="ro-RO" sz="1400" b="1" dirty="0" smtClean="0">
                          <a:solidFill>
                            <a:schemeClr val="accent5">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FINDING DESCRIPTION</a:t>
                      </a:r>
                      <a:endParaRPr lang="ro-RO" sz="14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4099" marR="54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7483">
                <a:tc>
                  <a:txBody>
                    <a:bodyPr/>
                    <a:lstStyle/>
                    <a:p>
                      <a:pPr>
                        <a:lnSpc>
                          <a:spcPct val="107000"/>
                        </a:lnSpc>
                        <a:spcAft>
                          <a:spcPts val="0"/>
                        </a:spcAft>
                      </a:pPr>
                      <a:r>
                        <a:rPr lang="ro-RO"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54099" marR="54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B01</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54099" marR="54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General Internal Condition</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099" marR="54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Covers damaged/missing </a:t>
                      </a:r>
                      <a: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exposing sharp edges and/or cables and wires Plastic knee protection missing at row 10 E/F and broken at row 16 E/F (see attached photos)</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099" marR="54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3311">
                <a:tc>
                  <a:txBody>
                    <a:bodyPr/>
                    <a:lstStyle/>
                    <a:p>
                      <a:pPr>
                        <a:lnSpc>
                          <a:spcPct val="107000"/>
                        </a:lnSpc>
                        <a:spcAft>
                          <a:spcPts val="0"/>
                        </a:spcAft>
                      </a:pPr>
                      <a:r>
                        <a:rPr lang="ro-RO"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54099" marR="54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B01</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099" marR="54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General Internal Condition</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099" marR="54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Equipment installations obviously not in compliance with Annex 8</a:t>
                      </a:r>
                      <a: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Part IIIA/B, Chapter </a:t>
                      </a:r>
                      <a:r>
                        <a:rPr lang="ro-RO" sz="14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 fwd </a:t>
                      </a:r>
                      <a: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and aft galleys </a:t>
                      </a:r>
                      <a:r>
                        <a:rPr lang="ro-RO" sz="140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food carts size are not suitable for the specific </a:t>
                      </a:r>
                      <a:r>
                        <a:rPr lang="ro-RO" sz="1400" dirty="0" smtClean="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aircraft</a:t>
                      </a:r>
                      <a:r>
                        <a:rPr lang="ro-RO" sz="1400" baseline="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ro-RO" sz="14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they </a:t>
                      </a:r>
                      <a: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can not be locked properly with galleys red locks.</a:t>
                      </a:r>
                      <a:b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water bottles were stored behind food carts- photo attached.</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099" marR="54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7483">
                <a:tc>
                  <a:txBody>
                    <a:bodyPr/>
                    <a:lstStyle/>
                    <a:p>
                      <a:pPr>
                        <a:lnSpc>
                          <a:spcPct val="107000"/>
                        </a:lnSpc>
                        <a:spcAft>
                          <a:spcPts val="0"/>
                        </a:spcAft>
                      </a:pPr>
                      <a:r>
                        <a:rPr lang="ro-RO"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54099" marR="54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B01</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54099" marR="54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General Internal Condition</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54099" marR="54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Galley/lavatory waste receptacle access door cover inoperative </a:t>
                      </a:r>
                      <a: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(outside dispatch limits/conditions) aft galley right waste compartment door cover - does not close-photo attached</a:t>
                      </a:r>
                      <a:r>
                        <a:rPr lang="ro-RO" sz="14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099" marR="54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1655">
                <a:tc>
                  <a:txBody>
                    <a:bodyPr/>
                    <a:lstStyle/>
                    <a:p>
                      <a:pPr>
                        <a:lnSpc>
                          <a:spcPct val="107000"/>
                        </a:lnSpc>
                        <a:spcAft>
                          <a:spcPts val="0"/>
                        </a:spcAft>
                      </a:pPr>
                      <a:r>
                        <a:rPr lang="ro-RO"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54099" marR="54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B06</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54099" marR="54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Seat belt and seat condition</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54099" marR="54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Seat(s) unserviceable and not identified as such </a:t>
                      </a:r>
                      <a:r>
                        <a:rPr lang="ro-RO" sz="140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Seat belts </a:t>
                      </a:r>
                      <a: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of seat 6D, 19C and 22B </a:t>
                      </a:r>
                      <a:r>
                        <a:rPr lang="ro-RO" sz="140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damaged </a:t>
                      </a:r>
                      <a: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(edge cut and hole</a:t>
                      </a:r>
                      <a:r>
                        <a:rPr lang="ro-RO" sz="14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099" marR="54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1655">
                <a:tc>
                  <a:txBody>
                    <a:bodyPr/>
                    <a:lstStyle/>
                    <a:p>
                      <a:pPr>
                        <a:lnSpc>
                          <a:spcPct val="107000"/>
                        </a:lnSpc>
                        <a:spcAft>
                          <a:spcPts val="0"/>
                        </a:spcAft>
                      </a:pPr>
                      <a:r>
                        <a:rPr lang="ro-RO"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54099" marR="54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B06</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54099" marR="54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Seat belt and seat condition</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54099" marR="54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Seat(s) unserviceable and not identified as such </a:t>
                      </a:r>
                      <a:r>
                        <a:rPr lang="ro-RO" sz="140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Cushion of seat 12F (overwing emergency exit row) not sticking to seat frame due to worn-out velcro straps</a:t>
                      </a:r>
                      <a: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 </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099" marR="54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37571701"/>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0938" y="142875"/>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fld id="{CE7A1C7B-74BC-4827-B3A7-F1445C82DEBE}" type="slidenum">
              <a:rPr lang="ro-RO" altLang="en-US" sz="1200">
                <a:latin typeface="Arial Black" panose="020B0A04020102020204" pitchFamily="34" charset="0"/>
              </a:rPr>
              <a:pPr algn="r" eaLnBrk="1" hangingPunct="1">
                <a:spcBef>
                  <a:spcPct val="0"/>
                </a:spcBef>
                <a:buClrTx/>
                <a:buSzTx/>
                <a:buFontTx/>
                <a:buNone/>
              </a:pPr>
              <a:t>11</a:t>
            </a:fld>
            <a:endParaRPr lang="ro-RO" altLang="en-US" sz="1200">
              <a:latin typeface="Arial Black" panose="020B0A04020102020204" pitchFamily="34" charset="0"/>
            </a:endParaRPr>
          </a:p>
        </p:txBody>
      </p:sp>
      <p:sp>
        <p:nvSpPr>
          <p:cNvPr id="8" name="Text Box 9">
            <a:extLst>
              <a:ext uri="{FF2B5EF4-FFF2-40B4-BE49-F238E27FC236}">
                <a16:creationId xmlns:a16="http://schemas.microsoft.com/office/drawing/2014/main" xmlns="" id="{28C320A0-428E-4472-9DF9-7824E0BF7828}"/>
              </a:ext>
            </a:extLst>
          </p:cNvPr>
          <p:cNvSpPr txBox="1">
            <a:spLocks noChangeArrowheads="1"/>
          </p:cNvSpPr>
          <p:nvPr/>
        </p:nvSpPr>
        <p:spPr bwMode="auto">
          <a:xfrm>
            <a:off x="1259632"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sp>
        <p:nvSpPr>
          <p:cNvPr id="13" name="TextBox 12"/>
          <p:cNvSpPr txBox="1"/>
          <p:nvPr/>
        </p:nvSpPr>
        <p:spPr>
          <a:xfrm>
            <a:off x="1752600" y="528435"/>
            <a:ext cx="5110694" cy="461665"/>
          </a:xfrm>
          <a:prstGeom prst="rect">
            <a:avLst/>
          </a:prstGeom>
          <a:noFill/>
        </p:spPr>
        <p:txBody>
          <a:bodyPr wrap="none" rtlCol="0">
            <a:spAutoFit/>
          </a:bodyPr>
          <a:lstStyle/>
          <a:p>
            <a:r>
              <a:rPr lang="ro-RO" sz="2400" b="1" dirty="0" smtClean="0">
                <a:solidFill>
                  <a:srgbClr val="333399"/>
                </a:solidFill>
                <a:effectLst>
                  <a:outerShdw blurRad="38100" dist="38100" dir="2700000" algn="tl">
                    <a:srgbClr val="000000">
                      <a:alpha val="43137"/>
                    </a:srgbClr>
                  </a:outerShdw>
                </a:effectLst>
              </a:rPr>
              <a:t>Neconformități constatate în 2018</a:t>
            </a:r>
            <a:endParaRPr lang="ro-RO" sz="2400" b="1" dirty="0">
              <a:solidFill>
                <a:srgbClr val="333399"/>
              </a:solidFill>
              <a:effectLst>
                <a:outerShdw blurRad="38100" dist="38100" dir="2700000" algn="tl">
                  <a:srgbClr val="000000">
                    <a:alpha val="43137"/>
                  </a:srgbClr>
                </a:outerShdw>
              </a:effectLst>
            </a:endParaRPr>
          </a:p>
        </p:txBody>
      </p:sp>
      <p:graphicFrame>
        <p:nvGraphicFramePr>
          <p:cNvPr id="4" name="Table 3"/>
          <p:cNvGraphicFramePr>
            <a:graphicFrameLocks noGrp="1"/>
          </p:cNvGraphicFramePr>
          <p:nvPr>
            <p:extLst>
              <p:ext uri="{D42A27DB-BD31-4B8C-83A1-F6EECF244321}">
                <p14:modId xmlns:p14="http://schemas.microsoft.com/office/powerpoint/2010/main" val="220102509"/>
              </p:ext>
            </p:extLst>
          </p:nvPr>
        </p:nvGraphicFramePr>
        <p:xfrm>
          <a:off x="457202" y="1299845"/>
          <a:ext cx="8229597" cy="4827016"/>
        </p:xfrm>
        <a:graphic>
          <a:graphicData uri="http://schemas.openxmlformats.org/drawingml/2006/table">
            <a:tbl>
              <a:tblPr firstRow="1" firstCol="1" bandRow="1"/>
              <a:tblGrid>
                <a:gridCol w="380998"/>
                <a:gridCol w="457200"/>
                <a:gridCol w="1219200"/>
                <a:gridCol w="6172199"/>
              </a:tblGrid>
              <a:tr h="809625">
                <a:tc>
                  <a:txBody>
                    <a:bodyPr/>
                    <a:lstStyle/>
                    <a:p>
                      <a:pPr>
                        <a:lnSpc>
                          <a:spcPct val="107000"/>
                        </a:lnSpc>
                        <a:spcAft>
                          <a:spcPts val="0"/>
                        </a:spcAft>
                      </a:pPr>
                      <a:r>
                        <a:rPr lang="ro-RO" sz="1400" dirty="0">
                          <a:solidFill>
                            <a:srgbClr val="000000"/>
                          </a:solidFill>
                          <a:effectLst/>
                          <a:latin typeface="+mn-lt"/>
                          <a:ea typeface="Times New Roman" panose="02020603050405020304" pitchFamily="18" charset="0"/>
                          <a:cs typeface="Times New Roman" panose="02020603050405020304" pitchFamily="18" charset="0"/>
                        </a:rPr>
                        <a:t>2</a:t>
                      </a:r>
                      <a:endParaRPr lang="ro-RO" sz="1400" dirty="0">
                        <a:effectLst/>
                        <a:latin typeface="+mn-lt"/>
                        <a:ea typeface="Calibri" panose="020F0502020204030204" pitchFamily="34" charset="0"/>
                        <a:cs typeface="Times New Roman" panose="02020603050405020304" pitchFamily="18" charset="0"/>
                      </a:endParaRPr>
                    </a:p>
                  </a:txBody>
                  <a:tcPr marL="42560" marR="42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dirty="0">
                          <a:solidFill>
                            <a:srgbClr val="000000"/>
                          </a:solidFill>
                          <a:effectLst/>
                          <a:latin typeface="+mn-lt"/>
                          <a:ea typeface="Times New Roman" panose="02020603050405020304" pitchFamily="18" charset="0"/>
                          <a:cs typeface="Times New Roman" panose="02020603050405020304" pitchFamily="18" charset="0"/>
                        </a:rPr>
                        <a:t>B07</a:t>
                      </a:r>
                      <a:endParaRPr lang="ro-RO" sz="1400" dirty="0">
                        <a:effectLst/>
                        <a:latin typeface="+mn-lt"/>
                        <a:ea typeface="Calibri" panose="020F0502020204030204" pitchFamily="34" charset="0"/>
                        <a:cs typeface="Times New Roman" panose="02020603050405020304" pitchFamily="18" charset="0"/>
                      </a:endParaRPr>
                    </a:p>
                  </a:txBody>
                  <a:tcPr marL="42560" marR="42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dirty="0">
                          <a:solidFill>
                            <a:srgbClr val="000000"/>
                          </a:solidFill>
                          <a:effectLst/>
                          <a:latin typeface="+mn-lt"/>
                          <a:ea typeface="Times New Roman" panose="02020603050405020304" pitchFamily="18" charset="0"/>
                          <a:cs typeface="Times New Roman" panose="02020603050405020304" pitchFamily="18" charset="0"/>
                        </a:rPr>
                        <a:t>Emergency exit, lighting, </a:t>
                      </a:r>
                      <a:r>
                        <a:rPr lang="ro-RO" sz="1400" dirty="0" smtClean="0">
                          <a:solidFill>
                            <a:srgbClr val="000000"/>
                          </a:solidFill>
                          <a:effectLst/>
                          <a:latin typeface="+mn-lt"/>
                          <a:ea typeface="Times New Roman" panose="02020603050405020304" pitchFamily="18" charset="0"/>
                          <a:cs typeface="Times New Roman" panose="02020603050405020304" pitchFamily="18" charset="0"/>
                        </a:rPr>
                        <a:t>Independent </a:t>
                      </a:r>
                      <a:r>
                        <a:rPr lang="ro-RO" sz="1400" dirty="0">
                          <a:solidFill>
                            <a:srgbClr val="000000"/>
                          </a:solidFill>
                          <a:effectLst/>
                          <a:latin typeface="+mn-lt"/>
                          <a:ea typeface="Times New Roman" panose="02020603050405020304" pitchFamily="18" charset="0"/>
                          <a:cs typeface="Times New Roman" panose="02020603050405020304" pitchFamily="18" charset="0"/>
                        </a:rPr>
                        <a:t>portable light</a:t>
                      </a:r>
                      <a:endParaRPr lang="ro-RO" sz="1400" dirty="0">
                        <a:effectLst/>
                        <a:latin typeface="+mn-lt"/>
                        <a:ea typeface="Calibri" panose="020F0502020204030204" pitchFamily="34" charset="0"/>
                        <a:cs typeface="Times New Roman" panose="02020603050405020304" pitchFamily="18" charset="0"/>
                      </a:endParaRPr>
                    </a:p>
                  </a:txBody>
                  <a:tcPr marL="42560" marR="42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dirty="0">
                          <a:solidFill>
                            <a:srgbClr val="000000"/>
                          </a:solidFill>
                          <a:effectLst/>
                          <a:latin typeface="+mn-lt"/>
                          <a:ea typeface="Times New Roman" panose="02020603050405020304" pitchFamily="18" charset="0"/>
                          <a:cs typeface="Times New Roman" panose="02020603050405020304" pitchFamily="18" charset="0"/>
                        </a:rPr>
                        <a:t>Some of the cabin crew members have </a:t>
                      </a:r>
                      <a:r>
                        <a:rPr lang="ro-RO" sz="1400" dirty="0">
                          <a:solidFill>
                            <a:srgbClr val="FF0000"/>
                          </a:solidFill>
                          <a:effectLst/>
                          <a:latin typeface="+mn-lt"/>
                          <a:ea typeface="Times New Roman" panose="02020603050405020304" pitchFamily="18" charset="0"/>
                          <a:cs typeface="Times New Roman" panose="02020603050405020304" pitchFamily="18" charset="0"/>
                        </a:rPr>
                        <a:t>no serviceable portable light available/ readily accessible </a:t>
                      </a:r>
                      <a:r>
                        <a:rPr lang="ro-RO" sz="1400" dirty="0">
                          <a:solidFill>
                            <a:srgbClr val="000000"/>
                          </a:solidFill>
                          <a:effectLst/>
                          <a:latin typeface="+mn-lt"/>
                          <a:ea typeface="Times New Roman" panose="02020603050405020304" pitchFamily="18" charset="0"/>
                          <a:cs typeface="Times New Roman" panose="02020603050405020304" pitchFamily="18" charset="0"/>
                        </a:rPr>
                        <a:t>One of the cabin crew members at cabin crew seat door 2R with unserviceable flashlight (fitted but not charging) - </a:t>
                      </a:r>
                      <a:endParaRPr lang="ro-RO" sz="1400" dirty="0">
                        <a:effectLst/>
                        <a:latin typeface="+mn-lt"/>
                        <a:ea typeface="Calibri" panose="020F0502020204030204" pitchFamily="34" charset="0"/>
                        <a:cs typeface="Times New Roman" panose="02020603050405020304" pitchFamily="18" charset="0"/>
                      </a:endParaRPr>
                    </a:p>
                  </a:txBody>
                  <a:tcPr marL="42560" marR="42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8875">
                <a:tc>
                  <a:txBody>
                    <a:bodyPr/>
                    <a:lstStyle/>
                    <a:p>
                      <a:pPr>
                        <a:lnSpc>
                          <a:spcPct val="107000"/>
                        </a:lnSpc>
                        <a:spcAft>
                          <a:spcPts val="0"/>
                        </a:spcAft>
                      </a:pPr>
                      <a:r>
                        <a:rPr lang="ro-RO" sz="1400">
                          <a:solidFill>
                            <a:srgbClr val="000000"/>
                          </a:solidFill>
                          <a:effectLst/>
                          <a:latin typeface="+mn-lt"/>
                          <a:ea typeface="Times New Roman" panose="02020603050405020304" pitchFamily="18" charset="0"/>
                          <a:cs typeface="Times New Roman" panose="02020603050405020304" pitchFamily="18" charset="0"/>
                        </a:rPr>
                        <a:t>2</a:t>
                      </a:r>
                      <a:endParaRPr lang="ro-RO" sz="1400">
                        <a:effectLst/>
                        <a:latin typeface="+mn-lt"/>
                        <a:ea typeface="Calibri" panose="020F0502020204030204" pitchFamily="34" charset="0"/>
                        <a:cs typeface="Times New Roman" panose="02020603050405020304" pitchFamily="18" charset="0"/>
                      </a:endParaRPr>
                    </a:p>
                  </a:txBody>
                  <a:tcPr marL="42560" marR="42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dirty="0">
                          <a:solidFill>
                            <a:srgbClr val="000000"/>
                          </a:solidFill>
                          <a:effectLst/>
                          <a:latin typeface="+mn-lt"/>
                          <a:ea typeface="Times New Roman" panose="02020603050405020304" pitchFamily="18" charset="0"/>
                          <a:cs typeface="Times New Roman" panose="02020603050405020304" pitchFamily="18" charset="0"/>
                        </a:rPr>
                        <a:t>B09</a:t>
                      </a:r>
                      <a:endParaRPr lang="ro-RO" sz="1400" dirty="0">
                        <a:effectLst/>
                        <a:latin typeface="+mn-lt"/>
                        <a:ea typeface="Calibri" panose="020F0502020204030204" pitchFamily="34" charset="0"/>
                        <a:cs typeface="Times New Roman" panose="02020603050405020304" pitchFamily="18" charset="0"/>
                      </a:endParaRPr>
                    </a:p>
                  </a:txBody>
                  <a:tcPr marL="42560" marR="42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a:solidFill>
                            <a:srgbClr val="000000"/>
                          </a:solidFill>
                          <a:effectLst/>
                          <a:latin typeface="+mn-lt"/>
                          <a:ea typeface="Times New Roman" panose="02020603050405020304" pitchFamily="18" charset="0"/>
                          <a:cs typeface="Times New Roman" panose="02020603050405020304" pitchFamily="18" charset="0"/>
                        </a:rPr>
                        <a:t>Oxygen Supply (Cabin Crew and Passengers)</a:t>
                      </a:r>
                      <a:endParaRPr lang="ro-RO" sz="1400">
                        <a:effectLst/>
                        <a:latin typeface="+mn-lt"/>
                        <a:ea typeface="Calibri" panose="020F0502020204030204" pitchFamily="34" charset="0"/>
                        <a:cs typeface="Times New Roman" panose="02020603050405020304" pitchFamily="18" charset="0"/>
                      </a:endParaRPr>
                    </a:p>
                  </a:txBody>
                  <a:tcPr marL="42560" marR="42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dirty="0">
                          <a:solidFill>
                            <a:srgbClr val="FF0000"/>
                          </a:solidFill>
                          <a:effectLst/>
                          <a:latin typeface="+mn-lt"/>
                          <a:ea typeface="Times New Roman" panose="02020603050405020304" pitchFamily="18" charset="0"/>
                          <a:cs typeface="Times New Roman" panose="02020603050405020304" pitchFamily="18" charset="0"/>
                        </a:rPr>
                        <a:t>Oxygen equipment not immediately available and required for the type of flight </a:t>
                      </a:r>
                      <a:r>
                        <a:rPr lang="ro-RO" sz="1400" dirty="0">
                          <a:solidFill>
                            <a:srgbClr val="002060"/>
                          </a:solidFill>
                          <a:effectLst/>
                          <a:latin typeface="+mn-lt"/>
                          <a:ea typeface="Times New Roman" panose="02020603050405020304" pitchFamily="18" charset="0"/>
                          <a:cs typeface="Times New Roman" panose="02020603050405020304" pitchFamily="18" charset="0"/>
                        </a:rPr>
                        <a:t>Oxygen masks are not pre-attached to oxygen bottles located in cabin</a:t>
                      </a:r>
                      <a:r>
                        <a:rPr lang="ro-RO" sz="1400" dirty="0">
                          <a:solidFill>
                            <a:srgbClr val="000000"/>
                          </a:solidFill>
                          <a:effectLst/>
                          <a:latin typeface="+mn-lt"/>
                          <a:ea typeface="Times New Roman" panose="02020603050405020304" pitchFamily="18" charset="0"/>
                          <a:cs typeface="Times New Roman" panose="02020603050405020304" pitchFamily="18" charset="0"/>
                        </a:rPr>
                        <a:t>. </a:t>
                      </a:r>
                      <a:r>
                        <a:rPr lang="ro-RO" sz="1200" dirty="0">
                          <a:solidFill>
                            <a:srgbClr val="000000"/>
                          </a:solidFill>
                          <a:effectLst/>
                          <a:latin typeface="+mn-lt"/>
                          <a:ea typeface="Times New Roman" panose="02020603050405020304" pitchFamily="18" charset="0"/>
                          <a:cs typeface="Times New Roman" panose="02020603050405020304" pitchFamily="18" charset="0"/>
                        </a:rPr>
                        <a:t>Reference from CS 25 (book 1): </a:t>
                      </a:r>
                      <a:endParaRPr lang="ro-RO" sz="12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ro-RO" sz="1200" dirty="0">
                          <a:solidFill>
                            <a:srgbClr val="000000"/>
                          </a:solidFill>
                          <a:effectLst/>
                          <a:latin typeface="+mn-lt"/>
                          <a:ea typeface="Times New Roman" panose="02020603050405020304" pitchFamily="18" charset="0"/>
                          <a:cs typeface="Times New Roman" panose="02020603050405020304" pitchFamily="18" charset="0"/>
                        </a:rPr>
                        <a:t>(4) Portable oxygen equipment must be immediately available for each cabin crew member. The portable oxygen equipment must have the oxygen dispensing unit connected to the portable oxygen supply.(See AMC 25.1447(c)(4)) book 2 states: CS-25 BOOK 2 -F-218 AMC 25.1447(c)(4)</a:t>
                      </a:r>
                      <a:br>
                        <a:rPr lang="ro-RO" sz="1200" dirty="0">
                          <a:solidFill>
                            <a:srgbClr val="000000"/>
                          </a:solidFill>
                          <a:effectLst/>
                          <a:latin typeface="+mn-lt"/>
                          <a:ea typeface="Times New Roman" panose="02020603050405020304" pitchFamily="18" charset="0"/>
                          <a:cs typeface="Times New Roman" panose="02020603050405020304" pitchFamily="18" charset="0"/>
                        </a:rPr>
                      </a:br>
                      <a:r>
                        <a:rPr lang="ro-RO" sz="1200" dirty="0">
                          <a:solidFill>
                            <a:srgbClr val="000000"/>
                          </a:solidFill>
                          <a:effectLst/>
                          <a:latin typeface="+mn-lt"/>
                          <a:ea typeface="Times New Roman" panose="02020603050405020304" pitchFamily="18" charset="0"/>
                          <a:cs typeface="Times New Roman" panose="02020603050405020304" pitchFamily="18" charset="0"/>
                        </a:rPr>
                        <a:t>Equipment Standards for Oxygen-Dispensing Units </a:t>
                      </a:r>
                      <a:endParaRPr lang="ro-RO" sz="12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ro-RO" sz="1200" dirty="0">
                          <a:solidFill>
                            <a:srgbClr val="000000"/>
                          </a:solidFill>
                          <a:effectLst/>
                          <a:latin typeface="+mn-lt"/>
                          <a:ea typeface="Times New Roman" panose="02020603050405020304" pitchFamily="18" charset="0"/>
                          <a:cs typeface="Times New Roman" panose="02020603050405020304" pitchFamily="18" charset="0"/>
                        </a:rPr>
                        <a:t>1 The equipment should be so located as to be within reach of the cabin crewmembers while seated and restrained at their seat stations.</a:t>
                      </a:r>
                      <a:br>
                        <a:rPr lang="ro-RO" sz="1200" dirty="0">
                          <a:solidFill>
                            <a:srgbClr val="000000"/>
                          </a:solidFill>
                          <a:effectLst/>
                          <a:latin typeface="+mn-lt"/>
                          <a:ea typeface="Times New Roman" panose="02020603050405020304" pitchFamily="18" charset="0"/>
                          <a:cs typeface="Times New Roman" panose="02020603050405020304" pitchFamily="18" charset="0"/>
                        </a:rPr>
                      </a:br>
                      <a:r>
                        <a:rPr lang="ro-RO" sz="1200" dirty="0">
                          <a:solidFill>
                            <a:srgbClr val="000000"/>
                          </a:solidFill>
                          <a:effectLst/>
                          <a:latin typeface="+mn-lt"/>
                          <a:ea typeface="Times New Roman" panose="02020603050405020304" pitchFamily="18" charset="0"/>
                          <a:cs typeface="Times New Roman" panose="02020603050405020304" pitchFamily="18" charset="0"/>
                        </a:rPr>
                        <a:t>2 The mask/hose assembly should be already connected to the supply source, and oxygen should be delivered with no action being required except turning it on and donning the mask.</a:t>
                      </a:r>
                      <a:br>
                        <a:rPr lang="ro-RO" sz="1200" dirty="0">
                          <a:solidFill>
                            <a:srgbClr val="000000"/>
                          </a:solidFill>
                          <a:effectLst/>
                          <a:latin typeface="+mn-lt"/>
                          <a:ea typeface="Times New Roman" panose="02020603050405020304" pitchFamily="18" charset="0"/>
                          <a:cs typeface="Times New Roman" panose="02020603050405020304" pitchFamily="18" charset="0"/>
                        </a:rPr>
                      </a:br>
                      <a:r>
                        <a:rPr lang="ro-RO" sz="1200" dirty="0">
                          <a:solidFill>
                            <a:srgbClr val="000000"/>
                          </a:solidFill>
                          <a:effectLst/>
                          <a:latin typeface="+mn-lt"/>
                          <a:ea typeface="Times New Roman" panose="02020603050405020304" pitchFamily="18" charset="0"/>
                          <a:cs typeface="Times New Roman" panose="02020603050405020304" pitchFamily="18" charset="0"/>
                        </a:rPr>
                        <a:t>3 Where a cabin crewmember's work area is not within easy reach of the equipment provided at his seat station, an additional unit should be provided at the work area.</a:t>
                      </a:r>
                      <a:endParaRPr lang="ro-RO" sz="1200" dirty="0">
                        <a:effectLst/>
                        <a:latin typeface="+mn-lt"/>
                        <a:ea typeface="Calibri" panose="020F0502020204030204" pitchFamily="34" charset="0"/>
                        <a:cs typeface="Times New Roman" panose="02020603050405020304" pitchFamily="18" charset="0"/>
                      </a:endParaRPr>
                    </a:p>
                  </a:txBody>
                  <a:tcPr marL="42560" marR="42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7700">
                <a:tc>
                  <a:txBody>
                    <a:bodyPr/>
                    <a:lstStyle/>
                    <a:p>
                      <a:pPr>
                        <a:lnSpc>
                          <a:spcPct val="107000"/>
                        </a:lnSpc>
                        <a:spcAft>
                          <a:spcPts val="0"/>
                        </a:spcAft>
                      </a:pPr>
                      <a:r>
                        <a:rPr lang="ro-RO" sz="1400">
                          <a:solidFill>
                            <a:srgbClr val="000000"/>
                          </a:solidFill>
                          <a:effectLst/>
                          <a:latin typeface="+mn-lt"/>
                          <a:ea typeface="Times New Roman" panose="02020603050405020304" pitchFamily="18" charset="0"/>
                          <a:cs typeface="Times New Roman" panose="02020603050405020304" pitchFamily="18" charset="0"/>
                        </a:rPr>
                        <a:t>2</a:t>
                      </a:r>
                      <a:endParaRPr lang="ro-RO" sz="1400">
                        <a:effectLst/>
                        <a:latin typeface="+mn-lt"/>
                        <a:ea typeface="Calibri" panose="020F0502020204030204" pitchFamily="34" charset="0"/>
                        <a:cs typeface="Times New Roman" panose="02020603050405020304" pitchFamily="18" charset="0"/>
                      </a:endParaRPr>
                    </a:p>
                  </a:txBody>
                  <a:tcPr marL="42560" marR="42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a:solidFill>
                            <a:srgbClr val="000000"/>
                          </a:solidFill>
                          <a:effectLst/>
                          <a:latin typeface="+mn-lt"/>
                          <a:ea typeface="Times New Roman" panose="02020603050405020304" pitchFamily="18" charset="0"/>
                          <a:cs typeface="Times New Roman" panose="02020603050405020304" pitchFamily="18" charset="0"/>
                        </a:rPr>
                        <a:t>B12</a:t>
                      </a:r>
                      <a:endParaRPr lang="ro-RO" sz="1400">
                        <a:effectLst/>
                        <a:latin typeface="+mn-lt"/>
                        <a:ea typeface="Calibri" panose="020F0502020204030204" pitchFamily="34" charset="0"/>
                        <a:cs typeface="Times New Roman" panose="02020603050405020304" pitchFamily="18" charset="0"/>
                      </a:endParaRPr>
                    </a:p>
                  </a:txBody>
                  <a:tcPr marL="42560" marR="42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a:solidFill>
                            <a:srgbClr val="000000"/>
                          </a:solidFill>
                          <a:effectLst/>
                          <a:latin typeface="+mn-lt"/>
                          <a:ea typeface="Times New Roman" panose="02020603050405020304" pitchFamily="18" charset="0"/>
                          <a:cs typeface="Times New Roman" panose="02020603050405020304" pitchFamily="18" charset="0"/>
                        </a:rPr>
                        <a:t>Access to emergency exits</a:t>
                      </a:r>
                      <a:endParaRPr lang="ro-RO" sz="1400">
                        <a:effectLst/>
                        <a:latin typeface="+mn-lt"/>
                        <a:ea typeface="Calibri" panose="020F0502020204030204" pitchFamily="34" charset="0"/>
                        <a:cs typeface="Times New Roman" panose="02020603050405020304" pitchFamily="18" charset="0"/>
                      </a:endParaRPr>
                    </a:p>
                  </a:txBody>
                  <a:tcPr marL="42560" marR="42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dirty="0">
                          <a:solidFill>
                            <a:srgbClr val="FF0000"/>
                          </a:solidFill>
                          <a:effectLst/>
                          <a:latin typeface="+mn-lt"/>
                          <a:ea typeface="Times New Roman" panose="02020603050405020304" pitchFamily="18" charset="0"/>
                          <a:cs typeface="Times New Roman" panose="02020603050405020304" pitchFamily="18" charset="0"/>
                        </a:rPr>
                        <a:t>Damaged wall panel in the vicinity of emergency exit possibly obstructing the exit </a:t>
                      </a:r>
                      <a:r>
                        <a:rPr lang="ro-RO" sz="1400" dirty="0">
                          <a:solidFill>
                            <a:srgbClr val="000000"/>
                          </a:solidFill>
                          <a:effectLst/>
                          <a:latin typeface="+mn-lt"/>
                          <a:ea typeface="Times New Roman" panose="02020603050405020304" pitchFamily="18" charset="0"/>
                          <a:cs typeface="Times New Roman" panose="02020603050405020304" pitchFamily="18" charset="0"/>
                        </a:rPr>
                        <a:t>Lights control access cover quick release latches are torn.</a:t>
                      </a:r>
                      <a:endParaRPr lang="ro-RO" sz="14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ro-RO" sz="1400" dirty="0">
                          <a:solidFill>
                            <a:srgbClr val="000000"/>
                          </a:solidFill>
                          <a:effectLst/>
                          <a:latin typeface="+mn-lt"/>
                          <a:ea typeface="Times New Roman" panose="02020603050405020304" pitchFamily="18" charset="0"/>
                          <a:cs typeface="Times New Roman" panose="02020603050405020304" pitchFamily="18" charset="0"/>
                        </a:rPr>
                        <a:t>Tape applied for fixing but partly missing at the time of inspection.Therefore cover is loose means possible obstruction for legs during an evacuation. </a:t>
                      </a:r>
                      <a:endParaRPr lang="ro-RO" sz="1400" dirty="0">
                        <a:effectLst/>
                        <a:latin typeface="+mn-lt"/>
                        <a:ea typeface="Calibri" panose="020F0502020204030204" pitchFamily="34" charset="0"/>
                        <a:cs typeface="Times New Roman" panose="02020603050405020304" pitchFamily="18" charset="0"/>
                      </a:endParaRPr>
                    </a:p>
                  </a:txBody>
                  <a:tcPr marL="42560" marR="42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038134673"/>
              </p:ext>
            </p:extLst>
          </p:nvPr>
        </p:nvGraphicFramePr>
        <p:xfrm>
          <a:off x="457200" y="1046162"/>
          <a:ext cx="8229599" cy="228283"/>
        </p:xfrm>
        <a:graphic>
          <a:graphicData uri="http://schemas.openxmlformats.org/drawingml/2006/table">
            <a:tbl>
              <a:tblPr firstRow="1" firstCol="1" bandRow="1"/>
              <a:tblGrid>
                <a:gridCol w="380998"/>
                <a:gridCol w="414338"/>
                <a:gridCol w="1262064"/>
                <a:gridCol w="6172199"/>
              </a:tblGrid>
              <a:tr h="205828">
                <a:tc>
                  <a:txBody>
                    <a:bodyPr/>
                    <a:lstStyle/>
                    <a:p>
                      <a:pPr>
                        <a:lnSpc>
                          <a:spcPct val="107000"/>
                        </a:lnSpc>
                        <a:spcAft>
                          <a:spcPts val="0"/>
                        </a:spcAft>
                      </a:pPr>
                      <a:r>
                        <a:rPr lang="ro-RO" sz="1200" b="1" dirty="0" smtClean="0">
                          <a:solidFill>
                            <a:schemeClr val="accent5">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Cat</a:t>
                      </a:r>
                      <a:endParaRPr lang="ro-RO" sz="12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4099" marR="54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ro-RO" sz="1400" b="1" dirty="0" smtClean="0">
                          <a:solidFill>
                            <a:schemeClr val="accent5">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ITEM</a:t>
                      </a:r>
                      <a:endParaRPr lang="ro-RO" sz="14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4099" marR="54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o-RO"/>
                    </a:p>
                  </a:txBody>
                  <a:tcPr/>
                </a:tc>
                <a:tc>
                  <a:txBody>
                    <a:bodyPr/>
                    <a:lstStyle/>
                    <a:p>
                      <a:pPr>
                        <a:lnSpc>
                          <a:spcPct val="107000"/>
                        </a:lnSpc>
                        <a:spcAft>
                          <a:spcPts val="0"/>
                        </a:spcAft>
                      </a:pPr>
                      <a:r>
                        <a:rPr lang="ro-RO" sz="1400" b="1" dirty="0" smtClean="0">
                          <a:solidFill>
                            <a:schemeClr val="accent5">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FINDING DESCRIPTION</a:t>
                      </a:r>
                      <a:endParaRPr lang="ro-RO" sz="14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4099" marR="54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31693273"/>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0938" y="142875"/>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fld id="{CE7A1C7B-74BC-4827-B3A7-F1445C82DEBE}" type="slidenum">
              <a:rPr lang="ro-RO" altLang="en-US" sz="1200">
                <a:latin typeface="Arial Black" panose="020B0A04020102020204" pitchFamily="34" charset="0"/>
              </a:rPr>
              <a:pPr algn="r" eaLnBrk="1" hangingPunct="1">
                <a:spcBef>
                  <a:spcPct val="0"/>
                </a:spcBef>
                <a:buClrTx/>
                <a:buSzTx/>
                <a:buFontTx/>
                <a:buNone/>
              </a:pPr>
              <a:t>12</a:t>
            </a:fld>
            <a:endParaRPr lang="ro-RO" altLang="en-US" sz="1200">
              <a:latin typeface="Arial Black" panose="020B0A04020102020204" pitchFamily="34" charset="0"/>
            </a:endParaRPr>
          </a:p>
        </p:txBody>
      </p:sp>
      <p:sp>
        <p:nvSpPr>
          <p:cNvPr id="8" name="Text Box 9">
            <a:extLst>
              <a:ext uri="{FF2B5EF4-FFF2-40B4-BE49-F238E27FC236}">
                <a16:creationId xmlns:a16="http://schemas.microsoft.com/office/drawing/2014/main" xmlns="" id="{28C320A0-428E-4472-9DF9-7824E0BF7828}"/>
              </a:ext>
            </a:extLst>
          </p:cNvPr>
          <p:cNvSpPr txBox="1">
            <a:spLocks noChangeArrowheads="1"/>
          </p:cNvSpPr>
          <p:nvPr/>
        </p:nvSpPr>
        <p:spPr bwMode="auto">
          <a:xfrm>
            <a:off x="1259632"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sp>
        <p:nvSpPr>
          <p:cNvPr id="13" name="TextBox 12"/>
          <p:cNvSpPr txBox="1"/>
          <p:nvPr/>
        </p:nvSpPr>
        <p:spPr>
          <a:xfrm>
            <a:off x="1828800" y="885295"/>
            <a:ext cx="5110694" cy="461665"/>
          </a:xfrm>
          <a:prstGeom prst="rect">
            <a:avLst/>
          </a:prstGeom>
          <a:noFill/>
        </p:spPr>
        <p:txBody>
          <a:bodyPr wrap="none" rtlCol="0">
            <a:spAutoFit/>
          </a:bodyPr>
          <a:lstStyle/>
          <a:p>
            <a:r>
              <a:rPr lang="ro-RO" sz="2400" b="1" dirty="0" smtClean="0">
                <a:solidFill>
                  <a:srgbClr val="333399"/>
                </a:solidFill>
                <a:effectLst>
                  <a:outerShdw blurRad="38100" dist="38100" dir="2700000" algn="tl">
                    <a:srgbClr val="000000">
                      <a:alpha val="43137"/>
                    </a:srgbClr>
                  </a:outerShdw>
                </a:effectLst>
              </a:rPr>
              <a:t>Neconformități constatate în 2018</a:t>
            </a:r>
            <a:endParaRPr lang="ro-RO" sz="2400" b="1" dirty="0">
              <a:solidFill>
                <a:srgbClr val="333399"/>
              </a:solidFill>
              <a:effectLst>
                <a:outerShdw blurRad="38100" dist="38100" dir="2700000" algn="tl">
                  <a:srgbClr val="000000">
                    <a:alpha val="43137"/>
                  </a:srgbClr>
                </a:outerShdw>
              </a:effectLst>
            </a:endParaRPr>
          </a:p>
        </p:txBody>
      </p:sp>
      <p:graphicFrame>
        <p:nvGraphicFramePr>
          <p:cNvPr id="5" name="Table 4"/>
          <p:cNvGraphicFramePr>
            <a:graphicFrameLocks noGrp="1"/>
          </p:cNvGraphicFramePr>
          <p:nvPr>
            <p:extLst>
              <p:ext uri="{D42A27DB-BD31-4B8C-83A1-F6EECF244321}">
                <p14:modId xmlns:p14="http://schemas.microsoft.com/office/powerpoint/2010/main" val="737414792"/>
              </p:ext>
            </p:extLst>
          </p:nvPr>
        </p:nvGraphicFramePr>
        <p:xfrm>
          <a:off x="500064" y="1580054"/>
          <a:ext cx="8229599" cy="228283"/>
        </p:xfrm>
        <a:graphic>
          <a:graphicData uri="http://schemas.openxmlformats.org/drawingml/2006/table">
            <a:tbl>
              <a:tblPr firstRow="1" firstCol="1" bandRow="1"/>
              <a:tblGrid>
                <a:gridCol w="380998"/>
                <a:gridCol w="414338"/>
                <a:gridCol w="1371600"/>
                <a:gridCol w="6062663"/>
              </a:tblGrid>
              <a:tr h="205828">
                <a:tc>
                  <a:txBody>
                    <a:bodyPr/>
                    <a:lstStyle/>
                    <a:p>
                      <a:pPr>
                        <a:lnSpc>
                          <a:spcPct val="107000"/>
                        </a:lnSpc>
                        <a:spcAft>
                          <a:spcPts val="0"/>
                        </a:spcAft>
                      </a:pPr>
                      <a:r>
                        <a:rPr lang="ro-RO" sz="1200" b="1" dirty="0" smtClean="0">
                          <a:solidFill>
                            <a:schemeClr val="accent5">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Cat</a:t>
                      </a:r>
                      <a:endParaRPr lang="ro-RO" sz="12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4099" marR="54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ro-RO" sz="1400" b="1" dirty="0" smtClean="0">
                          <a:solidFill>
                            <a:schemeClr val="accent5">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ITEM</a:t>
                      </a:r>
                      <a:endParaRPr lang="ro-RO" sz="14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4099" marR="54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o-RO"/>
                    </a:p>
                  </a:txBody>
                  <a:tcPr/>
                </a:tc>
                <a:tc>
                  <a:txBody>
                    <a:bodyPr/>
                    <a:lstStyle/>
                    <a:p>
                      <a:pPr>
                        <a:lnSpc>
                          <a:spcPct val="107000"/>
                        </a:lnSpc>
                        <a:spcAft>
                          <a:spcPts val="0"/>
                        </a:spcAft>
                      </a:pPr>
                      <a:r>
                        <a:rPr lang="ro-RO" sz="1400" b="1" dirty="0" smtClean="0">
                          <a:solidFill>
                            <a:schemeClr val="accent5">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FINDING DESCRIPTION</a:t>
                      </a:r>
                      <a:endParaRPr lang="ro-RO" sz="14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4099" marR="54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702556777"/>
              </p:ext>
            </p:extLst>
          </p:nvPr>
        </p:nvGraphicFramePr>
        <p:xfrm>
          <a:off x="500063" y="1829794"/>
          <a:ext cx="8229600" cy="3641028"/>
        </p:xfrm>
        <a:graphic>
          <a:graphicData uri="http://schemas.openxmlformats.org/drawingml/2006/table">
            <a:tbl>
              <a:tblPr firstRow="1" firstCol="1" bandRow="1"/>
              <a:tblGrid>
                <a:gridCol w="381000"/>
                <a:gridCol w="490537"/>
                <a:gridCol w="1295400"/>
                <a:gridCol w="6062663"/>
              </a:tblGrid>
              <a:tr h="850970">
                <a:tc>
                  <a:txBody>
                    <a:bodyPr/>
                    <a:lstStyle/>
                    <a:p>
                      <a:pPr>
                        <a:lnSpc>
                          <a:spcPct val="107000"/>
                        </a:lnSpc>
                        <a:spcAft>
                          <a:spcPts val="0"/>
                        </a:spcAft>
                      </a:pPr>
                      <a: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917" marR="5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C01</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917" marR="5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General External Condition</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917" marR="5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Fasteners or rivets loose or missing outside dispatch limits/conditions </a:t>
                      </a:r>
                      <a: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Four fasteners in a row missing at the belly fairing panel near drain mast aft of the wheel well on the left hand side. </a:t>
                      </a:r>
                      <a:r>
                        <a:rPr lang="ro-RO" sz="14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In </a:t>
                      </a:r>
                      <a: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addition one fastener missing at the panel on the left hand belly fairing below leading edge of the </a:t>
                      </a:r>
                      <a:r>
                        <a:rPr lang="ro-RO" sz="14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wing</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917" marR="5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485">
                <a:tc>
                  <a:txBody>
                    <a:bodyPr/>
                    <a:lstStyle/>
                    <a:p>
                      <a:pPr>
                        <a:lnSpc>
                          <a:spcPct val="107000"/>
                        </a:lnSpc>
                        <a:spcAft>
                          <a:spcPts val="0"/>
                        </a:spcAft>
                      </a:pPr>
                      <a:r>
                        <a:rPr lang="ro-RO"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55917" marR="5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C02</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55917" marR="5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Doors and Hatches</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55917" marR="5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Door handle(s), lever(s), access panel(s) not flush </a:t>
                      </a:r>
                      <a: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Upon aircraft arrival, aft </a:t>
                      </a:r>
                      <a:r>
                        <a:rPr lang="ro-RO" sz="140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cargo door handle</a:t>
                      </a:r>
                      <a: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found not fully stowed. Door correctly locked. - </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917" marR="5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485">
                <a:tc>
                  <a:txBody>
                    <a:bodyPr/>
                    <a:lstStyle/>
                    <a:p>
                      <a:pPr>
                        <a:lnSpc>
                          <a:spcPct val="107000"/>
                        </a:lnSpc>
                        <a:spcAft>
                          <a:spcPts val="0"/>
                        </a:spcAft>
                      </a:pPr>
                      <a:r>
                        <a:rPr lang="ro-RO"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55917" marR="5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C02</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55917" marR="5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Doors and Hatches</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55917" marR="5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Door handle(s), lever(s), access panel(s) not flush</a:t>
                      </a:r>
                      <a: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Misaligned </a:t>
                      </a:r>
                      <a:r>
                        <a:rPr lang="ro-RO" sz="140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door on access to cargo door control panel</a:t>
                      </a:r>
                      <a: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 </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917" marR="5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485">
                <a:tc>
                  <a:txBody>
                    <a:bodyPr/>
                    <a:lstStyle/>
                    <a:p>
                      <a:pPr>
                        <a:lnSpc>
                          <a:spcPct val="107000"/>
                        </a:lnSpc>
                        <a:spcAft>
                          <a:spcPts val="0"/>
                        </a:spcAft>
                      </a:pPr>
                      <a:r>
                        <a:rPr lang="ro-RO"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55917" marR="5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C05</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55917" marR="5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Undercarriage, skids/floats</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55917" marR="5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Safety markings not applied or unreadable </a:t>
                      </a:r>
                      <a:r>
                        <a:rPr lang="ro-RO" sz="140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LH MLG tyre service placard </a:t>
                      </a:r>
                      <a: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worn (upgraded after review) - </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917" marR="5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8228">
                <a:tc>
                  <a:txBody>
                    <a:bodyPr/>
                    <a:lstStyle/>
                    <a:p>
                      <a:pPr>
                        <a:lnSpc>
                          <a:spcPct val="107000"/>
                        </a:lnSpc>
                        <a:spcAft>
                          <a:spcPts val="0"/>
                        </a:spcAft>
                      </a:pPr>
                      <a:r>
                        <a:rPr lang="ro-RO"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55917" marR="5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C07</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55917" marR="5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Powerplant and Pylon</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55917" marR="5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Panels/fairings/cowlings/handles misaligned or not flush outside dispatch limits/conditions </a:t>
                      </a:r>
                      <a:r>
                        <a:rPr lang="ro-RO" sz="140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Engine #2 FWD pylon one latch not correctly closed</a:t>
                      </a:r>
                      <a: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red indicator marking visible - </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917" marR="5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8228">
                <a:tc>
                  <a:txBody>
                    <a:bodyPr/>
                    <a:lstStyle/>
                    <a:p>
                      <a:pPr>
                        <a:lnSpc>
                          <a:spcPct val="107000"/>
                        </a:lnSpc>
                        <a:spcAft>
                          <a:spcPts val="0"/>
                        </a:spcAft>
                      </a:pPr>
                      <a:r>
                        <a:rPr lang="ro-RO"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55917" marR="5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C07</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55917" marR="5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Powerplant and Pylon</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55917" marR="5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Panels/fairings/cowlings/handles misaligned or not flush outside dispatch limits/conditions </a:t>
                      </a:r>
                      <a:r>
                        <a:rPr lang="ro-RO" sz="140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One of 2 latches of the aft cowlings (bottom side) engine No 1 at  open position on arrival.</a:t>
                      </a:r>
                      <a: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See photo. - </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917" marR="5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77314865"/>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0938" y="142875"/>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fld id="{CE7A1C7B-74BC-4827-B3A7-F1445C82DEBE}" type="slidenum">
              <a:rPr lang="ro-RO" altLang="en-US" sz="1200">
                <a:latin typeface="Arial Black" panose="020B0A04020102020204" pitchFamily="34" charset="0"/>
              </a:rPr>
              <a:pPr algn="r" eaLnBrk="1" hangingPunct="1">
                <a:spcBef>
                  <a:spcPct val="0"/>
                </a:spcBef>
                <a:buClrTx/>
                <a:buSzTx/>
                <a:buFontTx/>
                <a:buNone/>
              </a:pPr>
              <a:t>13</a:t>
            </a:fld>
            <a:endParaRPr lang="ro-RO" altLang="en-US" sz="1200">
              <a:latin typeface="Arial Black" panose="020B0A04020102020204" pitchFamily="34" charset="0"/>
            </a:endParaRPr>
          </a:p>
        </p:txBody>
      </p:sp>
      <p:sp>
        <p:nvSpPr>
          <p:cNvPr id="8" name="Text Box 9">
            <a:extLst>
              <a:ext uri="{FF2B5EF4-FFF2-40B4-BE49-F238E27FC236}">
                <a16:creationId xmlns:a16="http://schemas.microsoft.com/office/drawing/2014/main" xmlns="" id="{28C320A0-428E-4472-9DF9-7824E0BF7828}"/>
              </a:ext>
            </a:extLst>
          </p:cNvPr>
          <p:cNvSpPr txBox="1">
            <a:spLocks noChangeArrowheads="1"/>
          </p:cNvSpPr>
          <p:nvPr/>
        </p:nvSpPr>
        <p:spPr bwMode="auto">
          <a:xfrm>
            <a:off x="1259632"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sp>
        <p:nvSpPr>
          <p:cNvPr id="13" name="TextBox 12"/>
          <p:cNvSpPr txBox="1"/>
          <p:nvPr/>
        </p:nvSpPr>
        <p:spPr>
          <a:xfrm>
            <a:off x="1905000" y="1204688"/>
            <a:ext cx="5110694" cy="461665"/>
          </a:xfrm>
          <a:prstGeom prst="rect">
            <a:avLst/>
          </a:prstGeom>
          <a:noFill/>
        </p:spPr>
        <p:txBody>
          <a:bodyPr wrap="none" rtlCol="0">
            <a:spAutoFit/>
          </a:bodyPr>
          <a:lstStyle/>
          <a:p>
            <a:r>
              <a:rPr lang="ro-RO" sz="2400" b="1" dirty="0" smtClean="0">
                <a:solidFill>
                  <a:srgbClr val="333399"/>
                </a:solidFill>
                <a:effectLst>
                  <a:outerShdw blurRad="38100" dist="38100" dir="2700000" algn="tl">
                    <a:srgbClr val="000000">
                      <a:alpha val="43137"/>
                    </a:srgbClr>
                  </a:outerShdw>
                </a:effectLst>
              </a:rPr>
              <a:t>Neconformități constatate în 2018</a:t>
            </a:r>
            <a:endParaRPr lang="ro-RO" sz="2400" b="1" dirty="0">
              <a:solidFill>
                <a:srgbClr val="333399"/>
              </a:solidFill>
              <a:effectLst>
                <a:outerShdw blurRad="38100" dist="38100" dir="2700000" algn="tl">
                  <a:srgbClr val="000000">
                    <a:alpha val="43137"/>
                  </a:srgbClr>
                </a:outerShdw>
              </a:effectLst>
            </a:endParaRPr>
          </a:p>
        </p:txBody>
      </p:sp>
      <p:graphicFrame>
        <p:nvGraphicFramePr>
          <p:cNvPr id="5" name="Table 4"/>
          <p:cNvGraphicFramePr>
            <a:graphicFrameLocks noGrp="1"/>
          </p:cNvGraphicFramePr>
          <p:nvPr>
            <p:extLst>
              <p:ext uri="{D42A27DB-BD31-4B8C-83A1-F6EECF244321}">
                <p14:modId xmlns:p14="http://schemas.microsoft.com/office/powerpoint/2010/main" val="323390921"/>
              </p:ext>
            </p:extLst>
          </p:nvPr>
        </p:nvGraphicFramePr>
        <p:xfrm>
          <a:off x="457200" y="2140319"/>
          <a:ext cx="8229599" cy="228283"/>
        </p:xfrm>
        <a:graphic>
          <a:graphicData uri="http://schemas.openxmlformats.org/drawingml/2006/table">
            <a:tbl>
              <a:tblPr firstRow="1" firstCol="1" bandRow="1"/>
              <a:tblGrid>
                <a:gridCol w="380998"/>
                <a:gridCol w="414338"/>
                <a:gridCol w="1414464"/>
                <a:gridCol w="6019799"/>
              </a:tblGrid>
              <a:tr h="205828">
                <a:tc>
                  <a:txBody>
                    <a:bodyPr/>
                    <a:lstStyle/>
                    <a:p>
                      <a:pPr>
                        <a:lnSpc>
                          <a:spcPct val="107000"/>
                        </a:lnSpc>
                        <a:spcAft>
                          <a:spcPts val="0"/>
                        </a:spcAft>
                      </a:pPr>
                      <a:r>
                        <a:rPr lang="ro-RO" sz="1200" b="1" dirty="0" smtClean="0">
                          <a:solidFill>
                            <a:schemeClr val="accent5">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Cat</a:t>
                      </a:r>
                      <a:endParaRPr lang="ro-RO" sz="12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4099" marR="54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ro-RO" sz="1400" b="1" dirty="0" smtClean="0">
                          <a:solidFill>
                            <a:schemeClr val="accent5">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ITEM</a:t>
                      </a:r>
                      <a:endParaRPr lang="ro-RO" sz="14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4099" marR="54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o-RO"/>
                    </a:p>
                  </a:txBody>
                  <a:tcPr/>
                </a:tc>
                <a:tc>
                  <a:txBody>
                    <a:bodyPr/>
                    <a:lstStyle/>
                    <a:p>
                      <a:pPr>
                        <a:lnSpc>
                          <a:spcPct val="107000"/>
                        </a:lnSpc>
                        <a:spcAft>
                          <a:spcPts val="0"/>
                        </a:spcAft>
                      </a:pPr>
                      <a:r>
                        <a:rPr lang="ro-RO" sz="1400" b="1" dirty="0" smtClean="0">
                          <a:solidFill>
                            <a:schemeClr val="accent5">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FINDING DESCRIPTION</a:t>
                      </a:r>
                      <a:endParaRPr lang="ro-RO" sz="14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4099" marR="54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164805904"/>
              </p:ext>
            </p:extLst>
          </p:nvPr>
        </p:nvGraphicFramePr>
        <p:xfrm>
          <a:off x="457200" y="2368602"/>
          <a:ext cx="8229600" cy="1701941"/>
        </p:xfrm>
        <a:graphic>
          <a:graphicData uri="http://schemas.openxmlformats.org/drawingml/2006/table">
            <a:tbl>
              <a:tblPr firstRow="1" firstCol="1" bandRow="1"/>
              <a:tblGrid>
                <a:gridCol w="381000"/>
                <a:gridCol w="457200"/>
                <a:gridCol w="1371600"/>
                <a:gridCol w="6019800"/>
              </a:tblGrid>
              <a:tr h="638228">
                <a:tc>
                  <a:txBody>
                    <a:bodyPr/>
                    <a:lstStyle/>
                    <a:p>
                      <a:pPr>
                        <a:lnSpc>
                          <a:spcPct val="107000"/>
                        </a:lnSpc>
                        <a:spcAft>
                          <a:spcPts val="0"/>
                        </a:spcAft>
                      </a:pPr>
                      <a:r>
                        <a:rPr lang="ro-RO" sz="13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ro-RO"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917" marR="5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3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D03</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917" marR="5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3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Cargo stowage</a:t>
                      </a:r>
                      <a:endParaRPr lang="ro-RO"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917" marR="5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3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Load distribution/load limit (floor and/or height) exceeded</a:t>
                      </a:r>
                      <a:r>
                        <a:rPr lang="ro-RO" sz="13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During the inspection on  a/c arrival, the rear cargo compartment was found to be </a:t>
                      </a:r>
                      <a:r>
                        <a:rPr lang="ro-RO" sz="130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loaded by exceeding the height limit. </a:t>
                      </a:r>
                      <a:endParaRPr lang="ro-RO"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917" marR="5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485">
                <a:tc>
                  <a:txBody>
                    <a:bodyPr/>
                    <a:lstStyle/>
                    <a:p>
                      <a:pPr>
                        <a:lnSpc>
                          <a:spcPct val="107000"/>
                        </a:lnSpc>
                        <a:spcAft>
                          <a:spcPts val="0"/>
                        </a:spcAft>
                      </a:pPr>
                      <a:r>
                        <a:rPr lang="ro-RO" sz="13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917" marR="5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3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D03</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917" marR="5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3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Cargo stowage</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917" marR="5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3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Cargo not correctly secured and restrained in all directions </a:t>
                      </a:r>
                      <a:r>
                        <a:rPr lang="ro-RO" sz="13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fwd cargo compartement </a:t>
                      </a:r>
                      <a:r>
                        <a:rPr lang="ro-RO" sz="130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Fly away kit</a:t>
                      </a:r>
                      <a:r>
                        <a:rPr lang="ro-RO" sz="13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917" marR="5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485">
                <a:tc>
                  <a:txBody>
                    <a:bodyPr/>
                    <a:lstStyle/>
                    <a:p>
                      <a:pPr>
                        <a:lnSpc>
                          <a:spcPct val="107000"/>
                        </a:lnSpc>
                        <a:spcAft>
                          <a:spcPts val="0"/>
                        </a:spcAft>
                      </a:pPr>
                      <a:r>
                        <a:rPr lang="ro-RO" sz="13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917" marR="5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3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E01</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917" marR="5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3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General</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917" marR="5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3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Aircraft not operated in accordance with manufacturer standards </a:t>
                      </a:r>
                      <a:r>
                        <a:rPr lang="ro-RO" sz="13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ro-RO" sz="130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metal weight relief hook of electrical power cable attached to aircraft structure </a:t>
                      </a:r>
                      <a:endParaRPr lang="ro-RO"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917" marR="5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743">
                <a:tc>
                  <a:txBody>
                    <a:bodyPr/>
                    <a:lstStyle/>
                    <a:p>
                      <a:pPr>
                        <a:lnSpc>
                          <a:spcPct val="107000"/>
                        </a:lnSpc>
                        <a:spcAft>
                          <a:spcPts val="0"/>
                        </a:spcAft>
                      </a:pPr>
                      <a:r>
                        <a:rPr lang="ro-RO" sz="13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917" marR="5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3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E01</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917" marR="5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3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General</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917" marR="5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3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No cabin attendant able to speak and understand Italian language</a:t>
                      </a:r>
                      <a:r>
                        <a:rPr lang="ro-RO" sz="13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ro-RO"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917" marR="5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1"/>
          <p:cNvSpPr>
            <a:spLocks noChangeArrowheads="1"/>
          </p:cNvSpPr>
          <p:nvPr/>
        </p:nvSpPr>
        <p:spPr bwMode="auto">
          <a:xfrm>
            <a:off x="457200" y="3073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o-RO"/>
          </a:p>
        </p:txBody>
      </p:sp>
    </p:spTree>
    <p:extLst>
      <p:ext uri="{BB962C8B-B14F-4D97-AF65-F5344CB8AC3E}">
        <p14:creationId xmlns:p14="http://schemas.microsoft.com/office/powerpoint/2010/main" val="3368797548"/>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0938" y="142875"/>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fld id="{CE7A1C7B-74BC-4827-B3A7-F1445C82DEBE}" type="slidenum">
              <a:rPr lang="ro-RO" altLang="en-US" sz="1200">
                <a:latin typeface="Arial Black" panose="020B0A04020102020204" pitchFamily="34" charset="0"/>
              </a:rPr>
              <a:pPr algn="r" eaLnBrk="1" hangingPunct="1">
                <a:spcBef>
                  <a:spcPct val="0"/>
                </a:spcBef>
                <a:buClrTx/>
                <a:buSzTx/>
                <a:buFontTx/>
                <a:buNone/>
              </a:pPr>
              <a:t>14</a:t>
            </a:fld>
            <a:endParaRPr lang="ro-RO" altLang="en-US" sz="1200">
              <a:latin typeface="Arial Black" panose="020B0A04020102020204" pitchFamily="34" charset="0"/>
            </a:endParaRPr>
          </a:p>
        </p:txBody>
      </p:sp>
      <p:sp>
        <p:nvSpPr>
          <p:cNvPr id="8" name="Text Box 9">
            <a:extLst>
              <a:ext uri="{FF2B5EF4-FFF2-40B4-BE49-F238E27FC236}">
                <a16:creationId xmlns:a16="http://schemas.microsoft.com/office/drawing/2014/main" xmlns="" id="{28C320A0-428E-4472-9DF9-7824E0BF7828}"/>
              </a:ext>
            </a:extLst>
          </p:cNvPr>
          <p:cNvSpPr txBox="1">
            <a:spLocks noChangeArrowheads="1"/>
          </p:cNvSpPr>
          <p:nvPr/>
        </p:nvSpPr>
        <p:spPr bwMode="auto">
          <a:xfrm>
            <a:off x="1259632"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sp>
        <p:nvSpPr>
          <p:cNvPr id="13" name="TextBox 12"/>
          <p:cNvSpPr txBox="1"/>
          <p:nvPr/>
        </p:nvSpPr>
        <p:spPr>
          <a:xfrm>
            <a:off x="1981200" y="691803"/>
            <a:ext cx="4357283" cy="461665"/>
          </a:xfrm>
          <a:prstGeom prst="rect">
            <a:avLst/>
          </a:prstGeom>
          <a:noFill/>
        </p:spPr>
        <p:txBody>
          <a:bodyPr wrap="none" rtlCol="0">
            <a:spAutoFit/>
          </a:bodyPr>
          <a:lstStyle/>
          <a:p>
            <a:r>
              <a:rPr lang="ro-RO" sz="2400" b="1" dirty="0" smtClean="0">
                <a:solidFill>
                  <a:srgbClr val="333399"/>
                </a:solidFill>
                <a:effectLst>
                  <a:outerShdw blurRad="38100" dist="38100" dir="2700000" algn="tl">
                    <a:srgbClr val="000000">
                      <a:alpha val="43137"/>
                    </a:srgbClr>
                  </a:outerShdw>
                </a:effectLst>
              </a:rPr>
              <a:t>Acțiuni preventive - exemple</a:t>
            </a:r>
            <a:endParaRPr lang="ro-RO" sz="2400" b="1" dirty="0">
              <a:solidFill>
                <a:srgbClr val="333399"/>
              </a:solidFill>
              <a:effectLst>
                <a:outerShdw blurRad="38100" dist="38100" dir="2700000" algn="tl">
                  <a:srgbClr val="000000">
                    <a:alpha val="43137"/>
                  </a:srgbClr>
                </a:outerShdw>
              </a:effectLst>
            </a:endParaRPr>
          </a:p>
        </p:txBody>
      </p:sp>
      <p:sp>
        <p:nvSpPr>
          <p:cNvPr id="4" name="Rectangle 1"/>
          <p:cNvSpPr>
            <a:spLocks noChangeArrowheads="1"/>
          </p:cNvSpPr>
          <p:nvPr/>
        </p:nvSpPr>
        <p:spPr bwMode="auto">
          <a:xfrm>
            <a:off x="457200" y="307340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o-RO"/>
          </a:p>
        </p:txBody>
      </p:sp>
      <p:sp>
        <p:nvSpPr>
          <p:cNvPr id="9" name="TextBox 8"/>
          <p:cNvSpPr txBox="1"/>
          <p:nvPr/>
        </p:nvSpPr>
        <p:spPr>
          <a:xfrm>
            <a:off x="838200" y="1244600"/>
            <a:ext cx="7772400" cy="5016758"/>
          </a:xfrm>
          <a:prstGeom prst="rect">
            <a:avLst/>
          </a:prstGeom>
          <a:noFill/>
        </p:spPr>
        <p:txBody>
          <a:bodyPr wrap="square" rtlCol="0">
            <a:spAutoFit/>
          </a:bodyPr>
          <a:lstStyle/>
          <a:p>
            <a:pPr marL="342900" indent="-342900">
              <a:buFont typeface="Wingdings" panose="05000000000000000000" pitchFamily="2" charset="2"/>
              <a:buChar char="Ø"/>
            </a:pPr>
            <a:r>
              <a:rPr lang="ro-RO" sz="2000" dirty="0" smtClean="0"/>
              <a:t>Elaborarea, în cadrul operatorului aerian, a unei proceduri pentru preînt</a:t>
            </a:r>
            <a:r>
              <a:rPr lang="ro-RO" sz="2000" dirty="0" smtClean="0">
                <a:latin typeface="Arial" charset="0"/>
                <a:cs typeface="Arial" charset="0"/>
              </a:rPr>
              <a:t>âmpinarea neconformităților la inspecțiile RAMP</a:t>
            </a:r>
          </a:p>
          <a:p>
            <a:pPr marL="342900" indent="-342900">
              <a:buFont typeface="Wingdings" panose="05000000000000000000" pitchFamily="2" charset="2"/>
              <a:buChar char="Ø"/>
            </a:pPr>
            <a:r>
              <a:rPr lang="ro-RO" sz="2000" dirty="0" smtClean="0"/>
              <a:t>Instruirea echipajelor asupra aspectelor pe care se pune accent la o inspecție RAMP, astfel înc</a:t>
            </a:r>
            <a:r>
              <a:rPr lang="ro-RO" sz="2000" dirty="0" smtClean="0">
                <a:latin typeface="Arial" charset="0"/>
                <a:cs typeface="Arial" charset="0"/>
              </a:rPr>
              <a:t>ât să fie pregătite să răspundă întrebărilor inspectorilor, inclusiv în ceea ce privește toată documentația aflată la bord</a:t>
            </a:r>
          </a:p>
          <a:p>
            <a:pPr marL="342900" indent="-342900">
              <a:buFont typeface="Wingdings" panose="05000000000000000000" pitchFamily="2" charset="2"/>
              <a:buChar char="Ø"/>
            </a:pPr>
            <a:r>
              <a:rPr lang="ro-RO" sz="2000" dirty="0" smtClean="0">
                <a:latin typeface="Arial" charset="0"/>
                <a:cs typeface="Arial" charset="0"/>
              </a:rPr>
              <a:t>Controlul riguros al tuturor înregistrărilor legate de întreținerea aeronavei</a:t>
            </a:r>
            <a:r>
              <a:rPr lang="ro-RO" sz="2000" dirty="0" smtClean="0"/>
              <a:t> </a:t>
            </a:r>
          </a:p>
          <a:p>
            <a:pPr marL="342900" indent="-342900">
              <a:buFont typeface="Wingdings" panose="05000000000000000000" pitchFamily="2" charset="2"/>
              <a:buChar char="Ø"/>
            </a:pPr>
            <a:r>
              <a:rPr lang="ro-RO" sz="2000" dirty="0" smtClean="0"/>
              <a:t>Instruirea echipajelor de cabină privind verificarea cabinei de pasageri, a echipamentelor de urgență și a altor elemente de siguranță înainte de fiecare zbor (inclusiv la escală), precum și raportarea și înregistrarea imediată a tuturor defectelor constatate</a:t>
            </a:r>
          </a:p>
          <a:p>
            <a:pPr marL="342900" indent="-342900">
              <a:buFont typeface="Wingdings" panose="05000000000000000000" pitchFamily="2" charset="2"/>
              <a:buChar char="Ø"/>
            </a:pPr>
            <a:r>
              <a:rPr lang="ro-RO" sz="2000" dirty="0" smtClean="0"/>
              <a:t>Verificarea modului de încărcare a calelor de bagaje și de închidere a ușilor/panourilor exterioare ale aeronavei înainte de fiecare zbor</a:t>
            </a:r>
          </a:p>
        </p:txBody>
      </p:sp>
    </p:spTree>
    <p:extLst>
      <p:ext uri="{BB962C8B-B14F-4D97-AF65-F5344CB8AC3E}">
        <p14:creationId xmlns:p14="http://schemas.microsoft.com/office/powerpoint/2010/main" val="4281951385"/>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651933"/>
            <a:ext cx="8229600" cy="457200"/>
          </a:xfrm>
        </p:spPr>
        <p:txBody>
          <a:bodyPr/>
          <a:lstStyle/>
          <a:p>
            <a:r>
              <a:rPr lang="en-US" sz="2800" b="1" dirty="0" smtClean="0">
                <a:solidFill>
                  <a:srgbClr val="FF0000"/>
                </a:solidFill>
              </a:rPr>
              <a:t>ATENTIE – </a:t>
            </a:r>
            <a:r>
              <a:rPr lang="en-US" sz="2800" b="1" dirty="0" err="1" smtClean="0">
                <a:solidFill>
                  <a:srgbClr val="FF0000"/>
                </a:solidFill>
              </a:rPr>
              <a:t>Informare</a:t>
            </a:r>
            <a:r>
              <a:rPr lang="en-US" sz="2800" b="1" dirty="0" smtClean="0">
                <a:solidFill>
                  <a:srgbClr val="FF0000"/>
                </a:solidFill>
              </a:rPr>
              <a:t> </a:t>
            </a:r>
            <a:r>
              <a:rPr lang="en-US" sz="2800" b="1" dirty="0" err="1" smtClean="0">
                <a:solidFill>
                  <a:srgbClr val="FF0000"/>
                </a:solidFill>
              </a:rPr>
              <a:t>pentru</a:t>
            </a:r>
            <a:r>
              <a:rPr lang="en-US" sz="2800" b="1" dirty="0" smtClean="0">
                <a:solidFill>
                  <a:srgbClr val="FF0000"/>
                </a:solidFill>
              </a:rPr>
              <a:t> </a:t>
            </a:r>
            <a:r>
              <a:rPr lang="en-US" sz="2800" b="1" dirty="0" err="1" smtClean="0">
                <a:solidFill>
                  <a:srgbClr val="FF0000"/>
                </a:solidFill>
              </a:rPr>
              <a:t>echipaje</a:t>
            </a:r>
            <a:endParaRPr lang="en-US" sz="2800" b="1" dirty="0">
              <a:solidFill>
                <a:srgbClr val="FF0000"/>
              </a:solidFill>
            </a:endParaRPr>
          </a:p>
        </p:txBody>
      </p:sp>
      <p:sp>
        <p:nvSpPr>
          <p:cNvPr id="3" name="Content Placeholder 2"/>
          <p:cNvSpPr>
            <a:spLocks noGrp="1"/>
          </p:cNvSpPr>
          <p:nvPr>
            <p:ph idx="1"/>
          </p:nvPr>
        </p:nvSpPr>
        <p:spPr>
          <a:xfrm>
            <a:off x="381000" y="1600201"/>
            <a:ext cx="8229600" cy="4495800"/>
          </a:xfrm>
        </p:spPr>
        <p:txBody>
          <a:bodyPr/>
          <a:lstStyle/>
          <a:p>
            <a:r>
              <a:rPr lang="en-US" sz="2400" dirty="0" err="1" smtClean="0"/>
              <a:t>Unele</a:t>
            </a:r>
            <a:r>
              <a:rPr lang="en-US" sz="2400" dirty="0" smtClean="0"/>
              <a:t> </a:t>
            </a:r>
            <a:r>
              <a:rPr lang="en-US" sz="2400" dirty="0" err="1" smtClean="0"/>
              <a:t>dintre</a:t>
            </a:r>
            <a:r>
              <a:rPr lang="en-US" sz="2400" dirty="0" smtClean="0"/>
              <a:t> </a:t>
            </a:r>
            <a:r>
              <a:rPr lang="en-US" sz="2400" dirty="0" err="1" smtClean="0"/>
              <a:t>statele</a:t>
            </a:r>
            <a:r>
              <a:rPr lang="en-US" sz="2400" dirty="0" smtClean="0"/>
              <a:t> UE au </a:t>
            </a:r>
            <a:r>
              <a:rPr lang="en-US" sz="2400" dirty="0" err="1" smtClean="0"/>
              <a:t>adoptat</a:t>
            </a:r>
            <a:r>
              <a:rPr lang="en-US" sz="2400" dirty="0" smtClean="0"/>
              <a:t> </a:t>
            </a:r>
            <a:r>
              <a:rPr lang="ro-RO" sz="2400" dirty="0" smtClean="0"/>
              <a:t>î</a:t>
            </a:r>
            <a:r>
              <a:rPr lang="en-US" sz="2400" dirty="0" smtClean="0"/>
              <a:t>n </a:t>
            </a:r>
            <a:r>
              <a:rPr lang="en-US" sz="2400" b="1" dirty="0" err="1" smtClean="0">
                <a:solidFill>
                  <a:srgbClr val="FF0000"/>
                </a:solidFill>
              </a:rPr>
              <a:t>legisla</a:t>
            </a:r>
            <a:r>
              <a:rPr lang="ro-RO" sz="2400" b="1" dirty="0" smtClean="0">
                <a:solidFill>
                  <a:srgbClr val="FF0000"/>
                </a:solidFill>
              </a:rPr>
              <a:t>ț</a:t>
            </a:r>
            <a:r>
              <a:rPr lang="en-US" sz="2400" b="1" dirty="0" err="1" smtClean="0">
                <a:solidFill>
                  <a:srgbClr val="FF0000"/>
                </a:solidFill>
              </a:rPr>
              <a:t>ia</a:t>
            </a:r>
            <a:r>
              <a:rPr lang="en-US" sz="2400" b="1" dirty="0" smtClean="0">
                <a:solidFill>
                  <a:srgbClr val="FF0000"/>
                </a:solidFill>
              </a:rPr>
              <a:t> </a:t>
            </a:r>
            <a:r>
              <a:rPr lang="en-US" sz="2400" b="1" dirty="0" err="1" smtClean="0">
                <a:solidFill>
                  <a:srgbClr val="FF0000"/>
                </a:solidFill>
              </a:rPr>
              <a:t>na</a:t>
            </a:r>
            <a:r>
              <a:rPr lang="ro-RO" sz="2400" b="1" dirty="0" smtClean="0">
                <a:solidFill>
                  <a:srgbClr val="FF0000"/>
                </a:solidFill>
              </a:rPr>
              <a:t>ț</a:t>
            </a:r>
            <a:r>
              <a:rPr lang="en-US" sz="2400" b="1" dirty="0" err="1" smtClean="0">
                <a:solidFill>
                  <a:srgbClr val="FF0000"/>
                </a:solidFill>
              </a:rPr>
              <a:t>ional</a:t>
            </a:r>
            <a:r>
              <a:rPr lang="ro-RO" sz="2400" b="1" dirty="0" smtClean="0">
                <a:solidFill>
                  <a:srgbClr val="FF0000"/>
                </a:solidFill>
              </a:rPr>
              <a:t>ă</a:t>
            </a:r>
            <a:r>
              <a:rPr lang="en-US" sz="2400" b="1" dirty="0" smtClean="0"/>
              <a:t> </a:t>
            </a:r>
            <a:r>
              <a:rPr lang="en-US" sz="2400" dirty="0" err="1" smtClean="0"/>
              <a:t>dreptul</a:t>
            </a:r>
            <a:r>
              <a:rPr lang="en-US" sz="2400" dirty="0" smtClean="0"/>
              <a:t> de control </a:t>
            </a:r>
            <a:r>
              <a:rPr lang="en-US" sz="2400" dirty="0" err="1" smtClean="0"/>
              <a:t>privind</a:t>
            </a:r>
            <a:r>
              <a:rPr lang="en-US" sz="2400" dirty="0" smtClean="0"/>
              <a:t> </a:t>
            </a:r>
            <a:r>
              <a:rPr lang="en-US" sz="2400" b="1" dirty="0" err="1" smtClean="0">
                <a:solidFill>
                  <a:srgbClr val="FF0000"/>
                </a:solidFill>
              </a:rPr>
              <a:t>consumul</a:t>
            </a:r>
            <a:r>
              <a:rPr lang="en-US" sz="2400" b="1" dirty="0" smtClean="0">
                <a:solidFill>
                  <a:srgbClr val="FF0000"/>
                </a:solidFill>
              </a:rPr>
              <a:t> de </a:t>
            </a:r>
            <a:r>
              <a:rPr lang="en-US" sz="2400" b="1" dirty="0" err="1" smtClean="0">
                <a:solidFill>
                  <a:srgbClr val="FF0000"/>
                </a:solidFill>
              </a:rPr>
              <a:t>alcool</a:t>
            </a:r>
            <a:r>
              <a:rPr lang="en-US" sz="2400" b="1" dirty="0" smtClean="0">
                <a:solidFill>
                  <a:srgbClr val="FF0000"/>
                </a:solidFill>
              </a:rPr>
              <a:t> </a:t>
            </a:r>
            <a:r>
              <a:rPr lang="ro-RO" sz="2400" b="1" dirty="0" err="1">
                <a:solidFill>
                  <a:srgbClr val="FF0000"/>
                </a:solidFill>
              </a:rPr>
              <a:t>ș</a:t>
            </a:r>
            <a:r>
              <a:rPr lang="en-US" sz="2400" b="1" dirty="0" err="1" smtClean="0">
                <a:solidFill>
                  <a:srgbClr val="FF0000"/>
                </a:solidFill>
              </a:rPr>
              <a:t>i</a:t>
            </a:r>
            <a:r>
              <a:rPr lang="en-US" sz="2400" b="1" dirty="0" smtClean="0">
                <a:solidFill>
                  <a:srgbClr val="FF0000"/>
                </a:solidFill>
              </a:rPr>
              <a:t>/</a:t>
            </a:r>
            <a:r>
              <a:rPr lang="en-US" sz="2400" b="1" dirty="0" err="1" smtClean="0">
                <a:solidFill>
                  <a:srgbClr val="FF0000"/>
                </a:solidFill>
              </a:rPr>
              <a:t>sau</a:t>
            </a:r>
            <a:r>
              <a:rPr lang="en-US" sz="2400" b="1" dirty="0" smtClean="0">
                <a:solidFill>
                  <a:srgbClr val="FF0000"/>
                </a:solidFill>
              </a:rPr>
              <a:t> </a:t>
            </a:r>
            <a:r>
              <a:rPr lang="en-US" sz="2400" b="1" dirty="0" err="1" smtClean="0">
                <a:solidFill>
                  <a:srgbClr val="FF0000"/>
                </a:solidFill>
              </a:rPr>
              <a:t>droguri</a:t>
            </a:r>
            <a:r>
              <a:rPr lang="en-US" sz="2400" b="1" dirty="0" smtClean="0">
                <a:solidFill>
                  <a:srgbClr val="FF0000"/>
                </a:solidFill>
              </a:rPr>
              <a:t> </a:t>
            </a:r>
            <a:r>
              <a:rPr lang="en-US" sz="2400" dirty="0" err="1" smtClean="0"/>
              <a:t>pentru</a:t>
            </a:r>
            <a:r>
              <a:rPr lang="en-US" sz="2400" dirty="0" smtClean="0"/>
              <a:t> </a:t>
            </a:r>
            <a:r>
              <a:rPr lang="en-US" sz="2400" dirty="0" err="1" smtClean="0"/>
              <a:t>echipaje</a:t>
            </a:r>
            <a:r>
              <a:rPr lang="en-US" sz="2400" dirty="0" smtClean="0"/>
              <a:t>, </a:t>
            </a:r>
            <a:r>
              <a:rPr lang="en-US" sz="2400" dirty="0" err="1" smtClean="0"/>
              <a:t>altele</a:t>
            </a:r>
            <a:r>
              <a:rPr lang="en-US" sz="2400" dirty="0" smtClean="0"/>
              <a:t> </a:t>
            </a:r>
            <a:r>
              <a:rPr lang="en-US" sz="2400" dirty="0" err="1" smtClean="0"/>
              <a:t>decat</a:t>
            </a:r>
            <a:r>
              <a:rPr lang="en-US" sz="2400" dirty="0" smtClean="0"/>
              <a:t> </a:t>
            </a:r>
            <a:r>
              <a:rPr lang="en-US" sz="2400" dirty="0" err="1" smtClean="0"/>
              <a:t>cele</a:t>
            </a:r>
            <a:r>
              <a:rPr lang="en-US" sz="2400" dirty="0" smtClean="0"/>
              <a:t> </a:t>
            </a:r>
            <a:r>
              <a:rPr lang="ro-RO" sz="2400" dirty="0" smtClean="0"/>
              <a:t>ale operatorilor aerieni </a:t>
            </a:r>
            <a:r>
              <a:rPr lang="en-US" sz="2400" dirty="0" err="1" smtClean="0"/>
              <a:t>na</a:t>
            </a:r>
            <a:r>
              <a:rPr lang="ro-RO" sz="2400" dirty="0" smtClean="0"/>
              <a:t>ț</a:t>
            </a:r>
            <a:r>
              <a:rPr lang="en-US" sz="2400" dirty="0" err="1" smtClean="0"/>
              <a:t>ional</a:t>
            </a:r>
            <a:r>
              <a:rPr lang="ro-RO" sz="2400" dirty="0" smtClean="0"/>
              <a:t>i</a:t>
            </a:r>
            <a:endParaRPr lang="en-US" sz="2400" dirty="0" smtClean="0"/>
          </a:p>
          <a:p>
            <a:r>
              <a:rPr lang="en-US" sz="2400" dirty="0" err="1" smtClean="0"/>
              <a:t>Dintre</a:t>
            </a:r>
            <a:r>
              <a:rPr lang="en-US" sz="2400" dirty="0" smtClean="0"/>
              <a:t> </a:t>
            </a:r>
            <a:r>
              <a:rPr lang="en-US" sz="2400" dirty="0" err="1" smtClean="0"/>
              <a:t>acestea</a:t>
            </a:r>
            <a:r>
              <a:rPr lang="ro-RO" sz="2400" dirty="0" smtClean="0"/>
              <a:t>,</a:t>
            </a:r>
            <a:r>
              <a:rPr lang="en-US" sz="2400" dirty="0" smtClean="0"/>
              <a:t> Germania a </a:t>
            </a:r>
            <a:r>
              <a:rPr lang="en-US" sz="2400" dirty="0" err="1" smtClean="0"/>
              <a:t>trecut</a:t>
            </a:r>
            <a:r>
              <a:rPr lang="en-US" sz="2400" dirty="0" smtClean="0"/>
              <a:t> la </a:t>
            </a:r>
            <a:r>
              <a:rPr lang="en-US" sz="2400" dirty="0" err="1" smtClean="0"/>
              <a:t>efectuarea</a:t>
            </a:r>
            <a:r>
              <a:rPr lang="en-US" sz="2400" dirty="0" smtClean="0"/>
              <a:t> </a:t>
            </a:r>
            <a:r>
              <a:rPr lang="en-US" sz="2400" dirty="0" err="1" smtClean="0"/>
              <a:t>acestor</a:t>
            </a:r>
            <a:r>
              <a:rPr lang="en-US" sz="2400" dirty="0" smtClean="0"/>
              <a:t> </a:t>
            </a:r>
            <a:r>
              <a:rPr lang="en-US" sz="2400" dirty="0" err="1" smtClean="0"/>
              <a:t>controale</a:t>
            </a:r>
            <a:r>
              <a:rPr lang="en-US" sz="2400" dirty="0" smtClean="0"/>
              <a:t> </a:t>
            </a:r>
            <a:r>
              <a:rPr lang="ro-RO" sz="2400" dirty="0"/>
              <a:t>î</a:t>
            </a:r>
            <a:r>
              <a:rPr lang="en-US" sz="2400" dirty="0" smtClean="0"/>
              <a:t>n </a:t>
            </a:r>
            <a:r>
              <a:rPr lang="en-US" sz="2400" dirty="0" err="1" smtClean="0"/>
              <a:t>cadrul</a:t>
            </a:r>
            <a:r>
              <a:rPr lang="en-US" sz="2400" dirty="0" smtClean="0"/>
              <a:t> </a:t>
            </a:r>
            <a:r>
              <a:rPr lang="en-US" sz="2400" dirty="0" err="1" smtClean="0"/>
              <a:t>inspec</a:t>
            </a:r>
            <a:r>
              <a:rPr lang="ro-RO" sz="2400" dirty="0" smtClean="0"/>
              <a:t>ț</a:t>
            </a:r>
            <a:r>
              <a:rPr lang="en-US" sz="2400" dirty="0" err="1" smtClean="0"/>
              <a:t>iilor</a:t>
            </a:r>
            <a:r>
              <a:rPr lang="en-US" sz="2400" dirty="0" smtClean="0"/>
              <a:t> RAMP</a:t>
            </a:r>
            <a:endParaRPr lang="ro-RO" sz="2400" dirty="0" smtClean="0"/>
          </a:p>
          <a:p>
            <a:r>
              <a:rPr lang="en-US" sz="2400" dirty="0" err="1"/>
              <a:t>Asemenea</a:t>
            </a:r>
            <a:r>
              <a:rPr lang="en-US" sz="2400" dirty="0"/>
              <a:t> </a:t>
            </a:r>
            <a:r>
              <a:rPr lang="en-US" sz="2400" dirty="0" err="1"/>
              <a:t>controale</a:t>
            </a:r>
            <a:r>
              <a:rPr lang="en-US" sz="2400" dirty="0"/>
              <a:t> </a:t>
            </a:r>
            <a:r>
              <a:rPr lang="en-US" sz="2400" dirty="0" err="1"/>
              <a:t>sunt</a:t>
            </a:r>
            <a:r>
              <a:rPr lang="en-US" sz="2400" dirty="0"/>
              <a:t> de a</a:t>
            </a:r>
            <a:r>
              <a:rPr lang="ro-RO" sz="2400" dirty="0"/>
              <a:t>ș</a:t>
            </a:r>
            <a:r>
              <a:rPr lang="en-US" sz="2400" dirty="0" err="1"/>
              <a:t>teptat</a:t>
            </a:r>
            <a:r>
              <a:rPr lang="en-US" sz="2400" dirty="0"/>
              <a:t> </a:t>
            </a:r>
            <a:r>
              <a:rPr lang="ro-RO" sz="2400" dirty="0"/>
              <a:t>ș</a:t>
            </a:r>
            <a:r>
              <a:rPr lang="en-US" sz="2400" dirty="0" err="1"/>
              <a:t>i</a:t>
            </a:r>
            <a:r>
              <a:rPr lang="en-US" sz="2400" dirty="0"/>
              <a:t> la </a:t>
            </a:r>
            <a:r>
              <a:rPr lang="en-US" sz="2400" dirty="0" err="1"/>
              <a:t>escale</a:t>
            </a:r>
            <a:r>
              <a:rPr lang="en-US" sz="2400" dirty="0"/>
              <a:t> </a:t>
            </a:r>
            <a:r>
              <a:rPr lang="ro-RO" sz="2400" dirty="0"/>
              <a:t>î</a:t>
            </a:r>
            <a:r>
              <a:rPr lang="en-US" sz="2400" dirty="0"/>
              <a:t>n Italia, </a:t>
            </a:r>
            <a:r>
              <a:rPr lang="en-US" sz="2400" dirty="0" err="1"/>
              <a:t>Olanda</a:t>
            </a:r>
            <a:r>
              <a:rPr lang="en-US" sz="2400" dirty="0"/>
              <a:t>, </a:t>
            </a:r>
            <a:r>
              <a:rPr lang="en-US" sz="2400" dirty="0" err="1"/>
              <a:t>Suedia</a:t>
            </a:r>
            <a:r>
              <a:rPr lang="en-US" sz="2400" dirty="0"/>
              <a:t>, Fran</a:t>
            </a:r>
            <a:r>
              <a:rPr lang="ro-RO" sz="2400" dirty="0"/>
              <a:t>ț</a:t>
            </a:r>
            <a:r>
              <a:rPr lang="en-US" sz="2400" dirty="0"/>
              <a:t>a</a:t>
            </a:r>
          </a:p>
          <a:p>
            <a:r>
              <a:rPr lang="en-US" sz="2400" dirty="0"/>
              <a:t>Aten</a:t>
            </a:r>
            <a:r>
              <a:rPr lang="ro-RO" sz="2400" dirty="0"/>
              <a:t>ț</a:t>
            </a:r>
            <a:r>
              <a:rPr lang="en-US" sz="2400" dirty="0" err="1"/>
              <a:t>ie</a:t>
            </a:r>
            <a:r>
              <a:rPr lang="en-US" sz="2400" dirty="0"/>
              <a:t> la </a:t>
            </a:r>
            <a:r>
              <a:rPr lang="en-US" sz="2400" dirty="0" err="1"/>
              <a:t>abordarea</a:t>
            </a:r>
            <a:r>
              <a:rPr lang="en-US" sz="2400" dirty="0"/>
              <a:t> </a:t>
            </a:r>
            <a:r>
              <a:rPr lang="en-US" sz="2400" dirty="0" err="1"/>
              <a:t>acestui</a:t>
            </a:r>
            <a:r>
              <a:rPr lang="en-US" sz="2400" dirty="0"/>
              <a:t> gen de </a:t>
            </a:r>
            <a:r>
              <a:rPr lang="en-US" sz="2400" dirty="0" err="1"/>
              <a:t>controale</a:t>
            </a:r>
            <a:r>
              <a:rPr lang="en-US" sz="2400" dirty="0"/>
              <a:t> de c</a:t>
            </a:r>
            <a:r>
              <a:rPr lang="ro-RO" sz="2400" dirty="0"/>
              <a:t>ă</a:t>
            </a:r>
            <a:r>
              <a:rPr lang="en-US" sz="2400" dirty="0" err="1"/>
              <a:t>tre</a:t>
            </a:r>
            <a:r>
              <a:rPr lang="en-US" sz="2400" dirty="0"/>
              <a:t> </a:t>
            </a:r>
            <a:r>
              <a:rPr lang="en-US" sz="2400" dirty="0" err="1"/>
              <a:t>echipaje</a:t>
            </a:r>
            <a:r>
              <a:rPr lang="ro-RO" sz="2400" dirty="0"/>
              <a:t> -</a:t>
            </a:r>
            <a:r>
              <a:rPr lang="en-US" sz="2400" dirty="0"/>
              <a:t> </a:t>
            </a:r>
            <a:r>
              <a:rPr lang="en-US" sz="2400" dirty="0" err="1"/>
              <a:t>Refuzul</a:t>
            </a:r>
            <a:r>
              <a:rPr lang="en-US" sz="2400" dirty="0"/>
              <a:t> de a se </a:t>
            </a:r>
            <a:r>
              <a:rPr lang="en-US" sz="2400" dirty="0" err="1"/>
              <a:t>supune</a:t>
            </a:r>
            <a:r>
              <a:rPr lang="en-US" sz="2400" dirty="0"/>
              <a:t> </a:t>
            </a:r>
            <a:r>
              <a:rPr lang="en-US" sz="2400" dirty="0" err="1"/>
              <a:t>controlului</a:t>
            </a:r>
            <a:r>
              <a:rPr lang="en-US" sz="2400" dirty="0"/>
              <a:t> </a:t>
            </a:r>
            <a:r>
              <a:rPr lang="en-US" sz="2400" dirty="0" err="1"/>
              <a:t>poate</a:t>
            </a:r>
            <a:r>
              <a:rPr lang="en-US" sz="2400" dirty="0"/>
              <a:t> duce la </a:t>
            </a:r>
            <a:r>
              <a:rPr lang="ro-RO" sz="2400" dirty="0"/>
              <a:t>î</a:t>
            </a:r>
            <a:r>
              <a:rPr lang="en-US" sz="2400" dirty="0" err="1"/>
              <a:t>nt</a:t>
            </a:r>
            <a:r>
              <a:rPr lang="ro-RO" sz="2400" dirty="0">
                <a:latin typeface="Arial" charset="0"/>
                <a:cs typeface="Arial" charset="0"/>
              </a:rPr>
              <a:t>â</a:t>
            </a:r>
            <a:r>
              <a:rPr lang="en-US" sz="2400" dirty="0" err="1"/>
              <a:t>rzierea</a:t>
            </a:r>
            <a:r>
              <a:rPr lang="en-US" sz="2400" dirty="0"/>
              <a:t> </a:t>
            </a:r>
            <a:r>
              <a:rPr lang="en-US" sz="2400" dirty="0" err="1"/>
              <a:t>sau</a:t>
            </a:r>
            <a:r>
              <a:rPr lang="en-US" sz="2400" dirty="0"/>
              <a:t> </a:t>
            </a:r>
            <a:r>
              <a:rPr lang="en-US" sz="2400" dirty="0" err="1"/>
              <a:t>chiar</a:t>
            </a:r>
            <a:r>
              <a:rPr lang="en-US" sz="2400" dirty="0"/>
              <a:t> </a:t>
            </a:r>
            <a:r>
              <a:rPr lang="en-US" sz="2400" dirty="0" err="1"/>
              <a:t>anular</a:t>
            </a:r>
            <a:r>
              <a:rPr lang="ro-RO" sz="2400" dirty="0"/>
              <a:t>ea </a:t>
            </a:r>
            <a:r>
              <a:rPr lang="ro-RO" sz="2400" dirty="0" smtClean="0"/>
              <a:t>zborului</a:t>
            </a:r>
            <a:endParaRPr lang="en-US" sz="2400" dirty="0" smtClean="0"/>
          </a:p>
          <a:p>
            <a:endParaRPr lang="en-US" dirty="0"/>
          </a:p>
        </p:txBody>
      </p:sp>
      <p:sp>
        <p:nvSpPr>
          <p:cNvPr id="4" name="Slide Number Placeholder 3"/>
          <p:cNvSpPr>
            <a:spLocks noGrp="1"/>
          </p:cNvSpPr>
          <p:nvPr>
            <p:ph type="sldNum" sz="quarter" idx="11"/>
          </p:nvPr>
        </p:nvSpPr>
        <p:spPr/>
        <p:txBody>
          <a:bodyPr/>
          <a:lstStyle/>
          <a:p>
            <a:pPr>
              <a:defRPr/>
            </a:pPr>
            <a:fld id="{F6C61735-5D4B-4C22-B856-89531BA37058}" type="slidenum">
              <a:rPr lang="ro-RO" altLang="ro-RO" smtClean="0"/>
              <a:pPr>
                <a:defRPr/>
              </a:pPr>
              <a:t>15</a:t>
            </a:fld>
            <a:endParaRPr lang="ro-RO" altLang="ro-RO"/>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0938" y="142875"/>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9">
            <a:extLst>
              <a:ext uri="{FF2B5EF4-FFF2-40B4-BE49-F238E27FC236}">
                <a16:creationId xmlns:a16="http://schemas.microsoft.com/office/drawing/2014/main" xmlns="" id="{28C320A0-428E-4472-9DF9-7824E0BF7828}"/>
              </a:ext>
            </a:extLst>
          </p:cNvPr>
          <p:cNvSpPr txBox="1">
            <a:spLocks noChangeArrowheads="1"/>
          </p:cNvSpPr>
          <p:nvPr/>
        </p:nvSpPr>
        <p:spPr bwMode="auto">
          <a:xfrm>
            <a:off x="1259632"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0938" y="142875"/>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fld id="{634884B2-CA58-4195-98EF-673DDCBAAC64}" type="slidenum">
              <a:rPr lang="ro-RO" altLang="en-US" sz="1200">
                <a:latin typeface="Arial Black" panose="020B0A04020102020204" pitchFamily="34" charset="0"/>
              </a:rPr>
              <a:pPr algn="r" eaLnBrk="1" hangingPunct="1">
                <a:spcBef>
                  <a:spcPct val="0"/>
                </a:spcBef>
                <a:buClrTx/>
                <a:buSzTx/>
                <a:buFontTx/>
                <a:buNone/>
              </a:pPr>
              <a:t>16</a:t>
            </a:fld>
            <a:endParaRPr lang="ro-RO" altLang="en-US" sz="1200">
              <a:latin typeface="Arial Black" panose="020B0A04020102020204" pitchFamily="34" charset="0"/>
            </a:endParaRPr>
          </a:p>
        </p:txBody>
      </p:sp>
      <p:pic>
        <p:nvPicPr>
          <p:cNvPr id="31749" name="Picture 2" descr="http://www.observatorcultural.ro/userfiles/article/intrebari%20on%20line_0128132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0150" y="533400"/>
            <a:ext cx="462915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9">
            <a:extLst>
              <a:ext uri="{FF2B5EF4-FFF2-40B4-BE49-F238E27FC236}">
                <a16:creationId xmlns:a16="http://schemas.microsoft.com/office/drawing/2014/main" xmlns="" id="{3720B716-F797-4F0A-BF50-101A1D8F08C9}"/>
              </a:ext>
            </a:extLst>
          </p:cNvPr>
          <p:cNvSpPr txBox="1">
            <a:spLocks noChangeArrowheads="1"/>
          </p:cNvSpPr>
          <p:nvPr/>
        </p:nvSpPr>
        <p:spPr bwMode="auto">
          <a:xfrm>
            <a:off x="1259632"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0938" y="142875"/>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fld id="{02B0F989-D7C2-4759-936B-BB4AC18F9AE9}" type="slidenum">
              <a:rPr lang="ro-RO" altLang="en-US" sz="1200">
                <a:latin typeface="Arial Black" panose="020B0A04020102020204" pitchFamily="34" charset="0"/>
              </a:rPr>
              <a:pPr algn="r" eaLnBrk="1" hangingPunct="1">
                <a:spcBef>
                  <a:spcPct val="0"/>
                </a:spcBef>
                <a:buClrTx/>
                <a:buSzTx/>
                <a:buFontTx/>
                <a:buNone/>
              </a:pPr>
              <a:t>2</a:t>
            </a:fld>
            <a:endParaRPr lang="ro-RO" altLang="en-US" sz="1200">
              <a:latin typeface="Arial Black" panose="020B0A04020102020204" pitchFamily="34" charset="0"/>
            </a:endParaRPr>
          </a:p>
        </p:txBody>
      </p:sp>
      <p:sp>
        <p:nvSpPr>
          <p:cNvPr id="2" name="Rectangle 1"/>
          <p:cNvSpPr/>
          <p:nvPr/>
        </p:nvSpPr>
        <p:spPr>
          <a:xfrm>
            <a:off x="490537" y="685800"/>
            <a:ext cx="8196263" cy="5047536"/>
          </a:xfrm>
          <a:prstGeom prst="rect">
            <a:avLst/>
          </a:prstGeom>
        </p:spPr>
        <p:txBody>
          <a:bodyPr wrap="square">
            <a:spAutoFit/>
          </a:bodyPr>
          <a:lstStyle/>
          <a:p>
            <a:pPr eaLnBrk="1" hangingPunct="1">
              <a:spcBef>
                <a:spcPts val="600"/>
              </a:spcBef>
              <a:spcAft>
                <a:spcPts val="600"/>
              </a:spcAft>
              <a:defRPr/>
            </a:pPr>
            <a:endParaRPr lang="ro-RO" sz="2000" b="1" dirty="0" smtClean="0">
              <a:solidFill>
                <a:srgbClr val="333399"/>
              </a:solidFill>
              <a:effectLst>
                <a:outerShdw blurRad="38100" dist="38100" dir="2700000" algn="tl">
                  <a:srgbClr val="000000">
                    <a:alpha val="43137"/>
                  </a:srgbClr>
                </a:outerShdw>
              </a:effectLst>
              <a:latin typeface="Arial" charset="0"/>
              <a:cs typeface="Arial" charset="0"/>
            </a:endParaRPr>
          </a:p>
          <a:p>
            <a:pPr eaLnBrk="1" hangingPunct="1">
              <a:spcBef>
                <a:spcPts val="600"/>
              </a:spcBef>
              <a:spcAft>
                <a:spcPts val="600"/>
              </a:spcAft>
              <a:defRPr/>
            </a:pPr>
            <a:r>
              <a:rPr lang="en-US" sz="2400" b="1" dirty="0" smtClean="0">
                <a:solidFill>
                  <a:srgbClr val="333399"/>
                </a:solidFill>
                <a:effectLst>
                  <a:outerShdw blurRad="38100" dist="38100" dir="2700000" algn="tl">
                    <a:srgbClr val="000000">
                      <a:alpha val="43137"/>
                    </a:srgbClr>
                  </a:outerShdw>
                </a:effectLst>
                <a:latin typeface="Arial" charset="0"/>
                <a:cs typeface="Arial" charset="0"/>
              </a:rPr>
              <a:t>RATA DE </a:t>
            </a:r>
            <a:r>
              <a:rPr lang="ro-RO" sz="2400" b="1" dirty="0" smtClean="0">
                <a:solidFill>
                  <a:srgbClr val="333399"/>
                </a:solidFill>
                <a:effectLst>
                  <a:outerShdw blurRad="38100" dist="38100" dir="2700000" algn="tl">
                    <a:srgbClr val="000000">
                      <a:alpha val="43137"/>
                    </a:srgbClr>
                  </a:outerShdw>
                </a:effectLst>
                <a:latin typeface="Arial" charset="0"/>
                <a:cs typeface="Arial" charset="0"/>
              </a:rPr>
              <a:t>ȚARĂ </a:t>
            </a:r>
            <a:r>
              <a:rPr lang="ro-RO" sz="2400" b="1" dirty="0" smtClean="0">
                <a:latin typeface="Arial" charset="0"/>
                <a:cs typeface="Arial" charset="0"/>
              </a:rPr>
              <a:t>(România)</a:t>
            </a:r>
          </a:p>
          <a:p>
            <a:pPr eaLnBrk="1" hangingPunct="1">
              <a:spcBef>
                <a:spcPts val="600"/>
              </a:spcBef>
              <a:spcAft>
                <a:spcPts val="600"/>
              </a:spcAft>
              <a:defRPr/>
            </a:pPr>
            <a:r>
              <a:rPr lang="ro-RO" sz="2000" dirty="0" smtClean="0">
                <a:latin typeface="Arial" charset="0"/>
                <a:cs typeface="Arial" charset="0"/>
              </a:rPr>
              <a:t>Este rezultatul mediei ratelor operatorilor aerieni din România</a:t>
            </a:r>
          </a:p>
          <a:p>
            <a:pPr eaLnBrk="1" hangingPunct="1">
              <a:spcBef>
                <a:spcPts val="600"/>
              </a:spcBef>
              <a:spcAft>
                <a:spcPts val="600"/>
              </a:spcAft>
              <a:defRPr/>
            </a:pPr>
            <a:r>
              <a:rPr lang="ro-RO" sz="2400" b="1" dirty="0" smtClean="0">
                <a:solidFill>
                  <a:srgbClr val="333399"/>
                </a:solidFill>
                <a:effectLst>
                  <a:outerShdw blurRad="38100" dist="38100" dir="2700000" algn="tl">
                    <a:srgbClr val="000000">
                      <a:alpha val="43137"/>
                    </a:srgbClr>
                  </a:outerShdw>
                </a:effectLst>
                <a:latin typeface="Arial" charset="0"/>
                <a:cs typeface="Arial" charset="0"/>
              </a:rPr>
              <a:t>RATA OPERATORULUI</a:t>
            </a:r>
            <a:r>
              <a:rPr lang="en-US" sz="2400" b="1" dirty="0" smtClean="0">
                <a:solidFill>
                  <a:srgbClr val="333399"/>
                </a:solidFill>
                <a:effectLst>
                  <a:outerShdw blurRad="38100" dist="38100" dir="2700000" algn="tl">
                    <a:srgbClr val="000000">
                      <a:alpha val="43137"/>
                    </a:srgbClr>
                  </a:outerShdw>
                </a:effectLst>
                <a:latin typeface="Arial" charset="0"/>
                <a:cs typeface="Arial" charset="0"/>
              </a:rPr>
              <a:t> </a:t>
            </a:r>
            <a:r>
              <a:rPr lang="ro-RO" sz="2400" b="1" dirty="0" smtClean="0">
                <a:latin typeface="Arial" charset="0"/>
                <a:cs typeface="Arial" charset="0"/>
              </a:rPr>
              <a:t>(de apariție a neconformităților) </a:t>
            </a:r>
            <a:endParaRPr lang="en-US" sz="2400" b="1" dirty="0" smtClean="0">
              <a:latin typeface="Arial" charset="0"/>
              <a:cs typeface="Arial" charset="0"/>
            </a:endParaRPr>
          </a:p>
          <a:p>
            <a:pPr eaLnBrk="1" hangingPunct="1">
              <a:spcBef>
                <a:spcPts val="600"/>
              </a:spcBef>
              <a:spcAft>
                <a:spcPts val="600"/>
              </a:spcAft>
              <a:defRPr/>
            </a:pPr>
            <a:r>
              <a:rPr lang="ro-RO" sz="2000" dirty="0" smtClean="0">
                <a:latin typeface="Arial" charset="0"/>
                <a:cs typeface="Arial" charset="0"/>
              </a:rPr>
              <a:t>Este rezultatul mediei ratelor de apariție a neconformităților constatate în urma inspecțiilor RAMP pentru aeronavele incluse în AOC</a:t>
            </a:r>
          </a:p>
          <a:p>
            <a:pPr algn="ctr" eaLnBrk="1" hangingPunct="1">
              <a:spcBef>
                <a:spcPts val="600"/>
              </a:spcBef>
              <a:spcAft>
                <a:spcPts val="600"/>
              </a:spcAft>
              <a:defRPr/>
            </a:pPr>
            <a:endParaRPr lang="ro-RO" sz="800" b="1" u="sng" dirty="0" smtClean="0">
              <a:solidFill>
                <a:schemeClr val="accent5">
                  <a:lumMod val="25000"/>
                </a:schemeClr>
              </a:solidFill>
              <a:latin typeface="Arial" charset="0"/>
              <a:cs typeface="Arial" charset="0"/>
            </a:endParaRPr>
          </a:p>
          <a:p>
            <a:pPr algn="ctr" eaLnBrk="1" hangingPunct="1">
              <a:spcBef>
                <a:spcPts val="600"/>
              </a:spcBef>
              <a:spcAft>
                <a:spcPts val="600"/>
              </a:spcAft>
              <a:defRPr/>
            </a:pPr>
            <a:r>
              <a:rPr lang="ro-RO" sz="2400" b="1" u="sng" dirty="0" smtClean="0">
                <a:solidFill>
                  <a:schemeClr val="accent5">
                    <a:lumMod val="25000"/>
                  </a:schemeClr>
                </a:solidFill>
                <a:latin typeface="Arial" charset="0"/>
                <a:cs typeface="Arial" charset="0"/>
              </a:rPr>
              <a:t>OBIECTIV</a:t>
            </a:r>
            <a:endParaRPr lang="ro-RO" sz="2400" b="1" dirty="0" smtClean="0">
              <a:solidFill>
                <a:schemeClr val="accent5">
                  <a:lumMod val="25000"/>
                </a:schemeClr>
              </a:solidFill>
              <a:latin typeface="Arial" charset="0"/>
              <a:cs typeface="Arial" charset="0"/>
            </a:endParaRPr>
          </a:p>
          <a:p>
            <a:pPr algn="ctr" eaLnBrk="1" hangingPunct="1">
              <a:spcBef>
                <a:spcPts val="600"/>
              </a:spcBef>
              <a:spcAft>
                <a:spcPts val="600"/>
              </a:spcAft>
              <a:defRPr/>
            </a:pPr>
            <a:r>
              <a:rPr lang="ro-RO" sz="2400" b="1" dirty="0" smtClean="0">
                <a:solidFill>
                  <a:srgbClr val="FF0000"/>
                </a:solidFill>
                <a:latin typeface="Arial" charset="0"/>
                <a:cs typeface="Arial" charset="0"/>
              </a:rPr>
              <a:t>RATA DE ȚARĂ A ROMÂNIEI</a:t>
            </a:r>
            <a:r>
              <a:rPr lang="ro-RO" sz="2400" b="1" dirty="0" smtClean="0">
                <a:latin typeface="Arial" charset="0"/>
                <a:cs typeface="Arial" charset="0"/>
              </a:rPr>
              <a:t> </a:t>
            </a:r>
            <a:r>
              <a:rPr lang="ro-RO" sz="2400" b="1" dirty="0" smtClean="0">
                <a:solidFill>
                  <a:srgbClr val="FF0000"/>
                </a:solidFill>
                <a:latin typeface="Arial" charset="0"/>
                <a:cs typeface="Arial" charset="0"/>
              </a:rPr>
              <a:t>CÂT MAI MICA</a:t>
            </a:r>
            <a:r>
              <a:rPr lang="en-US" sz="2400" b="1" dirty="0" smtClean="0">
                <a:latin typeface="Arial" charset="0"/>
                <a:cs typeface="Arial" charset="0"/>
              </a:rPr>
              <a:t> </a:t>
            </a:r>
            <a:r>
              <a:rPr lang="ro-RO" sz="2400" b="1" dirty="0" smtClean="0">
                <a:latin typeface="Arial" charset="0"/>
                <a:cs typeface="Arial" charset="0"/>
              </a:rPr>
              <a:t> </a:t>
            </a:r>
          </a:p>
          <a:p>
            <a:pPr algn="ctr" eaLnBrk="1" hangingPunct="1">
              <a:spcBef>
                <a:spcPts val="600"/>
              </a:spcBef>
              <a:spcAft>
                <a:spcPts val="600"/>
              </a:spcAft>
              <a:defRPr/>
            </a:pPr>
            <a:endParaRPr lang="ro-RO" sz="2400" dirty="0">
              <a:latin typeface="Arial" charset="0"/>
              <a:cs typeface="Arial" charset="0"/>
            </a:endParaRPr>
          </a:p>
          <a:p>
            <a:pPr algn="ctr" eaLnBrk="1" hangingPunct="1">
              <a:spcBef>
                <a:spcPts val="600"/>
              </a:spcBef>
              <a:spcAft>
                <a:spcPts val="600"/>
              </a:spcAft>
              <a:defRPr/>
            </a:pPr>
            <a:r>
              <a:rPr lang="ro-RO" sz="2400" dirty="0" smtClean="0">
                <a:solidFill>
                  <a:schemeClr val="accent5">
                    <a:lumMod val="25000"/>
                  </a:schemeClr>
                </a:solidFill>
                <a:latin typeface="Arial" charset="0"/>
                <a:cs typeface="Arial" charset="0"/>
              </a:rPr>
              <a:t>RATE </a:t>
            </a:r>
            <a:r>
              <a:rPr lang="ro-RO" sz="2400" dirty="0">
                <a:solidFill>
                  <a:schemeClr val="accent5">
                    <a:lumMod val="25000"/>
                  </a:schemeClr>
                </a:solidFill>
                <a:latin typeface="Arial" charset="0"/>
                <a:cs typeface="Arial" charset="0"/>
              </a:rPr>
              <a:t>CÂT MAI MICI </a:t>
            </a:r>
            <a:r>
              <a:rPr lang="ro-RO" sz="2400" dirty="0" smtClean="0">
                <a:solidFill>
                  <a:schemeClr val="accent5">
                    <a:lumMod val="25000"/>
                  </a:schemeClr>
                </a:solidFill>
                <a:latin typeface="Arial" charset="0"/>
                <a:cs typeface="Arial" charset="0"/>
              </a:rPr>
              <a:t>ALE OPERATORILOR AERIENI</a:t>
            </a:r>
            <a:endParaRPr lang="ro-RO" sz="2400" dirty="0">
              <a:solidFill>
                <a:schemeClr val="accent5">
                  <a:lumMod val="25000"/>
                </a:schemeClr>
              </a:solidFill>
              <a:latin typeface="Arial" charset="0"/>
              <a:cs typeface="Arial" charset="0"/>
            </a:endParaRPr>
          </a:p>
        </p:txBody>
      </p:sp>
      <p:sp>
        <p:nvSpPr>
          <p:cNvPr id="7" name="Text Box 9">
            <a:extLst>
              <a:ext uri="{FF2B5EF4-FFF2-40B4-BE49-F238E27FC236}">
                <a16:creationId xmlns:a16="http://schemas.microsoft.com/office/drawing/2014/main" xmlns="" id="{28CDF511-BE2D-43F9-8864-CAB1AE80106B}"/>
              </a:ext>
            </a:extLst>
          </p:cNvPr>
          <p:cNvSpPr txBox="1">
            <a:spLocks noChangeArrowheads="1"/>
          </p:cNvSpPr>
          <p:nvPr/>
        </p:nvSpPr>
        <p:spPr bwMode="auto">
          <a:xfrm>
            <a:off x="1259632"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sp>
        <p:nvSpPr>
          <p:cNvPr id="4" name="Up Arrow 3"/>
          <p:cNvSpPr/>
          <p:nvPr/>
        </p:nvSpPr>
        <p:spPr>
          <a:xfrm>
            <a:off x="4495800" y="4648200"/>
            <a:ext cx="393749" cy="4572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Tree>
    <p:extLst>
      <p:ext uri="{BB962C8B-B14F-4D97-AF65-F5344CB8AC3E}">
        <p14:creationId xmlns:p14="http://schemas.microsoft.com/office/powerpoint/2010/main" val="436151593"/>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0938" y="142875"/>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fld id="{CE7A1C7B-74BC-4827-B3A7-F1445C82DEBE}" type="slidenum">
              <a:rPr lang="ro-RO" altLang="en-US" sz="1200">
                <a:latin typeface="Arial Black" panose="020B0A04020102020204" pitchFamily="34" charset="0"/>
              </a:rPr>
              <a:pPr algn="r" eaLnBrk="1" hangingPunct="1">
                <a:spcBef>
                  <a:spcPct val="0"/>
                </a:spcBef>
                <a:buClrTx/>
                <a:buSzTx/>
                <a:buFontTx/>
                <a:buNone/>
              </a:pPr>
              <a:t>3</a:t>
            </a:fld>
            <a:endParaRPr lang="ro-RO" altLang="en-US" sz="1200">
              <a:latin typeface="Arial Black" panose="020B0A04020102020204" pitchFamily="34" charset="0"/>
            </a:endParaRPr>
          </a:p>
        </p:txBody>
      </p:sp>
      <p:sp>
        <p:nvSpPr>
          <p:cNvPr id="8" name="Text Box 9">
            <a:extLst>
              <a:ext uri="{FF2B5EF4-FFF2-40B4-BE49-F238E27FC236}">
                <a16:creationId xmlns:a16="http://schemas.microsoft.com/office/drawing/2014/main" xmlns="" id="{28C320A0-428E-4472-9DF9-7824E0BF7828}"/>
              </a:ext>
            </a:extLst>
          </p:cNvPr>
          <p:cNvSpPr txBox="1">
            <a:spLocks noChangeArrowheads="1"/>
          </p:cNvSpPr>
          <p:nvPr/>
        </p:nvSpPr>
        <p:spPr bwMode="auto">
          <a:xfrm>
            <a:off x="1259632"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graphicFrame>
        <p:nvGraphicFramePr>
          <p:cNvPr id="2" name="Table 1"/>
          <p:cNvGraphicFramePr>
            <a:graphicFrameLocks noGrp="1"/>
          </p:cNvGraphicFramePr>
          <p:nvPr>
            <p:extLst>
              <p:ext uri="{D42A27DB-BD31-4B8C-83A1-F6EECF244321}">
                <p14:modId xmlns:p14="http://schemas.microsoft.com/office/powerpoint/2010/main" val="4640289"/>
              </p:ext>
            </p:extLst>
          </p:nvPr>
        </p:nvGraphicFramePr>
        <p:xfrm>
          <a:off x="1143000" y="1286622"/>
          <a:ext cx="6792415" cy="1310640"/>
        </p:xfrm>
        <a:graphic>
          <a:graphicData uri="http://schemas.openxmlformats.org/drawingml/2006/table">
            <a:tbl>
              <a:tblPr firstRow="1" bandRow="1">
                <a:tableStyleId>{5C22544A-7EE6-4342-B048-85BDC9FD1C3A}</a:tableStyleId>
              </a:tblPr>
              <a:tblGrid>
                <a:gridCol w="970345"/>
                <a:gridCol w="970345"/>
                <a:gridCol w="970345"/>
                <a:gridCol w="970345"/>
                <a:gridCol w="970345"/>
                <a:gridCol w="970345"/>
                <a:gridCol w="970345"/>
              </a:tblGrid>
              <a:tr h="508000">
                <a:tc>
                  <a:txBody>
                    <a:bodyPr/>
                    <a:lstStyle/>
                    <a:p>
                      <a:r>
                        <a:rPr lang="ro-RO" sz="1600" dirty="0" smtClean="0">
                          <a:latin typeface="Arial" panose="020B0604020202020204" pitchFamily="34" charset="0"/>
                          <a:cs typeface="Arial" panose="020B0604020202020204" pitchFamily="34" charset="0"/>
                        </a:rPr>
                        <a:t>Mai 2016</a:t>
                      </a:r>
                      <a:endParaRPr lang="ro-RO" sz="1600" dirty="0">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sz="1600" dirty="0" smtClean="0">
                          <a:latin typeface="Arial" panose="020B0604020202020204" pitchFamily="34" charset="0"/>
                          <a:cs typeface="Arial" panose="020B0604020202020204" pitchFamily="34" charset="0"/>
                        </a:rPr>
                        <a:t>Sept 2016</a:t>
                      </a:r>
                    </a:p>
                  </a:txBody>
                  <a:tcPr anchor="ctr"/>
                </a:tc>
                <a:tc>
                  <a:txBody>
                    <a:bodyPr/>
                    <a:lstStyle/>
                    <a:p>
                      <a:r>
                        <a:rPr lang="ro-RO" sz="1600" dirty="0" smtClean="0">
                          <a:latin typeface="Arial" panose="020B0604020202020204" pitchFamily="34" charset="0"/>
                          <a:cs typeface="Arial" panose="020B0604020202020204" pitchFamily="34" charset="0"/>
                        </a:rPr>
                        <a:t>Ian 2017</a:t>
                      </a:r>
                      <a:endParaRPr lang="ro-RO" sz="1600" dirty="0">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sz="1600" dirty="0" smtClean="0">
                          <a:latin typeface="Arial" panose="020B0604020202020204" pitchFamily="34" charset="0"/>
                          <a:cs typeface="Arial" panose="020B0604020202020204" pitchFamily="34" charset="0"/>
                        </a:rPr>
                        <a:t>Mai 2017</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sz="1600" dirty="0" smtClean="0">
                          <a:latin typeface="Arial" panose="020B0604020202020204" pitchFamily="34" charset="0"/>
                          <a:cs typeface="Arial" panose="020B0604020202020204" pitchFamily="34" charset="0"/>
                        </a:rPr>
                        <a:t>Sept 2017</a:t>
                      </a:r>
                    </a:p>
                  </a:txBody>
                  <a:tcPr anchor="ctr"/>
                </a:tc>
                <a:tc>
                  <a:txBody>
                    <a:bodyPr/>
                    <a:lstStyle/>
                    <a:p>
                      <a:r>
                        <a:rPr lang="ro-RO" sz="1600" dirty="0" smtClean="0">
                          <a:latin typeface="Arial" panose="020B0604020202020204" pitchFamily="34" charset="0"/>
                          <a:cs typeface="Arial" panose="020B0604020202020204" pitchFamily="34" charset="0"/>
                        </a:rPr>
                        <a:t>Ian 2018</a:t>
                      </a:r>
                      <a:endParaRPr lang="ro-RO" sz="1600" dirty="0">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sz="1600" dirty="0" smtClean="0">
                          <a:latin typeface="Arial" panose="020B0604020202020204" pitchFamily="34" charset="0"/>
                          <a:cs typeface="Arial" panose="020B0604020202020204" pitchFamily="34" charset="0"/>
                        </a:rPr>
                        <a:t>Mai 2018</a:t>
                      </a:r>
                    </a:p>
                  </a:txBody>
                  <a:tcPr anchor="ctr"/>
                </a:tc>
              </a:tr>
              <a:tr h="294119">
                <a:tc>
                  <a:txBody>
                    <a:bodyPr/>
                    <a:lstStyle/>
                    <a:p>
                      <a:pPr algn="ctr"/>
                      <a:r>
                        <a:rPr lang="ro-RO" dirty="0" smtClean="0"/>
                        <a:t>0,59</a:t>
                      </a:r>
                      <a:endParaRPr lang="ro-RO" dirty="0"/>
                    </a:p>
                  </a:txBody>
                  <a:tcPr/>
                </a:tc>
                <a:tc>
                  <a:txBody>
                    <a:bodyPr/>
                    <a:lstStyle/>
                    <a:p>
                      <a:pPr algn="ctr"/>
                      <a:r>
                        <a:rPr lang="ro-RO" dirty="0" smtClean="0"/>
                        <a:t>0,71</a:t>
                      </a:r>
                      <a:endParaRPr lang="ro-RO" dirty="0"/>
                    </a:p>
                  </a:txBody>
                  <a:tcPr/>
                </a:tc>
                <a:tc>
                  <a:txBody>
                    <a:bodyPr/>
                    <a:lstStyle/>
                    <a:p>
                      <a:pPr algn="ctr"/>
                      <a:r>
                        <a:rPr lang="ro-RO" dirty="0" smtClean="0"/>
                        <a:t>0,77</a:t>
                      </a:r>
                      <a:endParaRPr lang="ro-RO" dirty="0"/>
                    </a:p>
                  </a:txBody>
                  <a:tcPr/>
                </a:tc>
                <a:tc>
                  <a:txBody>
                    <a:bodyPr/>
                    <a:lstStyle/>
                    <a:p>
                      <a:pPr algn="ctr"/>
                      <a:r>
                        <a:rPr lang="ro-RO" dirty="0" smtClean="0"/>
                        <a:t>0,95</a:t>
                      </a:r>
                      <a:endParaRPr lang="ro-RO" dirty="0"/>
                    </a:p>
                  </a:txBody>
                  <a:tcPr/>
                </a:tc>
                <a:tc>
                  <a:txBody>
                    <a:bodyPr/>
                    <a:lstStyle/>
                    <a:p>
                      <a:pPr algn="ctr"/>
                      <a:r>
                        <a:rPr lang="ro-RO" dirty="0" smtClean="0"/>
                        <a:t>0,82</a:t>
                      </a:r>
                      <a:endParaRPr lang="ro-RO" dirty="0"/>
                    </a:p>
                  </a:txBody>
                  <a:tcPr/>
                </a:tc>
                <a:tc>
                  <a:txBody>
                    <a:bodyPr/>
                    <a:lstStyle/>
                    <a:p>
                      <a:pPr algn="ctr"/>
                      <a:r>
                        <a:rPr lang="ro-RO" dirty="0" smtClean="0"/>
                        <a:t>0,81</a:t>
                      </a:r>
                      <a:endParaRPr lang="ro-RO" dirty="0"/>
                    </a:p>
                  </a:txBody>
                  <a:tcPr/>
                </a:tc>
                <a:tc>
                  <a:txBody>
                    <a:bodyPr/>
                    <a:lstStyle/>
                    <a:p>
                      <a:pPr algn="ctr"/>
                      <a:r>
                        <a:rPr lang="ro-RO" dirty="0" smtClean="0"/>
                        <a:t>0,56</a:t>
                      </a:r>
                      <a:endParaRPr lang="ro-RO" dirty="0"/>
                    </a:p>
                  </a:txBody>
                  <a:tcPr/>
                </a:tc>
              </a:tr>
              <a:tr h="294119">
                <a:tc>
                  <a:txBody>
                    <a:bodyPr/>
                    <a:lstStyle/>
                    <a:p>
                      <a:endParaRPr lang="ro-RO" dirty="0"/>
                    </a:p>
                  </a:txBody>
                  <a:tcPr/>
                </a:tc>
                <a:tc>
                  <a:txBody>
                    <a:bodyPr/>
                    <a:lstStyle/>
                    <a:p>
                      <a:endParaRPr lang="ro-RO" dirty="0"/>
                    </a:p>
                  </a:txBody>
                  <a:tcPr/>
                </a:tc>
                <a:tc>
                  <a:txBody>
                    <a:bodyPr/>
                    <a:lstStyle/>
                    <a:p>
                      <a:endParaRPr lang="ro-RO" dirty="0"/>
                    </a:p>
                  </a:txBody>
                  <a:tcPr/>
                </a:tc>
                <a:tc>
                  <a:txBody>
                    <a:bodyPr/>
                    <a:lstStyle/>
                    <a:p>
                      <a:endParaRPr lang="ro-RO"/>
                    </a:p>
                  </a:txBody>
                  <a:tcPr/>
                </a:tc>
                <a:tc>
                  <a:txBody>
                    <a:bodyPr/>
                    <a:lstStyle/>
                    <a:p>
                      <a:endParaRPr lang="ro-RO"/>
                    </a:p>
                  </a:txBody>
                  <a:tcPr/>
                </a:tc>
                <a:tc>
                  <a:txBody>
                    <a:bodyPr/>
                    <a:lstStyle/>
                    <a:p>
                      <a:endParaRPr lang="ro-RO"/>
                    </a:p>
                  </a:txBody>
                  <a:tcPr/>
                </a:tc>
                <a:tc>
                  <a:txBody>
                    <a:bodyPr/>
                    <a:lstStyle/>
                    <a:p>
                      <a:endParaRPr lang="ro-RO" dirty="0"/>
                    </a:p>
                  </a:txBody>
                  <a:tcPr/>
                </a:tc>
              </a:tr>
            </a:tbl>
          </a:graphicData>
        </a:graphic>
      </p:graphicFrame>
      <p:sp>
        <p:nvSpPr>
          <p:cNvPr id="3" name="TextBox 2"/>
          <p:cNvSpPr txBox="1"/>
          <p:nvPr/>
        </p:nvSpPr>
        <p:spPr>
          <a:xfrm>
            <a:off x="1004104" y="808980"/>
            <a:ext cx="7070205" cy="461665"/>
          </a:xfrm>
          <a:prstGeom prst="rect">
            <a:avLst/>
          </a:prstGeom>
          <a:noFill/>
        </p:spPr>
        <p:txBody>
          <a:bodyPr wrap="none" rtlCol="0">
            <a:spAutoFit/>
          </a:bodyPr>
          <a:lstStyle/>
          <a:p>
            <a:r>
              <a:rPr lang="ro-RO" sz="2400" b="1" dirty="0" smtClean="0">
                <a:solidFill>
                  <a:srgbClr val="333399"/>
                </a:solidFill>
                <a:effectLst>
                  <a:outerShdw blurRad="38100" dist="38100" dir="2700000" algn="tl">
                    <a:srgbClr val="000000">
                      <a:alpha val="43137"/>
                    </a:srgbClr>
                  </a:outerShdw>
                </a:effectLst>
              </a:rPr>
              <a:t>Valorile Ratei de țară a Rom</a:t>
            </a:r>
            <a:r>
              <a:rPr lang="ro-RO" sz="2400" b="1" dirty="0" smtClean="0">
                <a:solidFill>
                  <a:srgbClr val="333399"/>
                </a:solidFill>
                <a:effectLst>
                  <a:outerShdw blurRad="38100" dist="38100" dir="2700000" algn="tl">
                    <a:srgbClr val="000000">
                      <a:alpha val="43137"/>
                    </a:srgbClr>
                  </a:outerShdw>
                </a:effectLst>
                <a:latin typeface="Arial" charset="0"/>
                <a:cs typeface="Arial" charset="0"/>
              </a:rPr>
              <a:t>âniei</a:t>
            </a:r>
            <a:r>
              <a:rPr lang="ro-RO" sz="2400" b="1" dirty="0" smtClean="0">
                <a:solidFill>
                  <a:srgbClr val="333399"/>
                </a:solidFill>
                <a:effectLst>
                  <a:outerShdw blurRad="38100" dist="38100" dir="2700000" algn="tl">
                    <a:srgbClr val="000000">
                      <a:alpha val="43137"/>
                    </a:srgbClr>
                  </a:outerShdw>
                </a:effectLst>
              </a:rPr>
              <a:t> în ultimii 2 ani</a:t>
            </a:r>
            <a:endParaRPr lang="ro-RO" sz="2400" b="1" dirty="0">
              <a:solidFill>
                <a:srgbClr val="333399"/>
              </a:solidFill>
              <a:effectLst>
                <a:outerShdw blurRad="38100" dist="38100" dir="2700000" algn="tl">
                  <a:srgbClr val="000000">
                    <a:alpha val="43137"/>
                  </a:srgbClr>
                </a:outerShdw>
              </a:effectLst>
            </a:endParaRPr>
          </a:p>
        </p:txBody>
      </p:sp>
      <p:sp>
        <p:nvSpPr>
          <p:cNvPr id="5" name="TextBox 4"/>
          <p:cNvSpPr txBox="1"/>
          <p:nvPr/>
        </p:nvSpPr>
        <p:spPr>
          <a:xfrm>
            <a:off x="1151467" y="2738742"/>
            <a:ext cx="7784169" cy="1323439"/>
          </a:xfrm>
          <a:prstGeom prst="rect">
            <a:avLst/>
          </a:prstGeom>
          <a:noFill/>
        </p:spPr>
        <p:txBody>
          <a:bodyPr wrap="square" rtlCol="0">
            <a:spAutoFit/>
          </a:bodyPr>
          <a:lstStyle/>
          <a:p>
            <a:r>
              <a:rPr lang="ro-RO" sz="2000" b="1" dirty="0" smtClean="0">
                <a:solidFill>
                  <a:srgbClr val="003399"/>
                </a:solidFill>
                <a:effectLst>
                  <a:outerShdw blurRad="38100" dist="38100" dir="2700000" algn="tl">
                    <a:srgbClr val="000000">
                      <a:alpha val="43137"/>
                    </a:srgbClr>
                  </a:outerShdw>
                </a:effectLst>
              </a:rPr>
              <a:t>Impactul ratei </a:t>
            </a:r>
            <a:r>
              <a:rPr lang="ro-RO" sz="2000" b="1" dirty="0">
                <a:solidFill>
                  <a:srgbClr val="003399"/>
                </a:solidFill>
                <a:effectLst>
                  <a:outerShdw blurRad="38100" dist="38100" dir="2700000" algn="tl">
                    <a:srgbClr val="000000">
                      <a:alpha val="43137"/>
                    </a:srgbClr>
                  </a:outerShdw>
                </a:effectLst>
              </a:rPr>
              <a:t>operatorului aerian asupra ratei de </a:t>
            </a:r>
            <a:r>
              <a:rPr lang="ro-RO" sz="2000" b="1" dirty="0" smtClean="0">
                <a:solidFill>
                  <a:srgbClr val="003399"/>
                </a:solidFill>
                <a:effectLst>
                  <a:outerShdw blurRad="38100" dist="38100" dir="2700000" algn="tl">
                    <a:srgbClr val="000000">
                      <a:alpha val="43137"/>
                    </a:srgbClr>
                  </a:outerShdw>
                </a:effectLst>
              </a:rPr>
              <a:t>țară:</a:t>
            </a:r>
            <a:endParaRPr lang="ro-RO" sz="2000" b="1" dirty="0">
              <a:solidFill>
                <a:srgbClr val="003399"/>
              </a:solidFill>
              <a:effectLst>
                <a:outerShdw blurRad="38100" dist="38100" dir="2700000" algn="tl">
                  <a:srgbClr val="000000">
                    <a:alpha val="43137"/>
                  </a:srgbClr>
                </a:outerShdw>
              </a:effectLst>
            </a:endParaRPr>
          </a:p>
          <a:p>
            <a:r>
              <a:rPr lang="ro-RO" sz="2000" dirty="0" smtClean="0"/>
              <a:t>Creșterea ratei de țară de la </a:t>
            </a:r>
            <a:r>
              <a:rPr lang="ro-RO" sz="2000" b="1" dirty="0" smtClean="0">
                <a:solidFill>
                  <a:srgbClr val="FF0000"/>
                </a:solidFill>
              </a:rPr>
              <a:t>0,77</a:t>
            </a:r>
            <a:r>
              <a:rPr lang="ro-RO" sz="2000" dirty="0" smtClean="0"/>
              <a:t> la </a:t>
            </a:r>
            <a:r>
              <a:rPr lang="ro-RO" sz="2000" b="1" dirty="0" smtClean="0">
                <a:solidFill>
                  <a:srgbClr val="FF0000"/>
                </a:solidFill>
              </a:rPr>
              <a:t>0,95 </a:t>
            </a:r>
            <a:r>
              <a:rPr lang="ro-RO" sz="2000" dirty="0" smtClean="0"/>
              <a:t>este rezultatul a două inspecții RAMP în cadrul cărora au fost constate mai multe neconformități de categorie 2 </a:t>
            </a:r>
            <a:r>
              <a:rPr lang="ro-RO" sz="2000" dirty="0"/>
              <a:t>și </a:t>
            </a:r>
            <a:r>
              <a:rPr lang="ro-RO" sz="2000" dirty="0" smtClean="0"/>
              <a:t>3</a:t>
            </a:r>
          </a:p>
        </p:txBody>
      </p:sp>
      <p:sp>
        <p:nvSpPr>
          <p:cNvPr id="6" name="Right Arrow 5"/>
          <p:cNvSpPr/>
          <p:nvPr/>
        </p:nvSpPr>
        <p:spPr>
          <a:xfrm>
            <a:off x="3677789" y="2328807"/>
            <a:ext cx="827551" cy="184159"/>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solidFill>
                <a:srgbClr val="FF0000"/>
              </a:solidFill>
            </a:endParaRPr>
          </a:p>
        </p:txBody>
      </p:sp>
      <p:pic>
        <p:nvPicPr>
          <p:cNvPr id="4" name="Picture 3"/>
          <p:cNvPicPr>
            <a:picLocks noChangeAspect="1"/>
          </p:cNvPicPr>
          <p:nvPr/>
        </p:nvPicPr>
        <p:blipFill>
          <a:blip r:embed="rId3"/>
          <a:stretch>
            <a:fillRect/>
          </a:stretch>
        </p:blipFill>
        <p:spPr>
          <a:xfrm>
            <a:off x="2286000" y="4235708"/>
            <a:ext cx="4648200" cy="1968500"/>
          </a:xfrm>
          <a:prstGeom prst="rect">
            <a:avLst/>
          </a:prstGeom>
        </p:spPr>
      </p:pic>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0938" y="142875"/>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fld id="{CE7A1C7B-74BC-4827-B3A7-F1445C82DEBE}" type="slidenum">
              <a:rPr lang="ro-RO" altLang="en-US" sz="1200">
                <a:latin typeface="Arial Black" panose="020B0A04020102020204" pitchFamily="34" charset="0"/>
              </a:rPr>
              <a:pPr algn="r" eaLnBrk="1" hangingPunct="1">
                <a:spcBef>
                  <a:spcPct val="0"/>
                </a:spcBef>
                <a:buClrTx/>
                <a:buSzTx/>
                <a:buFontTx/>
                <a:buNone/>
              </a:pPr>
              <a:t>4</a:t>
            </a:fld>
            <a:endParaRPr lang="ro-RO" altLang="en-US" sz="1200">
              <a:latin typeface="Arial Black" panose="020B0A04020102020204" pitchFamily="34" charset="0"/>
            </a:endParaRPr>
          </a:p>
        </p:txBody>
      </p:sp>
      <p:sp>
        <p:nvSpPr>
          <p:cNvPr id="8" name="Text Box 9">
            <a:extLst>
              <a:ext uri="{FF2B5EF4-FFF2-40B4-BE49-F238E27FC236}">
                <a16:creationId xmlns:a16="http://schemas.microsoft.com/office/drawing/2014/main" xmlns="" id="{28C320A0-428E-4472-9DF9-7824E0BF7828}"/>
              </a:ext>
            </a:extLst>
          </p:cNvPr>
          <p:cNvSpPr txBox="1">
            <a:spLocks noChangeArrowheads="1"/>
          </p:cNvSpPr>
          <p:nvPr/>
        </p:nvSpPr>
        <p:spPr bwMode="auto">
          <a:xfrm>
            <a:off x="1259632"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sp>
        <p:nvSpPr>
          <p:cNvPr id="3" name="TextBox 2"/>
          <p:cNvSpPr txBox="1"/>
          <p:nvPr/>
        </p:nvSpPr>
        <p:spPr>
          <a:xfrm>
            <a:off x="1742630" y="634268"/>
            <a:ext cx="5758308" cy="461665"/>
          </a:xfrm>
          <a:prstGeom prst="rect">
            <a:avLst/>
          </a:prstGeom>
          <a:noFill/>
        </p:spPr>
        <p:txBody>
          <a:bodyPr wrap="none" rtlCol="0">
            <a:spAutoFit/>
          </a:bodyPr>
          <a:lstStyle/>
          <a:p>
            <a:r>
              <a:rPr lang="ro-RO" sz="2400" b="1" dirty="0" smtClean="0">
                <a:solidFill>
                  <a:srgbClr val="333399"/>
                </a:solidFill>
                <a:effectLst>
                  <a:outerShdw blurRad="38100" dist="38100" dir="2700000" algn="tl">
                    <a:srgbClr val="000000">
                      <a:alpha val="43137"/>
                    </a:srgbClr>
                  </a:outerShdw>
                </a:effectLst>
              </a:rPr>
              <a:t>Acțiuni ca urmare a inspecțiilor RAMP</a:t>
            </a:r>
            <a:endParaRPr lang="ro-RO" sz="2400" b="1" dirty="0">
              <a:solidFill>
                <a:srgbClr val="333399"/>
              </a:solidFill>
              <a:effectLst>
                <a:outerShdw blurRad="38100" dist="38100" dir="2700000" algn="tl">
                  <a:srgbClr val="000000">
                    <a:alpha val="43137"/>
                  </a:srgbClr>
                </a:outerShdw>
              </a:effectLst>
            </a:endParaRPr>
          </a:p>
        </p:txBody>
      </p:sp>
      <p:graphicFrame>
        <p:nvGraphicFramePr>
          <p:cNvPr id="7" name="Table 6"/>
          <p:cNvGraphicFramePr>
            <a:graphicFrameLocks noGrp="1"/>
          </p:cNvGraphicFramePr>
          <p:nvPr>
            <p:extLst>
              <p:ext uri="{D42A27DB-BD31-4B8C-83A1-F6EECF244321}">
                <p14:modId xmlns:p14="http://schemas.microsoft.com/office/powerpoint/2010/main" val="2591202293"/>
              </p:ext>
            </p:extLst>
          </p:nvPr>
        </p:nvGraphicFramePr>
        <p:xfrm>
          <a:off x="939751" y="1178881"/>
          <a:ext cx="7696199" cy="2960503"/>
        </p:xfrm>
        <a:graphic>
          <a:graphicData uri="http://schemas.openxmlformats.org/drawingml/2006/table">
            <a:tbl>
              <a:tblPr>
                <a:tableStyleId>{5C22544A-7EE6-4342-B048-85BDC9FD1C3A}</a:tableStyleId>
              </a:tblPr>
              <a:tblGrid>
                <a:gridCol w="513790"/>
                <a:gridCol w="4667809"/>
                <a:gridCol w="609600"/>
                <a:gridCol w="685800"/>
                <a:gridCol w="630438"/>
                <a:gridCol w="588762"/>
              </a:tblGrid>
              <a:tr h="422929">
                <a:tc>
                  <a:txBody>
                    <a:bodyPr/>
                    <a:lstStyle/>
                    <a:p>
                      <a:pPr algn="ctr" fontAlgn="ctr"/>
                      <a:endParaRPr lang="ro-RO" sz="1800" b="1" i="0" u="none" strike="noStrike" dirty="0">
                        <a:solidFill>
                          <a:schemeClr val="accent5">
                            <a:lumMod val="50000"/>
                          </a:schemeClr>
                        </a:solidFill>
                        <a:effectLst/>
                        <a:latin typeface="+mn-lt"/>
                      </a:endParaRPr>
                    </a:p>
                  </a:txBody>
                  <a:tcPr marL="9525" marR="9525" marT="9525" marB="0" anchor="ctr"/>
                </a:tc>
                <a:tc>
                  <a:txBody>
                    <a:bodyPr/>
                    <a:lstStyle/>
                    <a:p>
                      <a:pPr algn="ctr" fontAlgn="ctr"/>
                      <a:r>
                        <a:rPr lang="ro-RO" sz="1800" b="1" u="none" strike="noStrike" dirty="0">
                          <a:solidFill>
                            <a:schemeClr val="accent5">
                              <a:lumMod val="50000"/>
                            </a:schemeClr>
                          </a:solidFill>
                          <a:effectLst/>
                          <a:latin typeface="+mn-lt"/>
                        </a:rPr>
                        <a:t>Type Of Action</a:t>
                      </a:r>
                      <a:endParaRPr lang="ro-RO" sz="1800" b="1" i="0" u="none" strike="noStrike" dirty="0">
                        <a:solidFill>
                          <a:schemeClr val="accent5">
                            <a:lumMod val="50000"/>
                          </a:schemeClr>
                        </a:solidFill>
                        <a:effectLst/>
                        <a:latin typeface="+mn-lt"/>
                      </a:endParaRPr>
                    </a:p>
                  </a:txBody>
                  <a:tcPr marL="9525" marR="9525" marT="9525" marB="0" anchor="ctr"/>
                </a:tc>
                <a:tc>
                  <a:txBody>
                    <a:bodyPr/>
                    <a:lstStyle/>
                    <a:p>
                      <a:pPr algn="ctr" fontAlgn="ctr"/>
                      <a:r>
                        <a:rPr lang="ro-RO" sz="1800" b="1" u="none" strike="noStrike" dirty="0">
                          <a:solidFill>
                            <a:schemeClr val="accent5">
                              <a:lumMod val="50000"/>
                            </a:schemeClr>
                          </a:solidFill>
                          <a:effectLst/>
                          <a:latin typeface="+mn-lt"/>
                        </a:rPr>
                        <a:t>Total</a:t>
                      </a:r>
                      <a:endParaRPr lang="ro-RO" sz="1800" b="1" i="0" u="none" strike="noStrike" dirty="0">
                        <a:solidFill>
                          <a:schemeClr val="accent5">
                            <a:lumMod val="50000"/>
                          </a:schemeClr>
                        </a:solidFill>
                        <a:effectLst/>
                        <a:latin typeface="+mn-lt"/>
                      </a:endParaRPr>
                    </a:p>
                  </a:txBody>
                  <a:tcPr marL="9525" marR="9525" marT="9525" marB="0" anchor="ctr"/>
                </a:tc>
                <a:tc>
                  <a:txBody>
                    <a:bodyPr/>
                    <a:lstStyle/>
                    <a:p>
                      <a:pPr algn="ctr" fontAlgn="ctr"/>
                      <a:r>
                        <a:rPr lang="ro-RO" sz="1800" b="1" u="none" strike="noStrike" dirty="0">
                          <a:solidFill>
                            <a:schemeClr val="accent5">
                              <a:lumMod val="50000"/>
                            </a:schemeClr>
                          </a:solidFill>
                          <a:effectLst/>
                          <a:latin typeface="+mn-lt"/>
                        </a:rPr>
                        <a:t>2016</a:t>
                      </a:r>
                      <a:endParaRPr lang="ro-RO" sz="1800" b="1" i="0" u="none" strike="noStrike" dirty="0">
                        <a:solidFill>
                          <a:schemeClr val="accent5">
                            <a:lumMod val="50000"/>
                          </a:schemeClr>
                        </a:solidFill>
                        <a:effectLst/>
                        <a:latin typeface="+mn-lt"/>
                      </a:endParaRPr>
                    </a:p>
                  </a:txBody>
                  <a:tcPr marL="9525" marR="9525" marT="9525" marB="0" anchor="ctr"/>
                </a:tc>
                <a:tc>
                  <a:txBody>
                    <a:bodyPr/>
                    <a:lstStyle/>
                    <a:p>
                      <a:pPr algn="ctr" fontAlgn="ctr"/>
                      <a:r>
                        <a:rPr lang="ro-RO" sz="1800" b="1" u="none" strike="noStrike" dirty="0">
                          <a:solidFill>
                            <a:schemeClr val="accent5">
                              <a:lumMod val="50000"/>
                            </a:schemeClr>
                          </a:solidFill>
                          <a:effectLst/>
                          <a:latin typeface="+mn-lt"/>
                        </a:rPr>
                        <a:t>2017</a:t>
                      </a:r>
                      <a:endParaRPr lang="ro-RO" sz="1800" b="1" i="0" u="none" strike="noStrike" dirty="0">
                        <a:solidFill>
                          <a:schemeClr val="accent5">
                            <a:lumMod val="50000"/>
                          </a:schemeClr>
                        </a:solidFill>
                        <a:effectLst/>
                        <a:latin typeface="+mn-lt"/>
                      </a:endParaRPr>
                    </a:p>
                  </a:txBody>
                  <a:tcPr marL="9525" marR="9525" marT="9525" marB="0" anchor="ctr"/>
                </a:tc>
                <a:tc>
                  <a:txBody>
                    <a:bodyPr/>
                    <a:lstStyle/>
                    <a:p>
                      <a:pPr algn="ctr" fontAlgn="ctr"/>
                      <a:r>
                        <a:rPr lang="ro-RO" sz="1800" b="1" u="none" strike="noStrike" dirty="0">
                          <a:solidFill>
                            <a:schemeClr val="accent5">
                              <a:lumMod val="50000"/>
                            </a:schemeClr>
                          </a:solidFill>
                          <a:effectLst/>
                          <a:latin typeface="+mn-lt"/>
                        </a:rPr>
                        <a:t>2018</a:t>
                      </a:r>
                      <a:endParaRPr lang="ro-RO" sz="1800" b="1" i="0" u="none" strike="noStrike" dirty="0">
                        <a:solidFill>
                          <a:schemeClr val="accent5">
                            <a:lumMod val="50000"/>
                          </a:schemeClr>
                        </a:solidFill>
                        <a:effectLst/>
                        <a:latin typeface="+mn-lt"/>
                      </a:endParaRPr>
                    </a:p>
                  </a:txBody>
                  <a:tcPr marL="9525" marR="9525" marT="9525" marB="0" anchor="ctr"/>
                </a:tc>
              </a:tr>
              <a:tr h="422929">
                <a:tc>
                  <a:txBody>
                    <a:bodyPr/>
                    <a:lstStyle/>
                    <a:p>
                      <a:pPr marL="0" indent="0" algn="ctr" fontAlgn="ctr"/>
                      <a:r>
                        <a:rPr lang="ro-RO" sz="1800" b="1" i="0" u="none" strike="noStrike" dirty="0" smtClean="0">
                          <a:solidFill>
                            <a:schemeClr val="accent5">
                              <a:lumMod val="50000"/>
                            </a:schemeClr>
                          </a:solidFill>
                          <a:effectLst/>
                          <a:latin typeface="+mn-lt"/>
                        </a:rPr>
                        <a:t>1</a:t>
                      </a:r>
                      <a:endParaRPr lang="ro-RO" sz="1800" b="1" i="0" u="none" strike="noStrike" dirty="0">
                        <a:solidFill>
                          <a:schemeClr val="accent5">
                            <a:lumMod val="50000"/>
                          </a:schemeClr>
                        </a:solidFill>
                        <a:effectLst/>
                        <a:latin typeface="+mn-lt"/>
                      </a:endParaRPr>
                    </a:p>
                  </a:txBody>
                  <a:tcPr marL="9525" marR="9525" marT="9525" marB="0" anchor="ctr"/>
                </a:tc>
                <a:tc>
                  <a:txBody>
                    <a:bodyPr/>
                    <a:lstStyle/>
                    <a:p>
                      <a:pPr marL="0" indent="0" algn="l" fontAlgn="ctr"/>
                      <a:r>
                        <a:rPr lang="ro-RO" sz="1800" u="none" strike="noStrike" dirty="0" smtClean="0">
                          <a:effectLst/>
                          <a:latin typeface="+mn-lt"/>
                        </a:rPr>
                        <a:t>Information </a:t>
                      </a:r>
                      <a:r>
                        <a:rPr lang="ro-RO" sz="1800" u="none" strike="noStrike" dirty="0">
                          <a:effectLst/>
                          <a:latin typeface="+mn-lt"/>
                        </a:rPr>
                        <a:t>to Captain</a:t>
                      </a:r>
                      <a:endParaRPr lang="ro-RO" sz="1800" b="0" i="0" u="none" strike="noStrike" dirty="0">
                        <a:solidFill>
                          <a:srgbClr val="000000"/>
                        </a:solidFill>
                        <a:effectLst/>
                        <a:latin typeface="+mn-lt"/>
                      </a:endParaRPr>
                    </a:p>
                  </a:txBody>
                  <a:tcPr marL="9525" marR="9525" marT="9525" marB="0" anchor="ctr"/>
                </a:tc>
                <a:tc>
                  <a:txBody>
                    <a:bodyPr/>
                    <a:lstStyle/>
                    <a:p>
                      <a:pPr algn="ctr" fontAlgn="ctr"/>
                      <a:r>
                        <a:rPr lang="ro-RO" sz="1800" u="none" strike="noStrike" dirty="0">
                          <a:effectLst/>
                          <a:latin typeface="+mn-lt"/>
                        </a:rPr>
                        <a:t>399</a:t>
                      </a:r>
                      <a:endParaRPr lang="ro-RO" sz="1800" b="0" i="0" u="none" strike="noStrike" dirty="0">
                        <a:solidFill>
                          <a:srgbClr val="000000"/>
                        </a:solidFill>
                        <a:effectLst/>
                        <a:latin typeface="+mn-lt"/>
                      </a:endParaRPr>
                    </a:p>
                  </a:txBody>
                  <a:tcPr marL="9525" marR="9525" marT="9525" marB="0" anchor="ctr"/>
                </a:tc>
                <a:tc>
                  <a:txBody>
                    <a:bodyPr/>
                    <a:lstStyle/>
                    <a:p>
                      <a:pPr algn="ctr" fontAlgn="ctr"/>
                      <a:r>
                        <a:rPr lang="ro-RO" sz="1800" u="none" strike="noStrike" dirty="0">
                          <a:effectLst/>
                          <a:latin typeface="+mn-lt"/>
                        </a:rPr>
                        <a:t>146</a:t>
                      </a:r>
                      <a:endParaRPr lang="ro-RO" sz="1800" b="0" i="0" u="none" strike="noStrike" dirty="0">
                        <a:solidFill>
                          <a:srgbClr val="000000"/>
                        </a:solidFill>
                        <a:effectLst/>
                        <a:latin typeface="+mn-lt"/>
                      </a:endParaRPr>
                    </a:p>
                  </a:txBody>
                  <a:tcPr marL="9525" marR="9525" marT="9525" marB="0" anchor="ctr"/>
                </a:tc>
                <a:tc>
                  <a:txBody>
                    <a:bodyPr/>
                    <a:lstStyle/>
                    <a:p>
                      <a:pPr algn="ctr" fontAlgn="ctr"/>
                      <a:r>
                        <a:rPr lang="ro-RO" sz="1800" u="none" strike="noStrike" dirty="0">
                          <a:effectLst/>
                          <a:latin typeface="+mn-lt"/>
                        </a:rPr>
                        <a:t>164</a:t>
                      </a:r>
                      <a:endParaRPr lang="ro-RO" sz="1800" b="0" i="0" u="none" strike="noStrike" dirty="0">
                        <a:solidFill>
                          <a:srgbClr val="000000"/>
                        </a:solidFill>
                        <a:effectLst/>
                        <a:latin typeface="+mn-lt"/>
                      </a:endParaRPr>
                    </a:p>
                  </a:txBody>
                  <a:tcPr marL="9525" marR="9525" marT="9525" marB="0" anchor="ctr"/>
                </a:tc>
                <a:tc>
                  <a:txBody>
                    <a:bodyPr/>
                    <a:lstStyle/>
                    <a:p>
                      <a:pPr algn="ctr" fontAlgn="ctr"/>
                      <a:r>
                        <a:rPr lang="ro-RO" sz="1800" u="none" strike="noStrike" dirty="0">
                          <a:effectLst/>
                          <a:latin typeface="+mn-lt"/>
                        </a:rPr>
                        <a:t>89</a:t>
                      </a:r>
                      <a:endParaRPr lang="ro-RO" sz="1800" b="0" i="0" u="none" strike="noStrike" dirty="0">
                        <a:solidFill>
                          <a:srgbClr val="000000"/>
                        </a:solidFill>
                        <a:effectLst/>
                        <a:latin typeface="+mn-lt"/>
                      </a:endParaRPr>
                    </a:p>
                  </a:txBody>
                  <a:tcPr marL="9525" marR="9525" marT="9525" marB="0" anchor="ctr"/>
                </a:tc>
              </a:tr>
              <a:tr h="422929">
                <a:tc>
                  <a:txBody>
                    <a:bodyPr/>
                    <a:lstStyle/>
                    <a:p>
                      <a:pPr marL="355600" indent="-355600" algn="ctr" fontAlgn="ctr"/>
                      <a:r>
                        <a:rPr lang="ro-RO" sz="1800" b="1" i="0" u="none" strike="noStrike" dirty="0" smtClean="0">
                          <a:solidFill>
                            <a:schemeClr val="accent5">
                              <a:lumMod val="50000"/>
                            </a:schemeClr>
                          </a:solidFill>
                          <a:effectLst/>
                          <a:latin typeface="+mn-lt"/>
                        </a:rPr>
                        <a:t>2</a:t>
                      </a:r>
                      <a:endParaRPr lang="en-US" sz="1800" b="1" i="0" u="none" strike="noStrike" dirty="0">
                        <a:solidFill>
                          <a:schemeClr val="accent5">
                            <a:lumMod val="50000"/>
                          </a:schemeClr>
                        </a:solidFill>
                        <a:effectLst/>
                        <a:latin typeface="+mn-lt"/>
                      </a:endParaRPr>
                    </a:p>
                  </a:txBody>
                  <a:tcPr marL="9525" marR="9525" marT="9525" marB="0" anchor="ctr"/>
                </a:tc>
                <a:tc>
                  <a:txBody>
                    <a:bodyPr/>
                    <a:lstStyle/>
                    <a:p>
                      <a:pPr marL="355600" indent="-355600" algn="l" fontAlgn="ctr"/>
                      <a:r>
                        <a:rPr lang="en-US" sz="1800" u="none" strike="noStrike" dirty="0" smtClean="0">
                          <a:effectLst/>
                          <a:latin typeface="+mn-lt"/>
                        </a:rPr>
                        <a:t>Information </a:t>
                      </a:r>
                      <a:r>
                        <a:rPr lang="en-US" sz="1800" u="none" strike="noStrike" dirty="0">
                          <a:effectLst/>
                          <a:latin typeface="+mn-lt"/>
                        </a:rPr>
                        <a:t>to the Authority and Operator</a:t>
                      </a:r>
                      <a:endParaRPr lang="en-US" sz="1800" b="0" i="0" u="none" strike="noStrike" dirty="0">
                        <a:solidFill>
                          <a:srgbClr val="000000"/>
                        </a:solidFill>
                        <a:effectLst/>
                        <a:latin typeface="+mn-lt"/>
                      </a:endParaRPr>
                    </a:p>
                  </a:txBody>
                  <a:tcPr marL="9525" marR="9525" marT="9525" marB="0" anchor="ctr"/>
                </a:tc>
                <a:tc>
                  <a:txBody>
                    <a:bodyPr/>
                    <a:lstStyle/>
                    <a:p>
                      <a:pPr algn="ctr" fontAlgn="ctr"/>
                      <a:r>
                        <a:rPr lang="ro-RO" sz="1800" u="none" strike="noStrike">
                          <a:effectLst/>
                          <a:latin typeface="+mn-lt"/>
                        </a:rPr>
                        <a:t>111</a:t>
                      </a:r>
                      <a:endParaRPr lang="ro-RO" sz="1800" b="0" i="0" u="none" strike="noStrike">
                        <a:solidFill>
                          <a:srgbClr val="000000"/>
                        </a:solidFill>
                        <a:effectLst/>
                        <a:latin typeface="+mn-lt"/>
                      </a:endParaRPr>
                    </a:p>
                  </a:txBody>
                  <a:tcPr marL="9525" marR="9525" marT="9525" marB="0" anchor="ctr"/>
                </a:tc>
                <a:tc>
                  <a:txBody>
                    <a:bodyPr/>
                    <a:lstStyle/>
                    <a:p>
                      <a:pPr algn="ctr" fontAlgn="ctr"/>
                      <a:r>
                        <a:rPr lang="ro-RO" sz="1800" u="none" strike="noStrike" dirty="0">
                          <a:effectLst/>
                          <a:latin typeface="+mn-lt"/>
                        </a:rPr>
                        <a:t>39</a:t>
                      </a:r>
                      <a:endParaRPr lang="ro-RO" sz="1800" b="0" i="0" u="none" strike="noStrike" dirty="0">
                        <a:solidFill>
                          <a:srgbClr val="000000"/>
                        </a:solidFill>
                        <a:effectLst/>
                        <a:latin typeface="+mn-lt"/>
                      </a:endParaRPr>
                    </a:p>
                  </a:txBody>
                  <a:tcPr marL="9525" marR="9525" marT="9525" marB="0" anchor="ctr"/>
                </a:tc>
                <a:tc>
                  <a:txBody>
                    <a:bodyPr/>
                    <a:lstStyle/>
                    <a:p>
                      <a:pPr algn="ctr" fontAlgn="ctr"/>
                      <a:r>
                        <a:rPr lang="ro-RO" sz="1800" u="none" strike="noStrike" dirty="0">
                          <a:effectLst/>
                          <a:latin typeface="+mn-lt"/>
                        </a:rPr>
                        <a:t>44</a:t>
                      </a:r>
                      <a:endParaRPr lang="ro-RO" sz="1800" b="0" i="0" u="none" strike="noStrike" dirty="0">
                        <a:solidFill>
                          <a:srgbClr val="000000"/>
                        </a:solidFill>
                        <a:effectLst/>
                        <a:latin typeface="+mn-lt"/>
                      </a:endParaRPr>
                    </a:p>
                  </a:txBody>
                  <a:tcPr marL="9525" marR="9525" marT="9525" marB="0" anchor="ctr"/>
                </a:tc>
                <a:tc>
                  <a:txBody>
                    <a:bodyPr/>
                    <a:lstStyle/>
                    <a:p>
                      <a:pPr algn="ctr" fontAlgn="ctr"/>
                      <a:r>
                        <a:rPr lang="ro-RO" sz="1800" u="none" strike="noStrike">
                          <a:effectLst/>
                          <a:latin typeface="+mn-lt"/>
                        </a:rPr>
                        <a:t>28</a:t>
                      </a:r>
                      <a:endParaRPr lang="ro-RO" sz="1800" b="0" i="0" u="none" strike="noStrike">
                        <a:solidFill>
                          <a:srgbClr val="000000"/>
                        </a:solidFill>
                        <a:effectLst/>
                        <a:latin typeface="+mn-lt"/>
                      </a:endParaRPr>
                    </a:p>
                  </a:txBody>
                  <a:tcPr marL="9525" marR="9525" marT="9525" marB="0" anchor="ctr"/>
                </a:tc>
              </a:tr>
              <a:tr h="422929">
                <a:tc>
                  <a:txBody>
                    <a:bodyPr/>
                    <a:lstStyle/>
                    <a:p>
                      <a:pPr marL="449263" indent="-449263" algn="ctr" fontAlgn="ctr"/>
                      <a:r>
                        <a:rPr lang="ro-RO" sz="1800" b="1" i="0" u="none" strike="noStrike" dirty="0" smtClean="0">
                          <a:solidFill>
                            <a:schemeClr val="accent5">
                              <a:lumMod val="50000"/>
                            </a:schemeClr>
                          </a:solidFill>
                          <a:effectLst/>
                          <a:latin typeface="+mn-lt"/>
                        </a:rPr>
                        <a:t>3a</a:t>
                      </a:r>
                      <a:endParaRPr lang="en-US" sz="1800" b="1" i="0" u="none" strike="noStrike" dirty="0">
                        <a:solidFill>
                          <a:schemeClr val="accent5">
                            <a:lumMod val="50000"/>
                          </a:schemeClr>
                        </a:solidFill>
                        <a:effectLst/>
                        <a:latin typeface="+mn-lt"/>
                      </a:endParaRPr>
                    </a:p>
                  </a:txBody>
                  <a:tcPr marL="9525" marR="9525" marT="9525" marB="0" anchor="ctr"/>
                </a:tc>
                <a:tc>
                  <a:txBody>
                    <a:bodyPr/>
                    <a:lstStyle/>
                    <a:p>
                      <a:pPr marL="449263" indent="-449263" algn="l" fontAlgn="ctr"/>
                      <a:r>
                        <a:rPr lang="en-US" sz="1800" u="none" strike="noStrike" dirty="0" smtClean="0">
                          <a:effectLst/>
                          <a:latin typeface="+mn-lt"/>
                        </a:rPr>
                        <a:t>Restriction </a:t>
                      </a:r>
                      <a:r>
                        <a:rPr lang="en-US" sz="1800" u="none" strike="noStrike" dirty="0">
                          <a:effectLst/>
                          <a:latin typeface="+mn-lt"/>
                        </a:rPr>
                        <a:t>on the aircraft flight </a:t>
                      </a:r>
                      <a:r>
                        <a:rPr lang="ro-RO" sz="1800" u="none" strike="noStrike" dirty="0" smtClean="0">
                          <a:effectLst/>
                          <a:latin typeface="+mn-lt"/>
                        </a:rPr>
                        <a:t> </a:t>
                      </a:r>
                      <a:r>
                        <a:rPr lang="en-US" sz="1800" u="none" strike="noStrike" dirty="0" smtClean="0">
                          <a:effectLst/>
                          <a:latin typeface="+mn-lt"/>
                        </a:rPr>
                        <a:t>operation</a:t>
                      </a:r>
                      <a:endParaRPr lang="en-US" sz="1800" b="0" i="0" u="none" strike="noStrike" dirty="0">
                        <a:solidFill>
                          <a:srgbClr val="000000"/>
                        </a:solidFill>
                        <a:effectLst/>
                        <a:latin typeface="+mn-lt"/>
                      </a:endParaRPr>
                    </a:p>
                  </a:txBody>
                  <a:tcPr marL="9525" marR="9525" marT="9525" marB="0" anchor="ctr"/>
                </a:tc>
                <a:tc>
                  <a:txBody>
                    <a:bodyPr/>
                    <a:lstStyle/>
                    <a:p>
                      <a:pPr algn="ctr" fontAlgn="ctr"/>
                      <a:r>
                        <a:rPr lang="ro-RO" sz="1800" u="none" strike="noStrike" dirty="0">
                          <a:effectLst/>
                          <a:latin typeface="+mn-lt"/>
                        </a:rPr>
                        <a:t>12</a:t>
                      </a:r>
                      <a:endParaRPr lang="ro-RO" sz="1800" b="0" i="0" u="none" strike="noStrike" dirty="0">
                        <a:solidFill>
                          <a:srgbClr val="000000"/>
                        </a:solidFill>
                        <a:effectLst/>
                        <a:latin typeface="+mn-lt"/>
                      </a:endParaRPr>
                    </a:p>
                  </a:txBody>
                  <a:tcPr marL="9525" marR="9525" marT="9525" marB="0" anchor="ctr"/>
                </a:tc>
                <a:tc>
                  <a:txBody>
                    <a:bodyPr/>
                    <a:lstStyle/>
                    <a:p>
                      <a:pPr algn="ctr" fontAlgn="ctr"/>
                      <a:r>
                        <a:rPr lang="ro-RO" sz="1800" u="none" strike="noStrike" dirty="0">
                          <a:effectLst/>
                          <a:latin typeface="+mn-lt"/>
                        </a:rPr>
                        <a:t>5</a:t>
                      </a:r>
                      <a:endParaRPr lang="ro-RO" sz="1800" b="0" i="0" u="none" strike="noStrike" dirty="0">
                        <a:solidFill>
                          <a:srgbClr val="000000"/>
                        </a:solidFill>
                        <a:effectLst/>
                        <a:latin typeface="+mn-lt"/>
                      </a:endParaRPr>
                    </a:p>
                  </a:txBody>
                  <a:tcPr marL="9525" marR="9525" marT="9525" marB="0" anchor="ctr"/>
                </a:tc>
                <a:tc>
                  <a:txBody>
                    <a:bodyPr/>
                    <a:lstStyle/>
                    <a:p>
                      <a:pPr algn="ctr" fontAlgn="ctr"/>
                      <a:r>
                        <a:rPr lang="ro-RO" sz="1800" u="none" strike="noStrike" dirty="0">
                          <a:effectLst/>
                          <a:latin typeface="+mn-lt"/>
                        </a:rPr>
                        <a:t>5</a:t>
                      </a:r>
                      <a:endParaRPr lang="ro-RO" sz="1800" b="0" i="0" u="none" strike="noStrike" dirty="0">
                        <a:solidFill>
                          <a:srgbClr val="000000"/>
                        </a:solidFill>
                        <a:effectLst/>
                        <a:latin typeface="+mn-lt"/>
                      </a:endParaRPr>
                    </a:p>
                  </a:txBody>
                  <a:tcPr marL="9525" marR="9525" marT="9525" marB="0" anchor="ctr"/>
                </a:tc>
                <a:tc>
                  <a:txBody>
                    <a:bodyPr/>
                    <a:lstStyle/>
                    <a:p>
                      <a:pPr algn="ctr" fontAlgn="ctr"/>
                      <a:r>
                        <a:rPr lang="ro-RO" sz="1800" u="none" strike="noStrike" dirty="0">
                          <a:effectLst/>
                          <a:latin typeface="+mn-lt"/>
                        </a:rPr>
                        <a:t>2</a:t>
                      </a:r>
                      <a:endParaRPr lang="ro-RO" sz="1800" b="0" i="0" u="none" strike="noStrike" dirty="0">
                        <a:solidFill>
                          <a:srgbClr val="000000"/>
                        </a:solidFill>
                        <a:effectLst/>
                        <a:latin typeface="+mn-lt"/>
                      </a:endParaRPr>
                    </a:p>
                  </a:txBody>
                  <a:tcPr marL="9525" marR="9525" marT="9525" marB="0" anchor="ctr"/>
                </a:tc>
              </a:tr>
              <a:tr h="422929">
                <a:tc>
                  <a:txBody>
                    <a:bodyPr/>
                    <a:lstStyle/>
                    <a:p>
                      <a:pPr algn="ctr" fontAlgn="ctr"/>
                      <a:r>
                        <a:rPr lang="ro-RO" sz="1800" b="1" i="0" u="none" strike="noStrike" dirty="0" smtClean="0">
                          <a:solidFill>
                            <a:schemeClr val="accent5">
                              <a:lumMod val="50000"/>
                            </a:schemeClr>
                          </a:solidFill>
                          <a:effectLst/>
                          <a:latin typeface="+mn-lt"/>
                        </a:rPr>
                        <a:t>3b</a:t>
                      </a:r>
                      <a:endParaRPr lang="en-US" sz="1800" b="1" i="0" u="none" strike="noStrike" dirty="0">
                        <a:solidFill>
                          <a:schemeClr val="accent5">
                            <a:lumMod val="50000"/>
                          </a:schemeClr>
                        </a:solidFill>
                        <a:effectLst/>
                        <a:latin typeface="+mn-lt"/>
                      </a:endParaRPr>
                    </a:p>
                  </a:txBody>
                  <a:tcPr marL="9525" marR="9525" marT="9525" marB="0" anchor="ctr"/>
                </a:tc>
                <a:tc>
                  <a:txBody>
                    <a:bodyPr/>
                    <a:lstStyle/>
                    <a:p>
                      <a:pPr algn="l" fontAlgn="ctr"/>
                      <a:r>
                        <a:rPr lang="en-US" sz="1800" u="none" strike="noStrike" dirty="0" smtClean="0">
                          <a:effectLst/>
                          <a:latin typeface="+mn-lt"/>
                        </a:rPr>
                        <a:t>Corrective </a:t>
                      </a:r>
                      <a:r>
                        <a:rPr lang="en-US" sz="1800" u="none" strike="noStrike" dirty="0">
                          <a:effectLst/>
                          <a:latin typeface="+mn-lt"/>
                        </a:rPr>
                        <a:t>actions before flight</a:t>
                      </a:r>
                      <a:endParaRPr lang="en-US" sz="1800" b="0" i="0" u="none" strike="noStrike" dirty="0">
                        <a:solidFill>
                          <a:srgbClr val="000000"/>
                        </a:solidFill>
                        <a:effectLst/>
                        <a:latin typeface="+mn-lt"/>
                      </a:endParaRPr>
                    </a:p>
                  </a:txBody>
                  <a:tcPr marL="9525" marR="9525" marT="9525" marB="0" anchor="ctr"/>
                </a:tc>
                <a:tc>
                  <a:txBody>
                    <a:bodyPr/>
                    <a:lstStyle/>
                    <a:p>
                      <a:pPr algn="ctr" fontAlgn="ctr"/>
                      <a:r>
                        <a:rPr lang="ro-RO" sz="1800" u="none" strike="noStrike">
                          <a:effectLst/>
                          <a:latin typeface="+mn-lt"/>
                        </a:rPr>
                        <a:t>55</a:t>
                      </a:r>
                      <a:endParaRPr lang="ro-RO" sz="1800" b="0" i="0" u="none" strike="noStrike">
                        <a:solidFill>
                          <a:srgbClr val="000000"/>
                        </a:solidFill>
                        <a:effectLst/>
                        <a:latin typeface="+mn-lt"/>
                      </a:endParaRPr>
                    </a:p>
                  </a:txBody>
                  <a:tcPr marL="9525" marR="9525" marT="9525" marB="0" anchor="ctr"/>
                </a:tc>
                <a:tc>
                  <a:txBody>
                    <a:bodyPr/>
                    <a:lstStyle/>
                    <a:p>
                      <a:pPr algn="ctr" fontAlgn="ctr"/>
                      <a:r>
                        <a:rPr lang="ro-RO" sz="1800" u="none" strike="noStrike" dirty="0">
                          <a:effectLst/>
                          <a:latin typeface="+mn-lt"/>
                        </a:rPr>
                        <a:t>23</a:t>
                      </a:r>
                      <a:endParaRPr lang="ro-RO" sz="1800" b="0" i="0" u="none" strike="noStrike" dirty="0">
                        <a:solidFill>
                          <a:srgbClr val="000000"/>
                        </a:solidFill>
                        <a:effectLst/>
                        <a:latin typeface="+mn-lt"/>
                      </a:endParaRPr>
                    </a:p>
                  </a:txBody>
                  <a:tcPr marL="9525" marR="9525" marT="9525" marB="0" anchor="ctr"/>
                </a:tc>
                <a:tc>
                  <a:txBody>
                    <a:bodyPr/>
                    <a:lstStyle/>
                    <a:p>
                      <a:pPr algn="ctr" fontAlgn="ctr"/>
                      <a:r>
                        <a:rPr lang="ro-RO" sz="1800" u="none" strike="noStrike" dirty="0">
                          <a:effectLst/>
                          <a:latin typeface="+mn-lt"/>
                        </a:rPr>
                        <a:t>22</a:t>
                      </a:r>
                      <a:endParaRPr lang="ro-RO" sz="1800" b="0" i="0" u="none" strike="noStrike" dirty="0">
                        <a:solidFill>
                          <a:srgbClr val="000000"/>
                        </a:solidFill>
                        <a:effectLst/>
                        <a:latin typeface="+mn-lt"/>
                      </a:endParaRPr>
                    </a:p>
                  </a:txBody>
                  <a:tcPr marL="9525" marR="9525" marT="9525" marB="0" anchor="ctr"/>
                </a:tc>
                <a:tc>
                  <a:txBody>
                    <a:bodyPr/>
                    <a:lstStyle/>
                    <a:p>
                      <a:pPr algn="ctr" fontAlgn="ctr"/>
                      <a:r>
                        <a:rPr lang="ro-RO" sz="1800" u="none" strike="noStrike" dirty="0">
                          <a:effectLst/>
                          <a:latin typeface="+mn-lt"/>
                        </a:rPr>
                        <a:t>10</a:t>
                      </a:r>
                      <a:endParaRPr lang="ro-RO" sz="1800" b="0" i="0" u="none" strike="noStrike" dirty="0">
                        <a:solidFill>
                          <a:srgbClr val="000000"/>
                        </a:solidFill>
                        <a:effectLst/>
                        <a:latin typeface="+mn-lt"/>
                      </a:endParaRPr>
                    </a:p>
                  </a:txBody>
                  <a:tcPr marL="9525" marR="9525" marT="9525" marB="0" anchor="ctr"/>
                </a:tc>
              </a:tr>
              <a:tr h="422929">
                <a:tc>
                  <a:txBody>
                    <a:bodyPr/>
                    <a:lstStyle/>
                    <a:p>
                      <a:pPr algn="ctr" fontAlgn="ctr"/>
                      <a:r>
                        <a:rPr lang="ro-RO" sz="1800" b="1" i="0" u="none" strike="noStrike" dirty="0" smtClean="0">
                          <a:solidFill>
                            <a:schemeClr val="accent5">
                              <a:lumMod val="50000"/>
                            </a:schemeClr>
                          </a:solidFill>
                          <a:effectLst/>
                          <a:latin typeface="+mn-lt"/>
                        </a:rPr>
                        <a:t>3c</a:t>
                      </a:r>
                      <a:endParaRPr lang="en-US" sz="1800" b="1" i="0" u="none" strike="noStrike" dirty="0">
                        <a:solidFill>
                          <a:schemeClr val="accent5">
                            <a:lumMod val="50000"/>
                          </a:schemeClr>
                        </a:solidFill>
                        <a:effectLst/>
                        <a:latin typeface="+mn-lt"/>
                      </a:endParaRPr>
                    </a:p>
                  </a:txBody>
                  <a:tcPr marL="9525" marR="9525" marT="9525" marB="0" anchor="ctr"/>
                </a:tc>
                <a:tc>
                  <a:txBody>
                    <a:bodyPr/>
                    <a:lstStyle/>
                    <a:p>
                      <a:pPr algn="l" fontAlgn="ctr"/>
                      <a:r>
                        <a:rPr lang="en-US" sz="1800" u="none" strike="noStrike" dirty="0" smtClean="0">
                          <a:effectLst/>
                          <a:latin typeface="+mn-lt"/>
                        </a:rPr>
                        <a:t>Aircraft </a:t>
                      </a:r>
                      <a:r>
                        <a:rPr lang="en-US" sz="1800" u="none" strike="noStrike" dirty="0">
                          <a:effectLst/>
                          <a:latin typeface="+mn-lt"/>
                        </a:rPr>
                        <a:t>grounded by inspecting NAA</a:t>
                      </a:r>
                      <a:endParaRPr lang="en-US" sz="1800" b="0" i="0" u="none" strike="noStrike" dirty="0">
                        <a:solidFill>
                          <a:srgbClr val="000000"/>
                        </a:solidFill>
                        <a:effectLst/>
                        <a:latin typeface="+mn-lt"/>
                      </a:endParaRPr>
                    </a:p>
                  </a:txBody>
                  <a:tcPr marL="9525" marR="9525" marT="9525" marB="0" anchor="ctr"/>
                </a:tc>
                <a:tc>
                  <a:txBody>
                    <a:bodyPr/>
                    <a:lstStyle/>
                    <a:p>
                      <a:pPr algn="ctr" fontAlgn="ctr"/>
                      <a:r>
                        <a:rPr lang="ro-RO" sz="1800" u="none" strike="noStrike" dirty="0">
                          <a:effectLst/>
                          <a:latin typeface="+mn-lt"/>
                        </a:rPr>
                        <a:t>0</a:t>
                      </a:r>
                      <a:endParaRPr lang="ro-RO" sz="1800" b="0" i="0" u="none" strike="noStrike" dirty="0">
                        <a:solidFill>
                          <a:srgbClr val="000000"/>
                        </a:solidFill>
                        <a:effectLst/>
                        <a:latin typeface="+mn-lt"/>
                      </a:endParaRPr>
                    </a:p>
                  </a:txBody>
                  <a:tcPr marL="9525" marR="9525" marT="9525" marB="0" anchor="ctr"/>
                </a:tc>
                <a:tc>
                  <a:txBody>
                    <a:bodyPr/>
                    <a:lstStyle/>
                    <a:p>
                      <a:pPr algn="ctr" fontAlgn="ctr"/>
                      <a:r>
                        <a:rPr lang="ro-RO" sz="1800" u="none" strike="noStrike">
                          <a:effectLst/>
                          <a:latin typeface="+mn-lt"/>
                        </a:rPr>
                        <a:t>0</a:t>
                      </a:r>
                      <a:endParaRPr lang="ro-RO" sz="1800" b="0" i="0" u="none" strike="noStrike">
                        <a:solidFill>
                          <a:srgbClr val="000000"/>
                        </a:solidFill>
                        <a:effectLst/>
                        <a:latin typeface="+mn-lt"/>
                      </a:endParaRPr>
                    </a:p>
                  </a:txBody>
                  <a:tcPr marL="9525" marR="9525" marT="9525" marB="0" anchor="ctr"/>
                </a:tc>
                <a:tc>
                  <a:txBody>
                    <a:bodyPr/>
                    <a:lstStyle/>
                    <a:p>
                      <a:pPr algn="ctr" fontAlgn="ctr"/>
                      <a:r>
                        <a:rPr lang="ro-RO" sz="1800" u="none" strike="noStrike" dirty="0">
                          <a:effectLst/>
                          <a:latin typeface="+mn-lt"/>
                        </a:rPr>
                        <a:t>0</a:t>
                      </a:r>
                      <a:endParaRPr lang="ro-RO" sz="1800" b="0" i="0" u="none" strike="noStrike" dirty="0">
                        <a:solidFill>
                          <a:srgbClr val="000000"/>
                        </a:solidFill>
                        <a:effectLst/>
                        <a:latin typeface="+mn-lt"/>
                      </a:endParaRPr>
                    </a:p>
                  </a:txBody>
                  <a:tcPr marL="9525" marR="9525" marT="9525" marB="0" anchor="ctr"/>
                </a:tc>
                <a:tc>
                  <a:txBody>
                    <a:bodyPr/>
                    <a:lstStyle/>
                    <a:p>
                      <a:pPr algn="ctr" fontAlgn="ctr"/>
                      <a:r>
                        <a:rPr lang="ro-RO" sz="1800" u="none" strike="noStrike" dirty="0">
                          <a:effectLst/>
                          <a:latin typeface="+mn-lt"/>
                        </a:rPr>
                        <a:t>0</a:t>
                      </a:r>
                      <a:endParaRPr lang="ro-RO" sz="1800" b="0" i="0" u="none" strike="noStrike" dirty="0">
                        <a:solidFill>
                          <a:srgbClr val="000000"/>
                        </a:solidFill>
                        <a:effectLst/>
                        <a:latin typeface="+mn-lt"/>
                      </a:endParaRPr>
                    </a:p>
                  </a:txBody>
                  <a:tcPr marL="9525" marR="9525" marT="9525" marB="0" anchor="ctr"/>
                </a:tc>
              </a:tr>
              <a:tr h="422929">
                <a:tc>
                  <a:txBody>
                    <a:bodyPr/>
                    <a:lstStyle/>
                    <a:p>
                      <a:pPr algn="ctr" fontAlgn="ctr"/>
                      <a:r>
                        <a:rPr lang="ro-RO" sz="1800" b="1" i="0" u="none" strike="noStrike" dirty="0" smtClean="0">
                          <a:solidFill>
                            <a:schemeClr val="accent5">
                              <a:lumMod val="50000"/>
                            </a:schemeClr>
                          </a:solidFill>
                          <a:effectLst/>
                          <a:latin typeface="+mn-lt"/>
                        </a:rPr>
                        <a:t>3d</a:t>
                      </a:r>
                      <a:endParaRPr lang="ro-RO" sz="1800" b="1" i="0" u="none" strike="noStrike" dirty="0">
                        <a:solidFill>
                          <a:schemeClr val="accent5">
                            <a:lumMod val="50000"/>
                          </a:schemeClr>
                        </a:solidFill>
                        <a:effectLst/>
                        <a:latin typeface="+mn-lt"/>
                      </a:endParaRPr>
                    </a:p>
                  </a:txBody>
                  <a:tcPr marL="9525" marR="9525" marT="9525" marB="0" anchor="ctr"/>
                </a:tc>
                <a:tc>
                  <a:txBody>
                    <a:bodyPr/>
                    <a:lstStyle/>
                    <a:p>
                      <a:pPr algn="l" fontAlgn="ctr"/>
                      <a:r>
                        <a:rPr lang="ro-RO" sz="1800" u="none" strike="noStrike" dirty="0" smtClean="0">
                          <a:effectLst/>
                          <a:latin typeface="+mn-lt"/>
                        </a:rPr>
                        <a:t>Immediate </a:t>
                      </a:r>
                      <a:r>
                        <a:rPr lang="ro-RO" sz="1800" u="none" strike="noStrike" dirty="0">
                          <a:effectLst/>
                          <a:latin typeface="+mn-lt"/>
                        </a:rPr>
                        <a:t>operating ban</a:t>
                      </a:r>
                      <a:endParaRPr lang="ro-RO" sz="1800" b="0" i="0" u="none" strike="noStrike" dirty="0">
                        <a:solidFill>
                          <a:srgbClr val="000000"/>
                        </a:solidFill>
                        <a:effectLst/>
                        <a:latin typeface="+mn-lt"/>
                      </a:endParaRPr>
                    </a:p>
                  </a:txBody>
                  <a:tcPr marL="9525" marR="9525" marT="9525" marB="0" anchor="ctr"/>
                </a:tc>
                <a:tc>
                  <a:txBody>
                    <a:bodyPr/>
                    <a:lstStyle/>
                    <a:p>
                      <a:pPr algn="ctr" fontAlgn="ctr"/>
                      <a:r>
                        <a:rPr lang="ro-RO" sz="1800" u="none" strike="noStrike" dirty="0">
                          <a:effectLst/>
                          <a:latin typeface="+mn-lt"/>
                        </a:rPr>
                        <a:t>0</a:t>
                      </a:r>
                      <a:endParaRPr lang="ro-RO" sz="1800" b="0" i="0" u="none" strike="noStrike" dirty="0">
                        <a:solidFill>
                          <a:srgbClr val="000000"/>
                        </a:solidFill>
                        <a:effectLst/>
                        <a:latin typeface="+mn-lt"/>
                      </a:endParaRPr>
                    </a:p>
                  </a:txBody>
                  <a:tcPr marL="9525" marR="9525" marT="9525" marB="0" anchor="ctr"/>
                </a:tc>
                <a:tc>
                  <a:txBody>
                    <a:bodyPr/>
                    <a:lstStyle/>
                    <a:p>
                      <a:pPr algn="ctr" fontAlgn="ctr"/>
                      <a:r>
                        <a:rPr lang="ro-RO" sz="1800" u="none" strike="noStrike" dirty="0">
                          <a:effectLst/>
                          <a:latin typeface="+mn-lt"/>
                        </a:rPr>
                        <a:t>0</a:t>
                      </a:r>
                      <a:endParaRPr lang="ro-RO" sz="1800" b="0" i="0" u="none" strike="noStrike" dirty="0">
                        <a:solidFill>
                          <a:srgbClr val="000000"/>
                        </a:solidFill>
                        <a:effectLst/>
                        <a:latin typeface="+mn-lt"/>
                      </a:endParaRPr>
                    </a:p>
                  </a:txBody>
                  <a:tcPr marL="9525" marR="9525" marT="9525" marB="0" anchor="ctr"/>
                </a:tc>
                <a:tc>
                  <a:txBody>
                    <a:bodyPr/>
                    <a:lstStyle/>
                    <a:p>
                      <a:pPr algn="ctr" fontAlgn="ctr"/>
                      <a:r>
                        <a:rPr lang="ro-RO" sz="1800" u="none" strike="noStrike" dirty="0">
                          <a:effectLst/>
                          <a:latin typeface="+mn-lt"/>
                        </a:rPr>
                        <a:t>0</a:t>
                      </a:r>
                      <a:endParaRPr lang="ro-RO" sz="1800" b="0" i="0" u="none" strike="noStrike" dirty="0">
                        <a:solidFill>
                          <a:srgbClr val="000000"/>
                        </a:solidFill>
                        <a:effectLst/>
                        <a:latin typeface="+mn-lt"/>
                      </a:endParaRPr>
                    </a:p>
                  </a:txBody>
                  <a:tcPr marL="9525" marR="9525" marT="9525" marB="0" anchor="ctr"/>
                </a:tc>
                <a:tc>
                  <a:txBody>
                    <a:bodyPr/>
                    <a:lstStyle/>
                    <a:p>
                      <a:pPr algn="ctr" fontAlgn="ctr"/>
                      <a:r>
                        <a:rPr lang="ro-RO" sz="1800" u="none" strike="noStrike" dirty="0">
                          <a:effectLst/>
                          <a:latin typeface="+mn-lt"/>
                        </a:rPr>
                        <a:t>0</a:t>
                      </a:r>
                      <a:endParaRPr lang="ro-RO" sz="1800" b="0" i="0" u="none" strike="noStrike" dirty="0">
                        <a:solidFill>
                          <a:srgbClr val="000000"/>
                        </a:solidFill>
                        <a:effectLst/>
                        <a:latin typeface="+mn-lt"/>
                      </a:endParaRPr>
                    </a:p>
                  </a:txBody>
                  <a:tcPr marL="9525" marR="9525" marT="9525" marB="0" anchor="ctr"/>
                </a:tc>
              </a:tr>
            </a:tbl>
          </a:graphicData>
        </a:graphic>
      </p:graphicFrame>
      <p:sp>
        <p:nvSpPr>
          <p:cNvPr id="9" name="Rectangle 8"/>
          <p:cNvSpPr/>
          <p:nvPr/>
        </p:nvSpPr>
        <p:spPr>
          <a:xfrm>
            <a:off x="939751" y="4299251"/>
            <a:ext cx="7823249" cy="2185214"/>
          </a:xfrm>
          <a:prstGeom prst="rect">
            <a:avLst/>
          </a:prstGeom>
        </p:spPr>
        <p:txBody>
          <a:bodyPr wrap="square">
            <a:spAutoFit/>
          </a:bodyPr>
          <a:lstStyle/>
          <a:p>
            <a:r>
              <a:rPr lang="ro-RO" b="1" dirty="0">
                <a:solidFill>
                  <a:srgbClr val="00B050"/>
                </a:solidFill>
              </a:rPr>
              <a:t>categoria 1 </a:t>
            </a:r>
            <a:r>
              <a:rPr lang="ro-RO" dirty="0"/>
              <a:t>- Neconformităţi minore - raportate pilotului comandant</a:t>
            </a:r>
          </a:p>
          <a:p>
            <a:pPr marL="1439863" indent="-1439863">
              <a:spcBef>
                <a:spcPts val="600"/>
              </a:spcBef>
            </a:pPr>
            <a:r>
              <a:rPr lang="ro-RO" b="1" dirty="0">
                <a:solidFill>
                  <a:srgbClr val="FFCC66"/>
                </a:solidFill>
                <a:effectLst>
                  <a:outerShdw blurRad="38100" dist="38100" dir="2700000" algn="tl">
                    <a:srgbClr val="000000">
                      <a:alpha val="43137"/>
                    </a:srgbClr>
                  </a:outerShdw>
                </a:effectLst>
              </a:rPr>
              <a:t>categoria 2 </a:t>
            </a:r>
            <a:r>
              <a:rPr lang="ro-RO" dirty="0"/>
              <a:t>- </a:t>
            </a:r>
            <a:r>
              <a:rPr lang="ro-RO" dirty="0" smtClean="0"/>
              <a:t> Abateri </a:t>
            </a:r>
            <a:r>
              <a:rPr lang="ro-RO" dirty="0"/>
              <a:t>semnificative de la standardele de siguranţă - raportate operatorului aerian şi autorităţii aeronautice de supraveghere a acestuia</a:t>
            </a:r>
          </a:p>
          <a:p>
            <a:pPr marL="1439863" indent="-1439863">
              <a:spcBef>
                <a:spcPts val="600"/>
              </a:spcBef>
            </a:pPr>
            <a:r>
              <a:rPr lang="ro-RO" dirty="0">
                <a:solidFill>
                  <a:srgbClr val="FF0000"/>
                </a:solidFill>
                <a:effectLst>
                  <a:outerShdw blurRad="38100" dist="38100" dir="2700000" algn="tl">
                    <a:srgbClr val="000000">
                      <a:alpha val="43137"/>
                    </a:srgbClr>
                  </a:outerShdw>
                </a:effectLst>
              </a:rPr>
              <a:t>categoria 3 </a:t>
            </a:r>
            <a:r>
              <a:rPr lang="ro-RO" dirty="0"/>
              <a:t>-  Impact major asupra siguranţei - este necesară corectarea neconformităţii înainte de decolare sau, după caz, impunerea unor restricţii de operare a aeronavei</a:t>
            </a:r>
          </a:p>
        </p:txBody>
      </p:sp>
    </p:spTree>
    <p:extLst>
      <p:ext uri="{BB962C8B-B14F-4D97-AF65-F5344CB8AC3E}">
        <p14:creationId xmlns:p14="http://schemas.microsoft.com/office/powerpoint/2010/main" val="1168540159"/>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0938" y="142875"/>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fld id="{CE7A1C7B-74BC-4827-B3A7-F1445C82DEBE}" type="slidenum">
              <a:rPr lang="ro-RO" altLang="en-US" sz="1200">
                <a:latin typeface="Arial Black" panose="020B0A04020102020204" pitchFamily="34" charset="0"/>
              </a:rPr>
              <a:pPr algn="r" eaLnBrk="1" hangingPunct="1">
                <a:spcBef>
                  <a:spcPct val="0"/>
                </a:spcBef>
                <a:buClrTx/>
                <a:buSzTx/>
                <a:buFontTx/>
                <a:buNone/>
              </a:pPr>
              <a:t>5</a:t>
            </a:fld>
            <a:endParaRPr lang="ro-RO" altLang="en-US" sz="1200">
              <a:latin typeface="Arial Black" panose="020B0A04020102020204" pitchFamily="34" charset="0"/>
            </a:endParaRPr>
          </a:p>
        </p:txBody>
      </p:sp>
      <p:sp>
        <p:nvSpPr>
          <p:cNvPr id="8" name="Text Box 9">
            <a:extLst>
              <a:ext uri="{FF2B5EF4-FFF2-40B4-BE49-F238E27FC236}">
                <a16:creationId xmlns:a16="http://schemas.microsoft.com/office/drawing/2014/main" xmlns="" id="{28C320A0-428E-4472-9DF9-7824E0BF7828}"/>
              </a:ext>
            </a:extLst>
          </p:cNvPr>
          <p:cNvSpPr txBox="1">
            <a:spLocks noChangeArrowheads="1"/>
          </p:cNvSpPr>
          <p:nvPr/>
        </p:nvSpPr>
        <p:spPr bwMode="auto">
          <a:xfrm>
            <a:off x="1259632"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sp>
        <p:nvSpPr>
          <p:cNvPr id="3" name="TextBox 2"/>
          <p:cNvSpPr txBox="1"/>
          <p:nvPr/>
        </p:nvSpPr>
        <p:spPr>
          <a:xfrm>
            <a:off x="1742630" y="634268"/>
            <a:ext cx="5758308" cy="461665"/>
          </a:xfrm>
          <a:prstGeom prst="rect">
            <a:avLst/>
          </a:prstGeom>
          <a:noFill/>
        </p:spPr>
        <p:txBody>
          <a:bodyPr wrap="none" rtlCol="0">
            <a:spAutoFit/>
          </a:bodyPr>
          <a:lstStyle/>
          <a:p>
            <a:r>
              <a:rPr lang="ro-RO" sz="2400" b="1" dirty="0" smtClean="0">
                <a:solidFill>
                  <a:srgbClr val="333399"/>
                </a:solidFill>
                <a:effectLst>
                  <a:outerShdw blurRad="38100" dist="38100" dir="2700000" algn="tl">
                    <a:srgbClr val="000000">
                      <a:alpha val="43137"/>
                    </a:srgbClr>
                  </a:outerShdw>
                </a:effectLst>
              </a:rPr>
              <a:t>Acțiuni ca urmare a inspecțiilor RAMP</a:t>
            </a:r>
            <a:endParaRPr lang="ro-RO" sz="2400" b="1" dirty="0">
              <a:solidFill>
                <a:srgbClr val="333399"/>
              </a:solidFill>
              <a:effectLst>
                <a:outerShdw blurRad="38100" dist="38100" dir="2700000" algn="tl">
                  <a:srgbClr val="000000">
                    <a:alpha val="43137"/>
                  </a:srgbClr>
                </a:outerShdw>
              </a:effectLst>
            </a:endParaRPr>
          </a:p>
        </p:txBody>
      </p:sp>
      <p:sp>
        <p:nvSpPr>
          <p:cNvPr id="2" name="Rectangle 1"/>
          <p:cNvSpPr/>
          <p:nvPr/>
        </p:nvSpPr>
        <p:spPr>
          <a:xfrm>
            <a:off x="914400" y="1613119"/>
            <a:ext cx="7467600" cy="3939540"/>
          </a:xfrm>
          <a:prstGeom prst="rect">
            <a:avLst/>
          </a:prstGeom>
        </p:spPr>
        <p:txBody>
          <a:bodyPr wrap="square">
            <a:spAutoFit/>
          </a:bodyPr>
          <a:lstStyle/>
          <a:p>
            <a:pPr marL="355600" lvl="2" indent="-355600" algn="just" eaLnBrk="1" hangingPunct="1">
              <a:spcBef>
                <a:spcPts val="600"/>
              </a:spcBef>
              <a:buFont typeface="Wingdings" panose="05000000000000000000" pitchFamily="2" charset="2"/>
              <a:buChar char="Ø"/>
            </a:pPr>
            <a:r>
              <a:rPr lang="ro-RO" altLang="ro-RO" sz="2000" dirty="0"/>
              <a:t>Pentru toate neconformităţile din categoriile 2 şi 3 autoritatea aeronautică care a efectuat inspecţia SAFA transmite o </a:t>
            </a:r>
            <a:r>
              <a:rPr lang="ro-RO" altLang="ro-RO" sz="2000" b="1" dirty="0">
                <a:solidFill>
                  <a:srgbClr val="002060"/>
                </a:solidFill>
              </a:rPr>
              <a:t>comunicare scrisă </a:t>
            </a:r>
            <a:r>
              <a:rPr lang="ro-RO" altLang="ro-RO" sz="2000" dirty="0"/>
              <a:t>operatorului aerian, </a:t>
            </a:r>
            <a:r>
              <a:rPr lang="ro-RO" altLang="ro-RO" sz="2000" b="1" dirty="0">
                <a:solidFill>
                  <a:srgbClr val="002060"/>
                </a:solidFill>
              </a:rPr>
              <a:t>prin Baza de date centralizată SAFA a </a:t>
            </a:r>
            <a:r>
              <a:rPr lang="ro-RO" altLang="ro-RO" sz="2000" b="1" dirty="0" smtClean="0">
                <a:solidFill>
                  <a:srgbClr val="002060"/>
                </a:solidFill>
              </a:rPr>
              <a:t>EASA</a:t>
            </a:r>
            <a:r>
              <a:rPr lang="en-US" altLang="ro-RO" sz="2000" dirty="0" smtClean="0">
                <a:solidFill>
                  <a:srgbClr val="002060"/>
                </a:solidFill>
              </a:rPr>
              <a:t> </a:t>
            </a:r>
            <a:r>
              <a:rPr lang="ro-RO" altLang="ro-RO" sz="2000" dirty="0" smtClean="0"/>
              <a:t>în </a:t>
            </a:r>
            <a:r>
              <a:rPr lang="ro-RO" altLang="ro-RO" sz="2000" dirty="0"/>
              <a:t>scopul solicitării de dovezi privind acţiunile </a:t>
            </a:r>
            <a:r>
              <a:rPr lang="ro-RO" altLang="ro-RO" sz="2000" dirty="0" smtClean="0"/>
              <a:t>corective</a:t>
            </a:r>
            <a:endParaRPr lang="en-US" altLang="ro-RO" sz="2000" dirty="0" smtClean="0"/>
          </a:p>
          <a:p>
            <a:pPr marL="355600" lvl="2" indent="-355600" algn="just" eaLnBrk="1" hangingPunct="1">
              <a:spcBef>
                <a:spcPts val="600"/>
              </a:spcBef>
              <a:buFont typeface="Wingdings" panose="05000000000000000000" pitchFamily="2" charset="2"/>
              <a:buChar char="Ø"/>
            </a:pPr>
            <a:r>
              <a:rPr lang="ro-RO" altLang="ro-RO" sz="2000" b="1" dirty="0">
                <a:solidFill>
                  <a:srgbClr val="002060"/>
                </a:solidFill>
              </a:rPr>
              <a:t>Răspunsul operatorului aerian </a:t>
            </a:r>
            <a:r>
              <a:rPr lang="ro-RO" altLang="ro-RO" sz="2000" dirty="0"/>
              <a:t>la comunicarea scrisă a autorităţii care a a efectuat inspecţia SAFA trebuie transmis în </a:t>
            </a:r>
            <a:r>
              <a:rPr lang="ro-RO" altLang="ro-RO" sz="2000" b="1" dirty="0">
                <a:solidFill>
                  <a:srgbClr val="002060"/>
                </a:solidFill>
              </a:rPr>
              <a:t>maxim 30 de zile</a:t>
            </a:r>
          </a:p>
          <a:p>
            <a:pPr marL="355600" lvl="2" indent="-355600" algn="just" eaLnBrk="1" hangingPunct="1">
              <a:spcBef>
                <a:spcPts val="600"/>
              </a:spcBef>
              <a:buFont typeface="Wingdings" panose="05000000000000000000" pitchFamily="2" charset="2"/>
              <a:buChar char="Ø"/>
            </a:pPr>
            <a:r>
              <a:rPr lang="ro-RO" altLang="ro-RO" sz="2000" b="1" dirty="0">
                <a:solidFill>
                  <a:srgbClr val="FF0000"/>
                </a:solidFill>
              </a:rPr>
              <a:t>Lipsa unei reacţii din partea operatorului poate fi interpretată ca „o lipsă a abilităţii şi/sau dorinţei unui operator aerian de a rezolva deficienţele legate de siguranţă</a:t>
            </a:r>
            <a:r>
              <a:rPr lang="ro-RO" altLang="ro-RO" sz="2000" b="1" dirty="0" smtClean="0">
                <a:solidFill>
                  <a:srgbClr val="FF0000"/>
                </a:solidFill>
              </a:rPr>
              <a:t>”</a:t>
            </a:r>
            <a:endParaRPr lang="en-US" altLang="ro-RO" sz="2000" b="1" dirty="0">
              <a:solidFill>
                <a:srgbClr val="FF0000"/>
              </a:solidFill>
            </a:endParaRPr>
          </a:p>
        </p:txBody>
      </p:sp>
    </p:spTree>
    <p:extLst>
      <p:ext uri="{BB962C8B-B14F-4D97-AF65-F5344CB8AC3E}">
        <p14:creationId xmlns:p14="http://schemas.microsoft.com/office/powerpoint/2010/main" val="2573019937"/>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0938" y="142875"/>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fld id="{CE7A1C7B-74BC-4827-B3A7-F1445C82DEBE}" type="slidenum">
              <a:rPr lang="ro-RO" altLang="en-US" sz="1200">
                <a:latin typeface="Arial Black" panose="020B0A04020102020204" pitchFamily="34" charset="0"/>
              </a:rPr>
              <a:pPr algn="r" eaLnBrk="1" hangingPunct="1">
                <a:spcBef>
                  <a:spcPct val="0"/>
                </a:spcBef>
                <a:buClrTx/>
                <a:buSzTx/>
                <a:buFontTx/>
                <a:buNone/>
              </a:pPr>
              <a:t>6</a:t>
            </a:fld>
            <a:endParaRPr lang="ro-RO" altLang="en-US" sz="1200">
              <a:latin typeface="Arial Black" panose="020B0A04020102020204" pitchFamily="34" charset="0"/>
            </a:endParaRPr>
          </a:p>
        </p:txBody>
      </p:sp>
      <p:sp>
        <p:nvSpPr>
          <p:cNvPr id="8" name="Text Box 9">
            <a:extLst>
              <a:ext uri="{FF2B5EF4-FFF2-40B4-BE49-F238E27FC236}">
                <a16:creationId xmlns:a16="http://schemas.microsoft.com/office/drawing/2014/main" xmlns="" id="{28C320A0-428E-4472-9DF9-7824E0BF7828}"/>
              </a:ext>
            </a:extLst>
          </p:cNvPr>
          <p:cNvSpPr txBox="1">
            <a:spLocks noChangeArrowheads="1"/>
          </p:cNvSpPr>
          <p:nvPr/>
        </p:nvSpPr>
        <p:spPr bwMode="auto">
          <a:xfrm>
            <a:off x="1259632"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sp>
        <p:nvSpPr>
          <p:cNvPr id="13" name="TextBox 12"/>
          <p:cNvSpPr txBox="1"/>
          <p:nvPr/>
        </p:nvSpPr>
        <p:spPr>
          <a:xfrm>
            <a:off x="1742630" y="634268"/>
            <a:ext cx="5110694" cy="461665"/>
          </a:xfrm>
          <a:prstGeom prst="rect">
            <a:avLst/>
          </a:prstGeom>
          <a:noFill/>
        </p:spPr>
        <p:txBody>
          <a:bodyPr wrap="none" rtlCol="0">
            <a:spAutoFit/>
          </a:bodyPr>
          <a:lstStyle/>
          <a:p>
            <a:r>
              <a:rPr lang="ro-RO" sz="2400" b="1" dirty="0" smtClean="0">
                <a:solidFill>
                  <a:srgbClr val="333399"/>
                </a:solidFill>
                <a:effectLst>
                  <a:outerShdw blurRad="38100" dist="38100" dir="2700000" algn="tl">
                    <a:srgbClr val="000000">
                      <a:alpha val="43137"/>
                    </a:srgbClr>
                  </a:outerShdw>
                </a:effectLst>
              </a:rPr>
              <a:t>Neconformități constatate în 2018</a:t>
            </a:r>
            <a:endParaRPr lang="ro-RO" sz="2400" b="1" dirty="0">
              <a:solidFill>
                <a:srgbClr val="333399"/>
              </a:solidFill>
              <a:effectLst>
                <a:outerShdw blurRad="38100" dist="38100" dir="2700000" algn="tl">
                  <a:srgbClr val="000000">
                    <a:alpha val="43137"/>
                  </a:srgbClr>
                </a:outerShdw>
              </a:effectLst>
            </a:endParaRPr>
          </a:p>
        </p:txBody>
      </p:sp>
      <p:graphicFrame>
        <p:nvGraphicFramePr>
          <p:cNvPr id="12" name="Table 11"/>
          <p:cNvGraphicFramePr>
            <a:graphicFrameLocks noGrp="1"/>
          </p:cNvGraphicFramePr>
          <p:nvPr>
            <p:extLst>
              <p:ext uri="{D42A27DB-BD31-4B8C-83A1-F6EECF244321}">
                <p14:modId xmlns:p14="http://schemas.microsoft.com/office/powerpoint/2010/main" val="347610917"/>
              </p:ext>
            </p:extLst>
          </p:nvPr>
        </p:nvGraphicFramePr>
        <p:xfrm>
          <a:off x="500063" y="1244600"/>
          <a:ext cx="8229600" cy="4234374"/>
        </p:xfrm>
        <a:graphic>
          <a:graphicData uri="http://schemas.openxmlformats.org/drawingml/2006/table">
            <a:tbl>
              <a:tblPr firstRow="1" firstCol="1" bandRow="1"/>
              <a:tblGrid>
                <a:gridCol w="414337"/>
                <a:gridCol w="457200"/>
                <a:gridCol w="1117654"/>
                <a:gridCol w="6240409"/>
              </a:tblGrid>
              <a:tr h="210335">
                <a:tc>
                  <a:txBody>
                    <a:bodyPr/>
                    <a:lstStyle/>
                    <a:p>
                      <a:pPr>
                        <a:lnSpc>
                          <a:spcPct val="107000"/>
                        </a:lnSpc>
                        <a:spcAft>
                          <a:spcPts val="0"/>
                        </a:spcAft>
                      </a:pPr>
                      <a:r>
                        <a:rPr lang="ro-RO" sz="1300" b="1" dirty="0">
                          <a:solidFill>
                            <a:schemeClr val="accent5">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Cat</a:t>
                      </a:r>
                      <a:endParaRPr lang="ro-RO" sz="9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5284" marR="55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ro-RO" sz="1300" b="1" dirty="0" smtClean="0">
                          <a:solidFill>
                            <a:schemeClr val="accent5">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ITEM</a:t>
                      </a:r>
                      <a:endParaRPr lang="ro-RO" sz="9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5284" marR="55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o-RO"/>
                    </a:p>
                  </a:txBody>
                  <a:tcPr/>
                </a:tc>
                <a:tc>
                  <a:txBody>
                    <a:bodyPr/>
                    <a:lstStyle/>
                    <a:p>
                      <a:pPr>
                        <a:lnSpc>
                          <a:spcPct val="107000"/>
                        </a:lnSpc>
                        <a:spcAft>
                          <a:spcPts val="0"/>
                        </a:spcAft>
                      </a:pPr>
                      <a:r>
                        <a:rPr lang="ro-RO" sz="1300" b="1" dirty="0" smtClean="0">
                          <a:solidFill>
                            <a:schemeClr val="accent5">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FINDING DESCRIPTION</a:t>
                      </a:r>
                      <a:endParaRPr lang="ro-RO" sz="9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5284" marR="55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668">
                <a:tc>
                  <a:txBody>
                    <a:bodyPr/>
                    <a:lstStyle/>
                    <a:p>
                      <a:pPr>
                        <a:lnSpc>
                          <a:spcPct val="107000"/>
                        </a:lnSpc>
                        <a:spcAft>
                          <a:spcPts val="0"/>
                        </a:spcAft>
                      </a:pPr>
                      <a:r>
                        <a:rPr lang="ro-RO" sz="13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284" marR="55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3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A04</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284" marR="55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3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Manuals</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284" marR="55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3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Incomplete parts of the Operations Manual pertaining to flight operations on board </a:t>
                      </a:r>
                      <a:r>
                        <a:rPr lang="ro-RO" sz="1300">
                          <a:solidFill>
                            <a:srgbClr val="1F4E79"/>
                          </a:solidFill>
                          <a:effectLst/>
                          <a:latin typeface="Arial" panose="020B0604020202020204" pitchFamily="34" charset="0"/>
                          <a:ea typeface="Times New Roman" panose="02020603050405020304" pitchFamily="18" charset="0"/>
                          <a:cs typeface="Times New Roman" panose="02020603050405020304" pitchFamily="18" charset="0"/>
                        </a:rPr>
                        <a:t>Emergency response guidance for incident involving dangerous goods</a:t>
                      </a:r>
                      <a:r>
                        <a:rPr lang="ro-RO" sz="13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not on board </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284" marR="55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1337">
                <a:tc>
                  <a:txBody>
                    <a:bodyPr/>
                    <a:lstStyle/>
                    <a:p>
                      <a:pPr>
                        <a:lnSpc>
                          <a:spcPct val="107000"/>
                        </a:lnSpc>
                        <a:spcAft>
                          <a:spcPts val="0"/>
                        </a:spcAft>
                      </a:pPr>
                      <a:r>
                        <a:rPr lang="ro-RO" sz="13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284" marR="55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3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A06</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284" marR="55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3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Navigation / instrument charts</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284" marR="55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3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Required en-route charts out of date </a:t>
                      </a:r>
                      <a:r>
                        <a:rPr lang="ro-RO" sz="13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(navigation database up to date) </a:t>
                      </a:r>
                      <a:r>
                        <a:rPr lang="ro-RO" sz="130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EFB Terminal charts (captain) not updated on incoming flight </a:t>
                      </a:r>
                      <a:br>
                        <a:rPr lang="ro-RO" sz="130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br>
                      <a:r>
                        <a:rPr lang="ro-RO" sz="13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F/O EFB up to date and </a:t>
                      </a:r>
                      <a:r>
                        <a:rPr lang="ro-RO" sz="13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pper </a:t>
                      </a:r>
                      <a:r>
                        <a:rPr lang="ro-RO" sz="13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version present.</a:t>
                      </a:r>
                      <a:br>
                        <a:rPr lang="ro-RO" sz="13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r>
                        <a:rPr lang="ro-RO" sz="13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problem solved for outbound flight. - </a:t>
                      </a:r>
                      <a:endParaRPr lang="ro-RO"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284" marR="55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668">
                <a:tc>
                  <a:txBody>
                    <a:bodyPr/>
                    <a:lstStyle/>
                    <a:p>
                      <a:pPr>
                        <a:lnSpc>
                          <a:spcPct val="107000"/>
                        </a:lnSpc>
                        <a:spcAft>
                          <a:spcPts val="0"/>
                        </a:spcAft>
                      </a:pPr>
                      <a:r>
                        <a:rPr lang="ro-RO" sz="13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284" marR="55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3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A07</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284" marR="55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3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Minimum Equipment List</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284" marR="55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3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Some MEL items not fully customised </a:t>
                      </a:r>
                      <a:r>
                        <a:rPr lang="ro-RO" sz="13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(but no defects affecting those items)  examples- 34-15, 34-16 , 34-40</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284" marR="55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1003">
                <a:tc>
                  <a:txBody>
                    <a:bodyPr/>
                    <a:lstStyle/>
                    <a:p>
                      <a:pPr>
                        <a:lnSpc>
                          <a:spcPct val="107000"/>
                        </a:lnSpc>
                        <a:spcAft>
                          <a:spcPts val="0"/>
                        </a:spcAft>
                      </a:pPr>
                      <a:r>
                        <a:rPr lang="ro-RO" sz="13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284" marR="55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3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A10</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284" marR="55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3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AOC or equivalent</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284" marR="55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3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Commercial Air Transport operations not in accordance with the operations specifications </a:t>
                      </a:r>
                      <a:r>
                        <a:rPr lang="ro-RO" sz="1300" dirty="0">
                          <a:solidFill>
                            <a:srgbClr val="1F4E79"/>
                          </a:solidFill>
                          <a:effectLst/>
                          <a:latin typeface="Arial" panose="020B0604020202020204" pitchFamily="34" charset="0"/>
                          <a:ea typeface="Times New Roman" panose="02020603050405020304" pitchFamily="18" charset="0"/>
                          <a:cs typeface="Times New Roman" panose="02020603050405020304" pitchFamily="18" charset="0"/>
                        </a:rPr>
                        <a:t>Shipment described under D02 loaded whilst the operator has not been granted  DG special approval </a:t>
                      </a:r>
                      <a:r>
                        <a:rPr lang="ro-RO" sz="13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according to Ops </a:t>
                      </a:r>
                      <a:r>
                        <a:rPr lang="ro-RO" sz="13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Specs</a:t>
                      </a:r>
                      <a:endParaRPr lang="ro-RO"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284" marR="55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62005">
                <a:tc>
                  <a:txBody>
                    <a:bodyPr/>
                    <a:lstStyle/>
                    <a:p>
                      <a:pPr>
                        <a:lnSpc>
                          <a:spcPct val="107000"/>
                        </a:lnSpc>
                        <a:spcAft>
                          <a:spcPts val="0"/>
                        </a:spcAft>
                      </a:pPr>
                      <a:r>
                        <a:rPr lang="ro-RO" sz="13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284" marR="55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3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A13</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284" marR="55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3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Flight Preparation</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284" marR="55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3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Content and use of the Operational Flight plan not in accordance with the operations manual </a:t>
                      </a:r>
                      <a:r>
                        <a:rPr lang="ro-RO" sz="1300" dirty="0">
                          <a:solidFill>
                            <a:srgbClr val="1F4E79"/>
                          </a:solidFill>
                          <a:effectLst/>
                          <a:latin typeface="Arial" panose="020B0604020202020204" pitchFamily="34" charset="0"/>
                          <a:ea typeface="Times New Roman" panose="02020603050405020304" pitchFamily="18" charset="0"/>
                          <a:cs typeface="Times New Roman" panose="02020603050405020304" pitchFamily="18" charset="0"/>
                        </a:rPr>
                        <a:t>No flight performance details mentioned on the OFP</a:t>
                      </a:r>
                      <a:r>
                        <a:rPr lang="ro-RO" sz="13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ro-RO"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o-RO" sz="13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e.g. time of departure (actual off-block time); time of arrival (on-block time); route segments with actual time; </a:t>
                      </a:r>
                      <a:r>
                        <a:rPr lang="ro-RO" sz="1300" dirty="0">
                          <a:solidFill>
                            <a:srgbClr val="1F4E79"/>
                          </a:solidFill>
                          <a:effectLst/>
                          <a:latin typeface="Arial" panose="020B0604020202020204" pitchFamily="34" charset="0"/>
                          <a:ea typeface="Times New Roman" panose="02020603050405020304" pitchFamily="18" charset="0"/>
                          <a:cs typeface="Times New Roman" panose="02020603050405020304" pitchFamily="18" charset="0"/>
                        </a:rPr>
                        <a:t>no in-flight fuel monitoring was recorded </a:t>
                      </a:r>
                      <a:endParaRPr lang="ro-RO"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o-RO" sz="13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as required by the OM (flight time 1 hour, i.a.w. ATLB and OFP).</a:t>
                      </a:r>
                      <a:br>
                        <a:rPr lang="ro-RO" sz="13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r>
                        <a:rPr lang="ro-RO" sz="13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Ref.: AMC1 CAT.OP.MPA.175(a)</a:t>
                      </a:r>
                      <a:endParaRPr lang="ro-RO"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284" marR="55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51932902"/>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0938" y="142875"/>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fld id="{CE7A1C7B-74BC-4827-B3A7-F1445C82DEBE}" type="slidenum">
              <a:rPr lang="ro-RO" altLang="en-US" sz="1200">
                <a:latin typeface="Arial Black" panose="020B0A04020102020204" pitchFamily="34" charset="0"/>
              </a:rPr>
              <a:pPr algn="r" eaLnBrk="1" hangingPunct="1">
                <a:spcBef>
                  <a:spcPct val="0"/>
                </a:spcBef>
                <a:buClrTx/>
                <a:buSzTx/>
                <a:buFontTx/>
                <a:buNone/>
              </a:pPr>
              <a:t>7</a:t>
            </a:fld>
            <a:endParaRPr lang="ro-RO" altLang="en-US" sz="1200">
              <a:latin typeface="Arial Black" panose="020B0A04020102020204" pitchFamily="34" charset="0"/>
            </a:endParaRPr>
          </a:p>
        </p:txBody>
      </p:sp>
      <p:sp>
        <p:nvSpPr>
          <p:cNvPr id="8" name="Text Box 9">
            <a:extLst>
              <a:ext uri="{FF2B5EF4-FFF2-40B4-BE49-F238E27FC236}">
                <a16:creationId xmlns:a16="http://schemas.microsoft.com/office/drawing/2014/main" xmlns="" id="{28C320A0-428E-4472-9DF9-7824E0BF7828}"/>
              </a:ext>
            </a:extLst>
          </p:cNvPr>
          <p:cNvSpPr txBox="1">
            <a:spLocks noChangeArrowheads="1"/>
          </p:cNvSpPr>
          <p:nvPr/>
        </p:nvSpPr>
        <p:spPr bwMode="auto">
          <a:xfrm>
            <a:off x="1259632"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sp>
        <p:nvSpPr>
          <p:cNvPr id="13" name="TextBox 12"/>
          <p:cNvSpPr txBox="1"/>
          <p:nvPr/>
        </p:nvSpPr>
        <p:spPr>
          <a:xfrm>
            <a:off x="1752600" y="528435"/>
            <a:ext cx="5110694" cy="461665"/>
          </a:xfrm>
          <a:prstGeom prst="rect">
            <a:avLst/>
          </a:prstGeom>
          <a:noFill/>
        </p:spPr>
        <p:txBody>
          <a:bodyPr wrap="none" rtlCol="0">
            <a:spAutoFit/>
          </a:bodyPr>
          <a:lstStyle/>
          <a:p>
            <a:r>
              <a:rPr lang="ro-RO" sz="2400" b="1" dirty="0" smtClean="0">
                <a:solidFill>
                  <a:srgbClr val="333399"/>
                </a:solidFill>
                <a:effectLst>
                  <a:outerShdw blurRad="38100" dist="38100" dir="2700000" algn="tl">
                    <a:srgbClr val="000000">
                      <a:alpha val="43137"/>
                    </a:srgbClr>
                  </a:outerShdw>
                </a:effectLst>
              </a:rPr>
              <a:t>Neconformități constatate în 2018</a:t>
            </a:r>
            <a:endParaRPr lang="ro-RO" sz="2400" b="1" dirty="0">
              <a:solidFill>
                <a:srgbClr val="333399"/>
              </a:solidFill>
              <a:effectLst>
                <a:outerShdw blurRad="38100" dist="38100" dir="2700000" algn="tl">
                  <a:srgbClr val="000000">
                    <a:alpha val="43137"/>
                  </a:srgbClr>
                </a:outerShdw>
              </a:effectLst>
            </a:endParaRPr>
          </a:p>
        </p:txBody>
      </p:sp>
      <p:graphicFrame>
        <p:nvGraphicFramePr>
          <p:cNvPr id="2" name="Table 1"/>
          <p:cNvGraphicFramePr>
            <a:graphicFrameLocks noGrp="1"/>
          </p:cNvGraphicFramePr>
          <p:nvPr>
            <p:extLst>
              <p:ext uri="{D42A27DB-BD31-4B8C-83A1-F6EECF244321}">
                <p14:modId xmlns:p14="http://schemas.microsoft.com/office/powerpoint/2010/main" val="3509614897"/>
              </p:ext>
            </p:extLst>
          </p:nvPr>
        </p:nvGraphicFramePr>
        <p:xfrm>
          <a:off x="533400" y="1104400"/>
          <a:ext cx="8077200" cy="5135563"/>
        </p:xfrm>
        <a:graphic>
          <a:graphicData uri="http://schemas.openxmlformats.org/drawingml/2006/table">
            <a:tbl>
              <a:tblPr firstRow="1" firstCol="1" bandRow="1"/>
              <a:tblGrid>
                <a:gridCol w="359905"/>
                <a:gridCol w="396198"/>
                <a:gridCol w="1175993"/>
                <a:gridCol w="6145104"/>
              </a:tblGrid>
              <a:tr h="185057">
                <a:tc>
                  <a:txBody>
                    <a:bodyPr/>
                    <a:lstStyle/>
                    <a:p>
                      <a:pPr>
                        <a:lnSpc>
                          <a:spcPct val="107000"/>
                        </a:lnSpc>
                        <a:spcAft>
                          <a:spcPts val="0"/>
                        </a:spcAft>
                      </a:pPr>
                      <a:r>
                        <a:rPr lang="ro-RO" sz="1200" b="1" dirty="0">
                          <a:solidFill>
                            <a:schemeClr val="accent5">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Cat</a:t>
                      </a:r>
                      <a:endParaRPr lang="ro-RO" sz="12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640" marR="48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ro-RO" sz="1400" b="1" dirty="0" smtClean="0">
                          <a:solidFill>
                            <a:schemeClr val="accent5">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ITEM</a:t>
                      </a:r>
                      <a:endParaRPr lang="ro-RO" sz="14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640" marR="48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o-RO"/>
                    </a:p>
                  </a:txBody>
                  <a:tcPr/>
                </a:tc>
                <a:tc>
                  <a:txBody>
                    <a:bodyPr/>
                    <a:lstStyle/>
                    <a:p>
                      <a:pPr>
                        <a:lnSpc>
                          <a:spcPct val="107000"/>
                        </a:lnSpc>
                        <a:spcAft>
                          <a:spcPts val="0"/>
                        </a:spcAft>
                      </a:pPr>
                      <a:r>
                        <a:rPr lang="ro-RO" sz="1400" b="1" dirty="0" smtClean="0">
                          <a:solidFill>
                            <a:schemeClr val="accent5">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FINDING DESCRIPTION</a:t>
                      </a:r>
                      <a:endParaRPr lang="ro-RO" sz="14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640" marR="48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0457">
                <a:tc>
                  <a:txBody>
                    <a:bodyPr/>
                    <a:lstStyle/>
                    <a:p>
                      <a:pPr>
                        <a:lnSpc>
                          <a:spcPct val="100000"/>
                        </a:lnSpc>
                        <a:spcAft>
                          <a:spcPts val="0"/>
                        </a:spcAft>
                      </a:pPr>
                      <a: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8640" marR="48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A14</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8640" marR="48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Mass and balance calculation</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8640" marR="48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ro-RO" sz="14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Incorrect mass and/or balance calculations</a:t>
                      </a:r>
                      <a: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within a/c limits, and having minor effect on the performance calculations.</a:t>
                      </a:r>
                      <a:r>
                        <a:rPr lang="ro-RO" sz="1400" dirty="0">
                          <a:solidFill>
                            <a:srgbClr val="1F4E79"/>
                          </a:solidFill>
                          <a:effectLst/>
                          <a:latin typeface="Arial" panose="020B0604020202020204" pitchFamily="34" charset="0"/>
                          <a:ea typeface="Times New Roman" panose="02020603050405020304" pitchFamily="18" charset="0"/>
                          <a:cs typeface="Times New Roman" panose="02020603050405020304" pitchFamily="18" charset="0"/>
                        </a:rPr>
                        <a:t>TO data computation (ActTOM/index) incorrect</a:t>
                      </a:r>
                      <a: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b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Total fuel on board 2350 kg, Taxi fuel 50kg, TOF has to be 2300kg instead of 2050kg; </a:t>
                      </a:r>
                      <a:b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Allowed Mass for TO incorrect; Max LM used 20350kg instead of 22350kg, as well as TOF used 2050kg instead of 2300kg;</a:t>
                      </a:r>
                      <a:b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ro-RO" sz="1400" dirty="0">
                          <a:solidFill>
                            <a:srgbClr val="1F4E79"/>
                          </a:solidFill>
                          <a:effectLst/>
                          <a:latin typeface="Arial" panose="020B0604020202020204" pitchFamily="34" charset="0"/>
                          <a:ea typeface="Times New Roman" panose="02020603050405020304" pitchFamily="18" charset="0"/>
                          <a:cs typeface="Times New Roman" panose="02020603050405020304" pitchFamily="18" charset="0"/>
                        </a:rPr>
                        <a:t>Balance calculation not completed </a:t>
                      </a:r>
                      <a: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correct; there are no balances for TOM and LM mentioned on the graphic to proof if the balance is in operational envelop.</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8640" marR="48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5172">
                <a:tc>
                  <a:txBody>
                    <a:bodyPr/>
                    <a:lstStyle/>
                    <a:p>
                      <a:pPr>
                        <a:lnSpc>
                          <a:spcPct val="100000"/>
                        </a:lnSpc>
                        <a:spcAft>
                          <a:spcPts val="0"/>
                        </a:spcAft>
                      </a:pPr>
                      <a:r>
                        <a:rPr lang="ro-RO"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48640" marR="48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ro-RO"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A14</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48640" marR="48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ro-RO"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Mass and balance calculation</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48640" marR="48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ro-RO" sz="14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Incorrect mass and/or balance calculations</a:t>
                      </a:r>
                      <a: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within a/c limits, and having minor effect on the performance calculations.</a:t>
                      </a:r>
                      <a:r>
                        <a:rPr lang="ro-RO" sz="1400" dirty="0">
                          <a:solidFill>
                            <a:srgbClr val="1F4E79"/>
                          </a:solidFill>
                          <a:effectLst/>
                          <a:latin typeface="Arial" panose="020B0604020202020204" pitchFamily="34" charset="0"/>
                          <a:ea typeface="Times New Roman" panose="02020603050405020304" pitchFamily="18" charset="0"/>
                          <a:cs typeface="Times New Roman" panose="02020603050405020304" pitchFamily="18" charset="0"/>
                        </a:rPr>
                        <a:t>Take off fuel 3200 kg did not take into account the taxi fuel of 45 kg</a:t>
                      </a:r>
                      <a: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Within a/c limits, minor effect on aircraft performance. </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8640" marR="48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0343">
                <a:tc>
                  <a:txBody>
                    <a:bodyPr/>
                    <a:lstStyle/>
                    <a:p>
                      <a:pPr>
                        <a:lnSpc>
                          <a:spcPct val="100000"/>
                        </a:lnSpc>
                        <a:spcAft>
                          <a:spcPts val="0"/>
                        </a:spcAft>
                      </a:pPr>
                      <a:r>
                        <a:rPr lang="ro-RO"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48640" marR="48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ro-RO"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A17</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48640" marR="48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ro-RO"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Harness</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48640" marR="48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ro-RO" sz="14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No or unserviceable safety harness for each active crew seat (outside dispatch limits/conditions)</a:t>
                      </a:r>
                      <a: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On </a:t>
                      </a:r>
                      <a:r>
                        <a:rPr lang="ro-RO" sz="140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co-pilot seat automatic restraining device (Inertia Reels) found unserviceable.</a:t>
                      </a:r>
                      <a: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r>
                      <a:b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After temporary repair and according to MEL 10-1-1 where repairs or replacement are carried out within three calendar days, aircraft release to </a:t>
                      </a:r>
                      <a:r>
                        <a:rPr lang="ro-RO" sz="14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departure. Defect </a:t>
                      </a:r>
                      <a: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is entered in ATL Log No. </a:t>
                      </a:r>
                      <a:r>
                        <a:rPr lang="ro-RO" sz="14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0790</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8640" marR="48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5172">
                <a:tc>
                  <a:txBody>
                    <a:bodyPr/>
                    <a:lstStyle/>
                    <a:p>
                      <a:pPr>
                        <a:lnSpc>
                          <a:spcPct val="100000"/>
                        </a:lnSpc>
                        <a:spcAft>
                          <a:spcPts val="0"/>
                        </a:spcAft>
                      </a:pPr>
                      <a:r>
                        <a:rPr lang="ro-RO"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48640" marR="48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ro-RO"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A20</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48640" marR="48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ro-RO"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Flight crew licence / composition</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48640" marR="48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ro-RO" sz="14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Pilot(s) having obvious difficulty speaking in  English, despite holding a valid ELP</a:t>
                      </a:r>
                      <a: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endorsement Co-pilot having obvious difficulty speaking english, despite holding a valid ELP endorsement (Level 4) - </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8640" marR="48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48954304"/>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0938" y="142875"/>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fld id="{CE7A1C7B-74BC-4827-B3A7-F1445C82DEBE}" type="slidenum">
              <a:rPr lang="ro-RO" altLang="en-US" sz="1200">
                <a:latin typeface="Arial Black" panose="020B0A04020102020204" pitchFamily="34" charset="0"/>
              </a:rPr>
              <a:pPr algn="r" eaLnBrk="1" hangingPunct="1">
                <a:spcBef>
                  <a:spcPct val="0"/>
                </a:spcBef>
                <a:buClrTx/>
                <a:buSzTx/>
                <a:buFontTx/>
                <a:buNone/>
              </a:pPr>
              <a:t>8</a:t>
            </a:fld>
            <a:endParaRPr lang="ro-RO" altLang="en-US" sz="1200">
              <a:latin typeface="Arial Black" panose="020B0A04020102020204" pitchFamily="34" charset="0"/>
            </a:endParaRPr>
          </a:p>
        </p:txBody>
      </p:sp>
      <p:sp>
        <p:nvSpPr>
          <p:cNvPr id="8" name="Text Box 9">
            <a:extLst>
              <a:ext uri="{FF2B5EF4-FFF2-40B4-BE49-F238E27FC236}">
                <a16:creationId xmlns:a16="http://schemas.microsoft.com/office/drawing/2014/main" xmlns="" id="{28C320A0-428E-4472-9DF9-7824E0BF7828}"/>
              </a:ext>
            </a:extLst>
          </p:cNvPr>
          <p:cNvSpPr txBox="1">
            <a:spLocks noChangeArrowheads="1"/>
          </p:cNvSpPr>
          <p:nvPr/>
        </p:nvSpPr>
        <p:spPr bwMode="auto">
          <a:xfrm>
            <a:off x="1259632"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sp>
        <p:nvSpPr>
          <p:cNvPr id="13" name="TextBox 12"/>
          <p:cNvSpPr txBox="1"/>
          <p:nvPr/>
        </p:nvSpPr>
        <p:spPr>
          <a:xfrm>
            <a:off x="1828800" y="686158"/>
            <a:ext cx="5110694" cy="461665"/>
          </a:xfrm>
          <a:prstGeom prst="rect">
            <a:avLst/>
          </a:prstGeom>
          <a:noFill/>
        </p:spPr>
        <p:txBody>
          <a:bodyPr wrap="none" rtlCol="0">
            <a:spAutoFit/>
          </a:bodyPr>
          <a:lstStyle/>
          <a:p>
            <a:r>
              <a:rPr lang="ro-RO" sz="2400" b="1" dirty="0" smtClean="0">
                <a:solidFill>
                  <a:srgbClr val="333399"/>
                </a:solidFill>
                <a:effectLst>
                  <a:outerShdw blurRad="38100" dist="38100" dir="2700000" algn="tl">
                    <a:srgbClr val="000000">
                      <a:alpha val="43137"/>
                    </a:srgbClr>
                  </a:outerShdw>
                </a:effectLst>
              </a:rPr>
              <a:t>Neconformități constatate în 2018</a:t>
            </a:r>
            <a:endParaRPr lang="ro-RO" sz="2400" b="1" dirty="0">
              <a:solidFill>
                <a:srgbClr val="333399"/>
              </a:solidFill>
              <a:effectLst>
                <a:outerShdw blurRad="38100" dist="38100" dir="2700000" algn="tl">
                  <a:srgbClr val="000000">
                    <a:alpha val="43137"/>
                  </a:srgbClr>
                </a:outerShdw>
              </a:effectLst>
            </a:endParaRPr>
          </a:p>
        </p:txBody>
      </p:sp>
      <p:graphicFrame>
        <p:nvGraphicFramePr>
          <p:cNvPr id="4" name="Table 3"/>
          <p:cNvGraphicFramePr>
            <a:graphicFrameLocks noGrp="1"/>
          </p:cNvGraphicFramePr>
          <p:nvPr>
            <p:extLst>
              <p:ext uri="{D42A27DB-BD31-4B8C-83A1-F6EECF244321}">
                <p14:modId xmlns:p14="http://schemas.microsoft.com/office/powerpoint/2010/main" val="3437094248"/>
              </p:ext>
            </p:extLst>
          </p:nvPr>
        </p:nvGraphicFramePr>
        <p:xfrm>
          <a:off x="685800" y="1279647"/>
          <a:ext cx="7848600" cy="4519657"/>
        </p:xfrm>
        <a:graphic>
          <a:graphicData uri="http://schemas.openxmlformats.org/drawingml/2006/table">
            <a:tbl>
              <a:tblPr firstRow="1" firstCol="1" bandRow="1"/>
              <a:tblGrid>
                <a:gridCol w="388545"/>
                <a:gridCol w="466253"/>
                <a:gridCol w="1709596"/>
                <a:gridCol w="5284206"/>
              </a:tblGrid>
              <a:tr h="287867">
                <a:tc>
                  <a:txBody>
                    <a:bodyPr/>
                    <a:lstStyle/>
                    <a:p>
                      <a:pPr>
                        <a:lnSpc>
                          <a:spcPct val="107000"/>
                        </a:lnSpc>
                        <a:spcAft>
                          <a:spcPts val="0"/>
                        </a:spcAft>
                      </a:pPr>
                      <a:r>
                        <a:rPr lang="ro-RO" sz="1400" b="1" dirty="0">
                          <a:solidFill>
                            <a:schemeClr val="accent5">
                              <a:lumMod val="50000"/>
                            </a:schemeClr>
                          </a:solidFill>
                          <a:effectLst/>
                          <a:latin typeface="+mn-lt"/>
                          <a:ea typeface="Times New Roman" panose="02020603050405020304" pitchFamily="18" charset="0"/>
                          <a:cs typeface="Times New Roman" panose="02020603050405020304" pitchFamily="18" charset="0"/>
                        </a:rPr>
                        <a:t>Cat</a:t>
                      </a:r>
                      <a:endParaRPr lang="ro-RO" sz="1400" b="1"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37831" marR="378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ro-RO" sz="1400" b="1" dirty="0" smtClean="0">
                          <a:solidFill>
                            <a:schemeClr val="accent5">
                              <a:lumMod val="50000"/>
                            </a:schemeClr>
                          </a:solidFill>
                          <a:effectLst/>
                          <a:latin typeface="+mn-lt"/>
                          <a:ea typeface="Times New Roman" panose="02020603050405020304" pitchFamily="18" charset="0"/>
                          <a:cs typeface="Times New Roman" panose="02020603050405020304" pitchFamily="18" charset="0"/>
                        </a:rPr>
                        <a:t>ITEM</a:t>
                      </a:r>
                      <a:endParaRPr lang="ro-RO" sz="1400" b="1"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37831" marR="378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o-RO"/>
                    </a:p>
                  </a:txBody>
                  <a:tcPr/>
                </a:tc>
                <a:tc>
                  <a:txBody>
                    <a:bodyPr/>
                    <a:lstStyle/>
                    <a:p>
                      <a:pPr>
                        <a:lnSpc>
                          <a:spcPct val="107000"/>
                        </a:lnSpc>
                        <a:spcAft>
                          <a:spcPts val="0"/>
                        </a:spcAft>
                      </a:pPr>
                      <a:r>
                        <a:rPr lang="ro-RO" sz="1400" b="1" dirty="0" smtClean="0">
                          <a:solidFill>
                            <a:schemeClr val="accent5">
                              <a:lumMod val="50000"/>
                            </a:schemeClr>
                          </a:solidFill>
                          <a:effectLst/>
                          <a:latin typeface="+mn-lt"/>
                          <a:ea typeface="Times New Roman" panose="02020603050405020304" pitchFamily="18" charset="0"/>
                          <a:cs typeface="Times New Roman" panose="02020603050405020304" pitchFamily="18" charset="0"/>
                        </a:rPr>
                        <a:t>FINDING DESCRIPTION</a:t>
                      </a:r>
                      <a:endParaRPr lang="ro-RO" sz="1400" b="1"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37831" marR="378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9667">
                <a:tc>
                  <a:txBody>
                    <a:bodyPr/>
                    <a:lstStyle/>
                    <a:p>
                      <a:pPr>
                        <a:lnSpc>
                          <a:spcPct val="107000"/>
                        </a:lnSpc>
                        <a:spcAft>
                          <a:spcPts val="0"/>
                        </a:spcAft>
                      </a:pPr>
                      <a:r>
                        <a:rPr lang="ro-RO" sz="1400">
                          <a:solidFill>
                            <a:srgbClr val="000000"/>
                          </a:solidFill>
                          <a:effectLst/>
                          <a:latin typeface="+mn-lt"/>
                          <a:ea typeface="Times New Roman" panose="02020603050405020304" pitchFamily="18" charset="0"/>
                          <a:cs typeface="Times New Roman" panose="02020603050405020304" pitchFamily="18" charset="0"/>
                        </a:rPr>
                        <a:t>2</a:t>
                      </a:r>
                      <a:endParaRPr lang="ro-RO" sz="1400">
                        <a:effectLst/>
                        <a:latin typeface="+mn-lt"/>
                        <a:ea typeface="Calibri" panose="020F0502020204030204" pitchFamily="34" charset="0"/>
                        <a:cs typeface="Times New Roman" panose="02020603050405020304" pitchFamily="18" charset="0"/>
                      </a:endParaRPr>
                    </a:p>
                  </a:txBody>
                  <a:tcPr marL="37831" marR="378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a:solidFill>
                            <a:srgbClr val="000000"/>
                          </a:solidFill>
                          <a:effectLst/>
                          <a:latin typeface="+mn-lt"/>
                          <a:ea typeface="Times New Roman" panose="02020603050405020304" pitchFamily="18" charset="0"/>
                          <a:cs typeface="Times New Roman" panose="02020603050405020304" pitchFamily="18" charset="0"/>
                        </a:rPr>
                        <a:t>A23</a:t>
                      </a:r>
                      <a:endParaRPr lang="ro-RO" sz="1400">
                        <a:effectLst/>
                        <a:latin typeface="+mn-lt"/>
                        <a:ea typeface="Calibri" panose="020F0502020204030204" pitchFamily="34" charset="0"/>
                        <a:cs typeface="Times New Roman" panose="02020603050405020304" pitchFamily="18" charset="0"/>
                      </a:endParaRPr>
                    </a:p>
                  </a:txBody>
                  <a:tcPr marL="37831" marR="378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a:solidFill>
                            <a:srgbClr val="000000"/>
                          </a:solidFill>
                          <a:effectLst/>
                          <a:latin typeface="+mn-lt"/>
                          <a:ea typeface="Times New Roman" panose="02020603050405020304" pitchFamily="18" charset="0"/>
                          <a:cs typeface="Times New Roman" panose="02020603050405020304" pitchFamily="18" charset="0"/>
                        </a:rPr>
                        <a:t>Defect notification and rectification (incl. Tech log)</a:t>
                      </a:r>
                      <a:endParaRPr lang="ro-RO" sz="1400">
                        <a:effectLst/>
                        <a:latin typeface="+mn-lt"/>
                        <a:ea typeface="Calibri" panose="020F0502020204030204" pitchFamily="34" charset="0"/>
                        <a:cs typeface="Times New Roman" panose="02020603050405020304" pitchFamily="18" charset="0"/>
                      </a:endParaRPr>
                    </a:p>
                  </a:txBody>
                  <a:tcPr marL="37831" marR="378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a:solidFill>
                            <a:srgbClr val="FF0000"/>
                          </a:solidFill>
                          <a:effectLst/>
                          <a:latin typeface="+mn-lt"/>
                          <a:ea typeface="Times New Roman" panose="02020603050405020304" pitchFamily="18" charset="0"/>
                          <a:cs typeface="Times New Roman" panose="02020603050405020304" pitchFamily="18" charset="0"/>
                        </a:rPr>
                        <a:t>Known defect not reported/assessed</a:t>
                      </a:r>
                      <a:r>
                        <a:rPr lang="ro-RO" sz="1400">
                          <a:solidFill>
                            <a:srgbClr val="000000"/>
                          </a:solidFill>
                          <a:effectLst/>
                          <a:latin typeface="+mn-lt"/>
                          <a:ea typeface="Times New Roman" panose="02020603050405020304" pitchFamily="18" charset="0"/>
                          <a:cs typeface="Times New Roman" panose="02020603050405020304" pitchFamily="18" charset="0"/>
                        </a:rPr>
                        <a:t> See item : C01 (remark on speed tape covering screws) </a:t>
                      </a:r>
                      <a:endParaRPr lang="ro-RO" sz="1400">
                        <a:effectLst/>
                        <a:latin typeface="+mn-lt"/>
                        <a:ea typeface="Calibri" panose="020F0502020204030204" pitchFamily="34" charset="0"/>
                        <a:cs typeface="Times New Roman" panose="02020603050405020304" pitchFamily="18" charset="0"/>
                      </a:endParaRPr>
                    </a:p>
                  </a:txBody>
                  <a:tcPr marL="37831" marR="378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9667">
                <a:tc>
                  <a:txBody>
                    <a:bodyPr/>
                    <a:lstStyle/>
                    <a:p>
                      <a:pPr>
                        <a:lnSpc>
                          <a:spcPct val="107000"/>
                        </a:lnSpc>
                        <a:spcAft>
                          <a:spcPts val="0"/>
                        </a:spcAft>
                      </a:pPr>
                      <a:r>
                        <a:rPr lang="ro-RO" sz="1400">
                          <a:solidFill>
                            <a:srgbClr val="000000"/>
                          </a:solidFill>
                          <a:effectLst/>
                          <a:latin typeface="+mn-lt"/>
                          <a:ea typeface="Times New Roman" panose="02020603050405020304" pitchFamily="18" charset="0"/>
                          <a:cs typeface="Times New Roman" panose="02020603050405020304" pitchFamily="18" charset="0"/>
                        </a:rPr>
                        <a:t>2</a:t>
                      </a:r>
                      <a:endParaRPr lang="ro-RO" sz="1400">
                        <a:effectLst/>
                        <a:latin typeface="+mn-lt"/>
                        <a:ea typeface="Calibri" panose="020F0502020204030204" pitchFamily="34" charset="0"/>
                        <a:cs typeface="Times New Roman" panose="02020603050405020304" pitchFamily="18" charset="0"/>
                      </a:endParaRPr>
                    </a:p>
                  </a:txBody>
                  <a:tcPr marL="37831" marR="378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a:solidFill>
                            <a:srgbClr val="000000"/>
                          </a:solidFill>
                          <a:effectLst/>
                          <a:latin typeface="+mn-lt"/>
                          <a:ea typeface="Times New Roman" panose="02020603050405020304" pitchFamily="18" charset="0"/>
                          <a:cs typeface="Times New Roman" panose="02020603050405020304" pitchFamily="18" charset="0"/>
                        </a:rPr>
                        <a:t>A23</a:t>
                      </a:r>
                      <a:endParaRPr lang="ro-RO" sz="1400">
                        <a:effectLst/>
                        <a:latin typeface="+mn-lt"/>
                        <a:ea typeface="Calibri" panose="020F0502020204030204" pitchFamily="34" charset="0"/>
                        <a:cs typeface="Times New Roman" panose="02020603050405020304" pitchFamily="18" charset="0"/>
                      </a:endParaRPr>
                    </a:p>
                  </a:txBody>
                  <a:tcPr marL="37831" marR="378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a:solidFill>
                            <a:srgbClr val="000000"/>
                          </a:solidFill>
                          <a:effectLst/>
                          <a:latin typeface="+mn-lt"/>
                          <a:ea typeface="Times New Roman" panose="02020603050405020304" pitchFamily="18" charset="0"/>
                          <a:cs typeface="Times New Roman" panose="02020603050405020304" pitchFamily="18" charset="0"/>
                        </a:rPr>
                        <a:t>Defect notification and rectification (incl. Tech log)</a:t>
                      </a:r>
                      <a:endParaRPr lang="ro-RO" sz="1400">
                        <a:effectLst/>
                        <a:latin typeface="+mn-lt"/>
                        <a:ea typeface="Calibri" panose="020F0502020204030204" pitchFamily="34" charset="0"/>
                        <a:cs typeface="Times New Roman" panose="02020603050405020304" pitchFamily="18" charset="0"/>
                      </a:endParaRPr>
                    </a:p>
                  </a:txBody>
                  <a:tcPr marL="37831" marR="378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dirty="0">
                          <a:solidFill>
                            <a:srgbClr val="FF0000"/>
                          </a:solidFill>
                          <a:effectLst/>
                          <a:latin typeface="+mn-lt"/>
                          <a:ea typeface="Times New Roman" panose="02020603050405020304" pitchFamily="18" charset="0"/>
                          <a:cs typeface="Times New Roman" panose="02020603050405020304" pitchFamily="18" charset="0"/>
                        </a:rPr>
                        <a:t>No evidence of identification nor monitoring of significant defect </a:t>
                      </a:r>
                      <a:r>
                        <a:rPr lang="ro-RO" sz="1400" dirty="0">
                          <a:solidFill>
                            <a:srgbClr val="000000"/>
                          </a:solidFill>
                          <a:effectLst/>
                          <a:latin typeface="+mn-lt"/>
                          <a:ea typeface="Times New Roman" panose="02020603050405020304" pitchFamily="18" charset="0"/>
                          <a:cs typeface="Times New Roman" panose="02020603050405020304" pitchFamily="18" charset="0"/>
                        </a:rPr>
                        <a:t>See item : </a:t>
                      </a:r>
                      <a:r>
                        <a:rPr lang="ro-RO" sz="1400" dirty="0" smtClean="0">
                          <a:solidFill>
                            <a:srgbClr val="000000"/>
                          </a:solidFill>
                          <a:effectLst/>
                          <a:latin typeface="+mn-lt"/>
                          <a:ea typeface="Times New Roman" panose="02020603050405020304" pitchFamily="18" charset="0"/>
                          <a:cs typeface="Times New Roman" panose="02020603050405020304" pitchFamily="18" charset="0"/>
                        </a:rPr>
                        <a:t>C02</a:t>
                      </a:r>
                      <a:endParaRPr lang="ro-RO" sz="1400" dirty="0">
                        <a:effectLst/>
                        <a:latin typeface="+mn-lt"/>
                        <a:ea typeface="Calibri" panose="020F0502020204030204" pitchFamily="34" charset="0"/>
                        <a:cs typeface="Times New Roman" panose="02020603050405020304" pitchFamily="18" charset="0"/>
                      </a:endParaRPr>
                    </a:p>
                  </a:txBody>
                  <a:tcPr marL="37831" marR="378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9667">
                <a:tc>
                  <a:txBody>
                    <a:bodyPr/>
                    <a:lstStyle/>
                    <a:p>
                      <a:pPr>
                        <a:lnSpc>
                          <a:spcPct val="107000"/>
                        </a:lnSpc>
                        <a:spcAft>
                          <a:spcPts val="0"/>
                        </a:spcAft>
                      </a:pPr>
                      <a:r>
                        <a:rPr lang="ro-RO" sz="1400">
                          <a:solidFill>
                            <a:srgbClr val="000000"/>
                          </a:solidFill>
                          <a:effectLst/>
                          <a:latin typeface="+mn-lt"/>
                          <a:ea typeface="Times New Roman" panose="02020603050405020304" pitchFamily="18" charset="0"/>
                          <a:cs typeface="Times New Roman" panose="02020603050405020304" pitchFamily="18" charset="0"/>
                        </a:rPr>
                        <a:t>2</a:t>
                      </a:r>
                      <a:endParaRPr lang="ro-RO" sz="1400">
                        <a:effectLst/>
                        <a:latin typeface="+mn-lt"/>
                        <a:ea typeface="Calibri" panose="020F0502020204030204" pitchFamily="34" charset="0"/>
                        <a:cs typeface="Times New Roman" panose="02020603050405020304" pitchFamily="18" charset="0"/>
                      </a:endParaRPr>
                    </a:p>
                  </a:txBody>
                  <a:tcPr marL="37831" marR="378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dirty="0">
                          <a:solidFill>
                            <a:srgbClr val="000000"/>
                          </a:solidFill>
                          <a:effectLst/>
                          <a:latin typeface="+mn-lt"/>
                          <a:ea typeface="Times New Roman" panose="02020603050405020304" pitchFamily="18" charset="0"/>
                          <a:cs typeface="Times New Roman" panose="02020603050405020304" pitchFamily="18" charset="0"/>
                        </a:rPr>
                        <a:t>A23</a:t>
                      </a:r>
                      <a:endParaRPr lang="ro-RO" sz="1400" dirty="0">
                        <a:effectLst/>
                        <a:latin typeface="+mn-lt"/>
                        <a:ea typeface="Calibri" panose="020F0502020204030204" pitchFamily="34" charset="0"/>
                        <a:cs typeface="Times New Roman" panose="02020603050405020304" pitchFamily="18" charset="0"/>
                      </a:endParaRPr>
                    </a:p>
                  </a:txBody>
                  <a:tcPr marL="37831" marR="378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a:solidFill>
                            <a:srgbClr val="000000"/>
                          </a:solidFill>
                          <a:effectLst/>
                          <a:latin typeface="+mn-lt"/>
                          <a:ea typeface="Times New Roman" panose="02020603050405020304" pitchFamily="18" charset="0"/>
                          <a:cs typeface="Times New Roman" panose="02020603050405020304" pitchFamily="18" charset="0"/>
                        </a:rPr>
                        <a:t>Defect notification and rectification (incl. Tech log)</a:t>
                      </a:r>
                      <a:endParaRPr lang="ro-RO" sz="1400">
                        <a:effectLst/>
                        <a:latin typeface="+mn-lt"/>
                        <a:ea typeface="Calibri" panose="020F0502020204030204" pitchFamily="34" charset="0"/>
                        <a:cs typeface="Times New Roman" panose="02020603050405020304" pitchFamily="18" charset="0"/>
                      </a:endParaRPr>
                    </a:p>
                  </a:txBody>
                  <a:tcPr marL="37831" marR="378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dirty="0">
                          <a:solidFill>
                            <a:srgbClr val="FF0000"/>
                          </a:solidFill>
                          <a:effectLst/>
                          <a:latin typeface="+mn-lt"/>
                          <a:ea typeface="Times New Roman" panose="02020603050405020304" pitchFamily="18" charset="0"/>
                          <a:cs typeface="Times New Roman" panose="02020603050405020304" pitchFamily="18" charset="0"/>
                        </a:rPr>
                        <a:t>No evidence of identification nor monitoring of significant defect </a:t>
                      </a:r>
                      <a:r>
                        <a:rPr lang="ro-RO" sz="1400" dirty="0">
                          <a:solidFill>
                            <a:srgbClr val="000000"/>
                          </a:solidFill>
                          <a:effectLst/>
                          <a:latin typeface="+mn-lt"/>
                          <a:ea typeface="Times New Roman" panose="02020603050405020304" pitchFamily="18" charset="0"/>
                          <a:cs typeface="Times New Roman" panose="02020603050405020304" pitchFamily="18" charset="0"/>
                        </a:rPr>
                        <a:t>See C01 (structural item). </a:t>
                      </a:r>
                      <a:r>
                        <a:rPr lang="ro-RO" sz="1400" dirty="0">
                          <a:solidFill>
                            <a:srgbClr val="002060"/>
                          </a:solidFill>
                          <a:effectLst/>
                          <a:latin typeface="+mn-lt"/>
                          <a:ea typeface="Times New Roman" panose="02020603050405020304" pitchFamily="18" charset="0"/>
                          <a:cs typeface="Times New Roman" panose="02020603050405020304" pitchFamily="18" charset="0"/>
                        </a:rPr>
                        <a:t>Significant doubts that external damage chart </a:t>
                      </a:r>
                      <a:r>
                        <a:rPr lang="ro-RO" sz="1400" dirty="0">
                          <a:solidFill>
                            <a:srgbClr val="000000"/>
                          </a:solidFill>
                          <a:effectLst/>
                          <a:latin typeface="+mn-lt"/>
                          <a:ea typeface="Times New Roman" panose="02020603050405020304" pitchFamily="18" charset="0"/>
                          <a:cs typeface="Times New Roman" panose="02020603050405020304" pitchFamily="18" charset="0"/>
                        </a:rPr>
                        <a:t>item No. 11 (discribed as aft of cargo door 1) </a:t>
                      </a:r>
                      <a:r>
                        <a:rPr lang="ro-RO" sz="1400" dirty="0">
                          <a:solidFill>
                            <a:srgbClr val="002060"/>
                          </a:solidFill>
                          <a:effectLst/>
                          <a:latin typeface="+mn-lt"/>
                          <a:ea typeface="Times New Roman" panose="02020603050405020304" pitchFamily="18" charset="0"/>
                          <a:cs typeface="Times New Roman" panose="02020603050405020304" pitchFamily="18" charset="0"/>
                        </a:rPr>
                        <a:t>is matching the structural dent </a:t>
                      </a:r>
                      <a:r>
                        <a:rPr lang="ro-RO" sz="1400" dirty="0">
                          <a:solidFill>
                            <a:srgbClr val="000000"/>
                          </a:solidFill>
                          <a:effectLst/>
                          <a:latin typeface="+mn-lt"/>
                          <a:ea typeface="Times New Roman" panose="02020603050405020304" pitchFamily="18" charset="0"/>
                          <a:cs typeface="Times New Roman" panose="02020603050405020304" pitchFamily="18" charset="0"/>
                        </a:rPr>
                        <a:t>found just in front of cargo door No. 2. </a:t>
                      </a:r>
                      <a:endParaRPr lang="ro-RO" sz="14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ro-RO" sz="1400" dirty="0">
                          <a:solidFill>
                            <a:srgbClr val="000000"/>
                          </a:solidFill>
                          <a:effectLst/>
                          <a:latin typeface="+mn-lt"/>
                          <a:ea typeface="Times New Roman" panose="02020603050405020304" pitchFamily="18" charset="0"/>
                          <a:cs typeface="Times New Roman" panose="02020603050405020304" pitchFamily="18" charset="0"/>
                        </a:rPr>
                        <a:t>Therefore homebase verifcation required on the basis of frame and stringer </a:t>
                      </a:r>
                      <a:r>
                        <a:rPr lang="ro-RO" sz="1400" dirty="0" smtClean="0">
                          <a:solidFill>
                            <a:srgbClr val="000000"/>
                          </a:solidFill>
                          <a:effectLst/>
                          <a:latin typeface="+mn-lt"/>
                          <a:ea typeface="Times New Roman" panose="02020603050405020304" pitchFamily="18" charset="0"/>
                          <a:cs typeface="Times New Roman" panose="02020603050405020304" pitchFamily="18" charset="0"/>
                        </a:rPr>
                        <a:t>count</a:t>
                      </a:r>
                      <a:endParaRPr lang="ro-RO" sz="1400" dirty="0">
                        <a:effectLst/>
                        <a:latin typeface="+mn-lt"/>
                        <a:ea typeface="Calibri" panose="020F0502020204030204" pitchFamily="34" charset="0"/>
                        <a:cs typeface="Times New Roman" panose="02020603050405020304" pitchFamily="18" charset="0"/>
                      </a:endParaRPr>
                    </a:p>
                  </a:txBody>
                  <a:tcPr marL="37831" marR="378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9667">
                <a:tc>
                  <a:txBody>
                    <a:bodyPr/>
                    <a:lstStyle/>
                    <a:p>
                      <a:pPr>
                        <a:lnSpc>
                          <a:spcPct val="107000"/>
                        </a:lnSpc>
                        <a:spcAft>
                          <a:spcPts val="0"/>
                        </a:spcAft>
                      </a:pPr>
                      <a:r>
                        <a:rPr lang="ro-RO" sz="1400">
                          <a:solidFill>
                            <a:srgbClr val="000000"/>
                          </a:solidFill>
                          <a:effectLst/>
                          <a:latin typeface="+mn-lt"/>
                          <a:ea typeface="Times New Roman" panose="02020603050405020304" pitchFamily="18" charset="0"/>
                          <a:cs typeface="Times New Roman" panose="02020603050405020304" pitchFamily="18" charset="0"/>
                        </a:rPr>
                        <a:t>3</a:t>
                      </a:r>
                      <a:endParaRPr lang="ro-RO" sz="1400">
                        <a:effectLst/>
                        <a:latin typeface="+mn-lt"/>
                        <a:ea typeface="Calibri" panose="020F0502020204030204" pitchFamily="34" charset="0"/>
                        <a:cs typeface="Times New Roman" panose="02020603050405020304" pitchFamily="18" charset="0"/>
                      </a:endParaRPr>
                    </a:p>
                  </a:txBody>
                  <a:tcPr marL="37831" marR="378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a:solidFill>
                            <a:srgbClr val="000000"/>
                          </a:solidFill>
                          <a:effectLst/>
                          <a:latin typeface="+mn-lt"/>
                          <a:ea typeface="Times New Roman" panose="02020603050405020304" pitchFamily="18" charset="0"/>
                          <a:cs typeface="Times New Roman" panose="02020603050405020304" pitchFamily="18" charset="0"/>
                        </a:rPr>
                        <a:t>A23</a:t>
                      </a:r>
                      <a:endParaRPr lang="ro-RO" sz="1400">
                        <a:effectLst/>
                        <a:latin typeface="+mn-lt"/>
                        <a:ea typeface="Calibri" panose="020F0502020204030204" pitchFamily="34" charset="0"/>
                        <a:cs typeface="Times New Roman" panose="02020603050405020304" pitchFamily="18" charset="0"/>
                      </a:endParaRPr>
                    </a:p>
                  </a:txBody>
                  <a:tcPr marL="37831" marR="378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a:solidFill>
                            <a:srgbClr val="000000"/>
                          </a:solidFill>
                          <a:effectLst/>
                          <a:latin typeface="+mn-lt"/>
                          <a:ea typeface="Times New Roman" panose="02020603050405020304" pitchFamily="18" charset="0"/>
                          <a:cs typeface="Times New Roman" panose="02020603050405020304" pitchFamily="18" charset="0"/>
                        </a:rPr>
                        <a:t>Defect notification and rectification (incl. Tech log)</a:t>
                      </a:r>
                      <a:endParaRPr lang="ro-RO" sz="1400">
                        <a:effectLst/>
                        <a:latin typeface="+mn-lt"/>
                        <a:ea typeface="Calibri" panose="020F0502020204030204" pitchFamily="34" charset="0"/>
                        <a:cs typeface="Times New Roman" panose="02020603050405020304" pitchFamily="18" charset="0"/>
                      </a:endParaRPr>
                    </a:p>
                  </a:txBody>
                  <a:tcPr marL="37831" marR="378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dirty="0">
                          <a:solidFill>
                            <a:srgbClr val="FF0000"/>
                          </a:solidFill>
                          <a:effectLst/>
                          <a:latin typeface="+mn-lt"/>
                          <a:ea typeface="Times New Roman" panose="02020603050405020304" pitchFamily="18" charset="0"/>
                          <a:cs typeface="Times New Roman" panose="02020603050405020304" pitchFamily="18" charset="0"/>
                        </a:rPr>
                        <a:t>Required maintenance action not performed or not in accordance with applicable (MEL/AMM/SRM) </a:t>
                      </a:r>
                      <a:r>
                        <a:rPr lang="ro-RO" sz="1400" dirty="0">
                          <a:solidFill>
                            <a:srgbClr val="000000"/>
                          </a:solidFill>
                          <a:effectLst/>
                          <a:latin typeface="+mn-lt"/>
                          <a:ea typeface="Times New Roman" panose="02020603050405020304" pitchFamily="18" charset="0"/>
                          <a:cs typeface="Times New Roman" panose="02020603050405020304" pitchFamily="18" charset="0"/>
                        </a:rPr>
                        <a:t>instructions See item C07 </a:t>
                      </a:r>
                      <a:endParaRPr lang="ro-RO" sz="1400" dirty="0">
                        <a:effectLst/>
                        <a:latin typeface="+mn-lt"/>
                        <a:ea typeface="Calibri" panose="020F0502020204030204" pitchFamily="34" charset="0"/>
                        <a:cs typeface="Times New Roman" panose="02020603050405020304" pitchFamily="18" charset="0"/>
                      </a:endParaRPr>
                    </a:p>
                  </a:txBody>
                  <a:tcPr marL="37831" marR="378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9667">
                <a:tc>
                  <a:txBody>
                    <a:bodyPr/>
                    <a:lstStyle/>
                    <a:p>
                      <a:pPr>
                        <a:lnSpc>
                          <a:spcPct val="107000"/>
                        </a:lnSpc>
                        <a:spcAft>
                          <a:spcPts val="0"/>
                        </a:spcAft>
                      </a:pPr>
                      <a:r>
                        <a:rPr lang="ro-RO" sz="1400">
                          <a:solidFill>
                            <a:srgbClr val="000000"/>
                          </a:solidFill>
                          <a:effectLst/>
                          <a:latin typeface="+mn-lt"/>
                          <a:ea typeface="Times New Roman" panose="02020603050405020304" pitchFamily="18" charset="0"/>
                          <a:cs typeface="Times New Roman" panose="02020603050405020304" pitchFamily="18" charset="0"/>
                        </a:rPr>
                        <a:t>2</a:t>
                      </a:r>
                      <a:endParaRPr lang="ro-RO" sz="1400">
                        <a:effectLst/>
                        <a:latin typeface="+mn-lt"/>
                        <a:ea typeface="Calibri" panose="020F0502020204030204" pitchFamily="34" charset="0"/>
                        <a:cs typeface="Times New Roman" panose="02020603050405020304" pitchFamily="18" charset="0"/>
                      </a:endParaRPr>
                    </a:p>
                  </a:txBody>
                  <a:tcPr marL="37831" marR="378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a:solidFill>
                            <a:srgbClr val="000000"/>
                          </a:solidFill>
                          <a:effectLst/>
                          <a:latin typeface="+mn-lt"/>
                          <a:ea typeface="Times New Roman" panose="02020603050405020304" pitchFamily="18" charset="0"/>
                          <a:cs typeface="Times New Roman" panose="02020603050405020304" pitchFamily="18" charset="0"/>
                        </a:rPr>
                        <a:t>A23</a:t>
                      </a:r>
                      <a:endParaRPr lang="ro-RO" sz="1400">
                        <a:effectLst/>
                        <a:latin typeface="+mn-lt"/>
                        <a:ea typeface="Calibri" panose="020F0502020204030204" pitchFamily="34" charset="0"/>
                        <a:cs typeface="Times New Roman" panose="02020603050405020304" pitchFamily="18" charset="0"/>
                      </a:endParaRPr>
                    </a:p>
                  </a:txBody>
                  <a:tcPr marL="37831" marR="378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a:solidFill>
                            <a:srgbClr val="000000"/>
                          </a:solidFill>
                          <a:effectLst/>
                          <a:latin typeface="+mn-lt"/>
                          <a:ea typeface="Times New Roman" panose="02020603050405020304" pitchFamily="18" charset="0"/>
                          <a:cs typeface="Times New Roman" panose="02020603050405020304" pitchFamily="18" charset="0"/>
                        </a:rPr>
                        <a:t>Defect notification and rectification (incl. Tech log)</a:t>
                      </a:r>
                      <a:endParaRPr lang="ro-RO" sz="1400">
                        <a:effectLst/>
                        <a:latin typeface="+mn-lt"/>
                        <a:ea typeface="Calibri" panose="020F0502020204030204" pitchFamily="34" charset="0"/>
                        <a:cs typeface="Times New Roman" panose="02020603050405020304" pitchFamily="18" charset="0"/>
                      </a:endParaRPr>
                    </a:p>
                  </a:txBody>
                  <a:tcPr marL="37831" marR="378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dirty="0">
                          <a:solidFill>
                            <a:srgbClr val="FF0000"/>
                          </a:solidFill>
                          <a:effectLst/>
                          <a:latin typeface="+mn-lt"/>
                          <a:ea typeface="Times New Roman" panose="02020603050405020304" pitchFamily="18" charset="0"/>
                          <a:cs typeface="Times New Roman" panose="02020603050405020304" pitchFamily="18" charset="0"/>
                        </a:rPr>
                        <a:t>Known defect not reported/assessed </a:t>
                      </a:r>
                      <a:r>
                        <a:rPr lang="ro-RO" sz="1400" dirty="0">
                          <a:solidFill>
                            <a:srgbClr val="000000"/>
                          </a:solidFill>
                          <a:effectLst/>
                          <a:latin typeface="+mn-lt"/>
                          <a:ea typeface="Times New Roman" panose="02020603050405020304" pitchFamily="18" charset="0"/>
                          <a:cs typeface="Times New Roman" panose="02020603050405020304" pitchFamily="18" charset="0"/>
                        </a:rPr>
                        <a:t>See C01 for </a:t>
                      </a:r>
                      <a:r>
                        <a:rPr lang="ro-RO" sz="1400" dirty="0" smtClean="0">
                          <a:solidFill>
                            <a:srgbClr val="000000"/>
                          </a:solidFill>
                          <a:effectLst/>
                          <a:latin typeface="+mn-lt"/>
                          <a:ea typeface="Times New Roman" panose="02020603050405020304" pitchFamily="18" charset="0"/>
                          <a:cs typeface="Times New Roman" panose="02020603050405020304" pitchFamily="18" charset="0"/>
                        </a:rPr>
                        <a:t>details</a:t>
                      </a:r>
                      <a:endParaRPr lang="ro-RO" sz="1400" dirty="0">
                        <a:effectLst/>
                        <a:latin typeface="+mn-lt"/>
                        <a:ea typeface="Calibri" panose="020F0502020204030204" pitchFamily="34" charset="0"/>
                        <a:cs typeface="Times New Roman" panose="02020603050405020304" pitchFamily="18" charset="0"/>
                      </a:endParaRPr>
                    </a:p>
                  </a:txBody>
                  <a:tcPr marL="37831" marR="378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21574226"/>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0938" y="142875"/>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fld id="{CE7A1C7B-74BC-4827-B3A7-F1445C82DEBE}" type="slidenum">
              <a:rPr lang="ro-RO" altLang="en-US" sz="1200">
                <a:latin typeface="Arial Black" panose="020B0A04020102020204" pitchFamily="34" charset="0"/>
              </a:rPr>
              <a:pPr algn="r" eaLnBrk="1" hangingPunct="1">
                <a:spcBef>
                  <a:spcPct val="0"/>
                </a:spcBef>
                <a:buClrTx/>
                <a:buSzTx/>
                <a:buFontTx/>
                <a:buNone/>
              </a:pPr>
              <a:t>9</a:t>
            </a:fld>
            <a:endParaRPr lang="ro-RO" altLang="en-US" sz="1200">
              <a:latin typeface="Arial Black" panose="020B0A04020102020204" pitchFamily="34" charset="0"/>
            </a:endParaRPr>
          </a:p>
        </p:txBody>
      </p:sp>
      <p:sp>
        <p:nvSpPr>
          <p:cNvPr id="8" name="Text Box 9">
            <a:extLst>
              <a:ext uri="{FF2B5EF4-FFF2-40B4-BE49-F238E27FC236}">
                <a16:creationId xmlns:a16="http://schemas.microsoft.com/office/drawing/2014/main" xmlns="" id="{28C320A0-428E-4472-9DF9-7824E0BF7828}"/>
              </a:ext>
            </a:extLst>
          </p:cNvPr>
          <p:cNvSpPr txBox="1">
            <a:spLocks noChangeArrowheads="1"/>
          </p:cNvSpPr>
          <p:nvPr/>
        </p:nvSpPr>
        <p:spPr bwMode="auto">
          <a:xfrm>
            <a:off x="1259632"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sp>
        <p:nvSpPr>
          <p:cNvPr id="13" name="TextBox 12"/>
          <p:cNvSpPr txBox="1"/>
          <p:nvPr/>
        </p:nvSpPr>
        <p:spPr>
          <a:xfrm>
            <a:off x="1752600" y="636956"/>
            <a:ext cx="5110694" cy="461665"/>
          </a:xfrm>
          <a:prstGeom prst="rect">
            <a:avLst/>
          </a:prstGeom>
          <a:noFill/>
        </p:spPr>
        <p:txBody>
          <a:bodyPr wrap="none" rtlCol="0">
            <a:spAutoFit/>
          </a:bodyPr>
          <a:lstStyle/>
          <a:p>
            <a:r>
              <a:rPr lang="ro-RO" sz="2400" b="1" dirty="0" smtClean="0">
                <a:solidFill>
                  <a:srgbClr val="333399"/>
                </a:solidFill>
                <a:effectLst>
                  <a:outerShdw blurRad="38100" dist="38100" dir="2700000" algn="tl">
                    <a:srgbClr val="000000">
                      <a:alpha val="43137"/>
                    </a:srgbClr>
                  </a:outerShdw>
                </a:effectLst>
              </a:rPr>
              <a:t>Neconformități constatate în 2018</a:t>
            </a:r>
            <a:endParaRPr lang="ro-RO" sz="2400" b="1" dirty="0">
              <a:solidFill>
                <a:srgbClr val="333399"/>
              </a:solidFill>
              <a:effectLst>
                <a:outerShdw blurRad="38100" dist="38100" dir="2700000" algn="tl">
                  <a:srgbClr val="000000">
                    <a:alpha val="43137"/>
                  </a:srgbClr>
                </a:outerShdw>
              </a:effectLst>
            </a:endParaRPr>
          </a:p>
        </p:txBody>
      </p:sp>
      <p:graphicFrame>
        <p:nvGraphicFramePr>
          <p:cNvPr id="2" name="Table 1"/>
          <p:cNvGraphicFramePr>
            <a:graphicFrameLocks noGrp="1"/>
          </p:cNvGraphicFramePr>
          <p:nvPr>
            <p:extLst>
              <p:ext uri="{D42A27DB-BD31-4B8C-83A1-F6EECF244321}">
                <p14:modId xmlns:p14="http://schemas.microsoft.com/office/powerpoint/2010/main" val="3902717583"/>
              </p:ext>
            </p:extLst>
          </p:nvPr>
        </p:nvGraphicFramePr>
        <p:xfrm>
          <a:off x="457200" y="1218700"/>
          <a:ext cx="8104813" cy="4544983"/>
        </p:xfrm>
        <a:graphic>
          <a:graphicData uri="http://schemas.openxmlformats.org/drawingml/2006/table">
            <a:tbl>
              <a:tblPr firstRow="1" firstCol="1" bandRow="1"/>
              <a:tblGrid>
                <a:gridCol w="355413"/>
                <a:gridCol w="482787"/>
                <a:gridCol w="1371600"/>
                <a:gridCol w="5895013"/>
              </a:tblGrid>
              <a:tr h="204537">
                <a:tc>
                  <a:txBody>
                    <a:bodyPr/>
                    <a:lstStyle/>
                    <a:p>
                      <a:pPr>
                        <a:lnSpc>
                          <a:spcPct val="107000"/>
                        </a:lnSpc>
                        <a:spcAft>
                          <a:spcPts val="0"/>
                        </a:spcAft>
                      </a:pPr>
                      <a:r>
                        <a:rPr lang="ro-RO" sz="1200" b="1" dirty="0">
                          <a:solidFill>
                            <a:schemeClr val="accent5">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Cat</a:t>
                      </a:r>
                      <a:endParaRPr lang="ro-RO" sz="12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3760" marR="5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ro-RO" sz="1400" b="1" dirty="0" smtClean="0">
                          <a:solidFill>
                            <a:schemeClr val="accent5">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ITEM</a:t>
                      </a:r>
                      <a:endParaRPr lang="ro-RO" sz="14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3760" marR="5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o-RO"/>
                    </a:p>
                  </a:txBody>
                  <a:tcPr/>
                </a:tc>
                <a:tc>
                  <a:txBody>
                    <a:bodyPr/>
                    <a:lstStyle/>
                    <a:p>
                      <a:pPr>
                        <a:lnSpc>
                          <a:spcPct val="107000"/>
                        </a:lnSpc>
                        <a:spcAft>
                          <a:spcPts val="0"/>
                        </a:spcAft>
                      </a:pPr>
                      <a:r>
                        <a:rPr lang="ro-RO" sz="1400" b="1" dirty="0" smtClean="0">
                          <a:solidFill>
                            <a:schemeClr val="accent5">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FINDING DESCRIPTION</a:t>
                      </a:r>
                      <a:endParaRPr lang="ro-RO" sz="14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3760" marR="5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36294">
                <a:tc>
                  <a:txBody>
                    <a:bodyPr/>
                    <a:lstStyle/>
                    <a:p>
                      <a:pPr>
                        <a:lnSpc>
                          <a:spcPct val="107000"/>
                        </a:lnSpc>
                        <a:spcAft>
                          <a:spcPts val="0"/>
                        </a:spcAft>
                      </a:pPr>
                      <a:r>
                        <a:rPr lang="ro-RO" sz="13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ro-RO"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760" marR="5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A23</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3760" marR="5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Defect notification and rectification (incl. Tech log)</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3760" marR="5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Maintenance action not properly reported </a:t>
                      </a:r>
                      <a: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Abradable shroud Eng. #2 missing material at pos." 6 o`clock". </a:t>
                      </a:r>
                      <a:r>
                        <a:rPr lang="ro-RO" sz="140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Reported, repaired and released numerous times </a:t>
                      </a:r>
                      <a: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according to operators "Structural damage &amp; Repair list" found in A/C techlog. </a:t>
                      </a:r>
                      <a:r>
                        <a:rPr lang="ro-RO" sz="140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Evidently last repair also without succsess. </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o-RO" sz="140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Last release action entry is not readable </a:t>
                      </a:r>
                      <a: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for SACA inspector nor Captain. </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Operators Technical Department contacted and they confirmed that abredable shroud shall be repaired within 50 cycles after last release in tech log. </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This confirmed by operator to be in accordance with TC holder`s documentation. </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3760" marR="5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2684">
                <a:tc>
                  <a:txBody>
                    <a:bodyPr/>
                    <a:lstStyle/>
                    <a:p>
                      <a:pPr>
                        <a:lnSpc>
                          <a:spcPct val="107000"/>
                        </a:lnSpc>
                        <a:spcAft>
                          <a:spcPts val="0"/>
                        </a:spcAft>
                      </a:pPr>
                      <a:r>
                        <a:rPr lang="ro-RO" sz="13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3760" marR="5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A23</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53760" marR="5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Defect notification and rectification (incl. Tech log)</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3760" marR="5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Maintenance action not properly reported </a:t>
                      </a:r>
                      <a: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See D01 - </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3760" marR="5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2684">
                <a:tc>
                  <a:txBody>
                    <a:bodyPr/>
                    <a:lstStyle/>
                    <a:p>
                      <a:pPr>
                        <a:lnSpc>
                          <a:spcPct val="107000"/>
                        </a:lnSpc>
                        <a:spcAft>
                          <a:spcPts val="0"/>
                        </a:spcAft>
                      </a:pPr>
                      <a:r>
                        <a:rPr lang="ro-RO" sz="13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3760" marR="5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A23</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53760" marR="5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Defect notification and rectification (incl. Tech log)</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53760" marR="5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o-RO" sz="14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Technical logbook entry not understood by the flight crew members </a:t>
                      </a:r>
                      <a: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TCAS antenna u/s defect was written but in fact tcas system was functioning on/off,</a:t>
                      </a:r>
                      <a:br>
                        <a:rPr lang="ro-R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r>
                        <a:rPr lang="ro-RO" sz="14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deferal of the defect was done </a:t>
                      </a:r>
                      <a:r>
                        <a:rPr lang="ro-RO" sz="1400" dirty="0"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inappropriately</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3760" marR="5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78962481"/>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7983</TotalTime>
  <Words>2235</Words>
  <Application>Microsoft Office PowerPoint</Application>
  <PresentationFormat>On-screen Show (4:3)</PresentationFormat>
  <Paragraphs>307</Paragraphs>
  <Slides>16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Arial Black</vt:lpstr>
      <vt:lpstr>Calibri</vt:lpstr>
      <vt:lpstr>Times New Roman</vt:lpstr>
      <vt:lpstr>Wingdings</vt:lpstr>
      <vt:lpstr>Pixel</vt:lpstr>
      <vt:lpstr>Rezultatele activităţii de supraveghere desfăşurate în  domeniul operaţiuni zbor Compartiment RAMP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ATENTIE – Informare pentru echipaje</vt:lpstr>
      <vt:lpstr>PowerPoint Presentation</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Programul national de siguranta (SSP)</dc:title>
  <dc:creator>claudia</dc:creator>
  <cp:lastModifiedBy>Georgescu Mihaela Stefania</cp:lastModifiedBy>
  <cp:revision>589</cp:revision>
  <cp:lastPrinted>2014-03-10T09:13:36Z</cp:lastPrinted>
  <dcterms:created xsi:type="dcterms:W3CDTF">2009-09-21T18:32:05Z</dcterms:created>
  <dcterms:modified xsi:type="dcterms:W3CDTF">2018-06-27T06:20:35Z</dcterms:modified>
</cp:coreProperties>
</file>