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notesMasterIdLst>
    <p:notesMasterId r:id="rId7"/>
  </p:notesMasterIdLst>
  <p:handoutMasterIdLst>
    <p:handoutMasterId r:id="rId8"/>
  </p:handoutMasterIdLst>
  <p:sldIdLst>
    <p:sldId id="426" r:id="rId2"/>
    <p:sldId id="437" r:id="rId3"/>
    <p:sldId id="439" r:id="rId4"/>
    <p:sldId id="441" r:id="rId5"/>
    <p:sldId id="440" r:id="rId6"/>
  </p:sldIdLst>
  <p:sldSz cx="9144000" cy="6858000" type="screen4x3"/>
  <p:notesSz cx="6805613" cy="9944100"/>
  <p:defaultTextStyle>
    <a:defPPr>
      <a:defRPr lang="ro-RO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2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FF3300"/>
    <a:srgbClr val="FFCC66"/>
    <a:srgbClr val="8DD98F"/>
    <a:srgbClr val="EB1585"/>
    <a:srgbClr val="CCCCFF"/>
    <a:srgbClr val="FFCC99"/>
    <a:srgbClr val="FF5050"/>
    <a:srgbClr val="003399"/>
    <a:srgbClr val="33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433" autoAdjust="0"/>
    <p:restoredTop sz="99421" autoAdjust="0"/>
  </p:normalViewPr>
  <p:slideViewPr>
    <p:cSldViewPr>
      <p:cViewPr varScale="1">
        <p:scale>
          <a:sx n="114" d="100"/>
          <a:sy n="114" d="100"/>
        </p:scale>
        <p:origin x="1248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200" d="100"/>
          <a:sy n="200" d="100"/>
        </p:scale>
        <p:origin x="-1428" y="1080"/>
      </p:cViewPr>
      <p:guideLst>
        <p:guide orient="horz" pos="3132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ro-RO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4450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ro-RO"/>
          </a:p>
        </p:txBody>
      </p:sp>
      <p:sp>
        <p:nvSpPr>
          <p:cNvPr id="829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5625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ro-RO"/>
          </a:p>
        </p:txBody>
      </p:sp>
      <p:sp>
        <p:nvSpPr>
          <p:cNvPr id="829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4450" y="9445625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00A4BE6B-2D25-49AF-9530-26E618BB1D91}" type="slidenum">
              <a:rPr lang="en-US" altLang="ro-RO"/>
              <a:pPr>
                <a:defRPr/>
              </a:pPr>
              <a:t>‹#›</a:t>
            </a:fld>
            <a:endParaRPr lang="en-US" altLang="ro-RO"/>
          </a:p>
        </p:txBody>
      </p:sp>
    </p:spTree>
    <p:extLst>
      <p:ext uri="{BB962C8B-B14F-4D97-AF65-F5344CB8AC3E}">
        <p14:creationId xmlns:p14="http://schemas.microsoft.com/office/powerpoint/2010/main" val="41246574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o-RO" altLang="ro-RO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450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o-RO" altLang="ro-RO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8" y="4722813"/>
            <a:ext cx="5443537" cy="4475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o-RO" noProof="0"/>
              <a:t>Click to edit Master text styles</a:t>
            </a:r>
          </a:p>
          <a:p>
            <a:pPr lvl="1"/>
            <a:r>
              <a:rPr lang="ro-RO" noProof="0"/>
              <a:t>Second level</a:t>
            </a:r>
          </a:p>
          <a:p>
            <a:pPr lvl="2"/>
            <a:r>
              <a:rPr lang="ro-RO" noProof="0"/>
              <a:t>Third level</a:t>
            </a:r>
          </a:p>
          <a:p>
            <a:pPr lvl="3"/>
            <a:r>
              <a:rPr lang="ro-RO" noProof="0"/>
              <a:t>Fourth level</a:t>
            </a:r>
          </a:p>
          <a:p>
            <a:pPr lvl="4"/>
            <a:r>
              <a:rPr lang="ro-RO" noProof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5625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o-RO" altLang="ro-RO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450" y="9445625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DA35D5C2-F670-45B0-923F-CAB85599FB0B}" type="slidenum">
              <a:rPr lang="ro-RO" altLang="ro-RO"/>
              <a:pPr>
                <a:defRPr/>
              </a:pPr>
              <a:t>‹#›</a:t>
            </a:fld>
            <a:endParaRPr lang="ro-RO" altLang="ro-RO"/>
          </a:p>
        </p:txBody>
      </p:sp>
    </p:spTree>
    <p:extLst>
      <p:ext uri="{BB962C8B-B14F-4D97-AF65-F5344CB8AC3E}">
        <p14:creationId xmlns:p14="http://schemas.microsoft.com/office/powerpoint/2010/main" val="10802643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4AD1555-8F05-40D9-8A74-A607ADA45F32}" type="slidenum">
              <a:rPr lang="ro-RO" altLang="ro-RO"/>
              <a:pPr>
                <a:spcBef>
                  <a:spcPct val="0"/>
                </a:spcBef>
              </a:pPr>
              <a:t>1</a:t>
            </a:fld>
            <a:endParaRPr lang="ro-RO" altLang="ro-RO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ro-RO">
                <a:latin typeface="Arial" panose="020B0604020202020204" pitchFamily="34" charset="0"/>
                <a:cs typeface="Arial" panose="020B0604020202020204" pitchFamily="34" charset="0"/>
              </a:rPr>
              <a:t>In case of emergency, please use the door you came in because, even that we are at the ground floor, outside the windows is a quite deep ditch.</a:t>
            </a:r>
          </a:p>
          <a:p>
            <a:pPr eaLnBrk="1" hangingPunct="1"/>
            <a:r>
              <a:rPr lang="en-US" altLang="ro-RO">
                <a:latin typeface="Arial" panose="020B0604020202020204" pitchFamily="34" charset="0"/>
                <a:cs typeface="Arial" panose="020B0604020202020204" pitchFamily="34" charset="0"/>
              </a:rPr>
              <a:t>The emergency phone is of course, 112.</a:t>
            </a:r>
          </a:p>
        </p:txBody>
      </p:sp>
    </p:spTree>
    <p:extLst>
      <p:ext uri="{BB962C8B-B14F-4D97-AF65-F5344CB8AC3E}">
        <p14:creationId xmlns:p14="http://schemas.microsoft.com/office/powerpoint/2010/main" val="19353492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en-US" altLang="ro-RO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ro-RO" sz="240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ro-RO" sz="240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ro-RO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ro-RO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ro-RO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ro-RO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ro-RO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ro-RO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ro-RO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ro-RO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ro-RO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26643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ro-RO"/>
              <a:t>Click to edit Master title style</a:t>
            </a:r>
          </a:p>
        </p:txBody>
      </p:sp>
      <p:sp>
        <p:nvSpPr>
          <p:cNvPr id="26644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ro-RO"/>
              <a:t>Click to edit Master subtitle style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EC2D8F-0432-462C-8D9F-7D3A5D566B69}" type="datetime1">
              <a:rPr lang="en-US" altLang="ro-RO"/>
              <a:pPr>
                <a:defRPr/>
              </a:pPr>
              <a:t>26-Jun-18</a:t>
            </a:fld>
            <a:endParaRPr lang="en-US" altLang="ro-RO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o-RO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2D60EAE-53D2-4A34-B8DC-9EEFA196C100}" type="slidenum">
              <a:rPr lang="ro-RO" altLang="ro-RO"/>
              <a:pPr>
                <a:defRPr/>
              </a:pPr>
              <a:t>‹#›</a:t>
            </a:fld>
            <a:endParaRPr lang="ro-RO" altLang="ro-RO"/>
          </a:p>
        </p:txBody>
      </p:sp>
    </p:spTree>
    <p:extLst>
      <p:ext uri="{BB962C8B-B14F-4D97-AF65-F5344CB8AC3E}">
        <p14:creationId xmlns:p14="http://schemas.microsoft.com/office/powerpoint/2010/main" val="448956762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o-RO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47A5D-65FB-406A-BF3D-194E10782C21}" type="slidenum">
              <a:rPr lang="ro-RO" altLang="ro-RO"/>
              <a:pPr>
                <a:defRPr/>
              </a:pPr>
              <a:t>‹#›</a:t>
            </a:fld>
            <a:endParaRPr lang="ro-RO" altLang="ro-RO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36064F-E5EF-44E9-86B5-65EA78068B0E}" type="datetime1">
              <a:rPr lang="en-US" altLang="ro-RO"/>
              <a:pPr>
                <a:defRPr/>
              </a:pPr>
              <a:t>26-Jun-18</a:t>
            </a:fld>
            <a:endParaRPr lang="en-US" altLang="ro-RO"/>
          </a:p>
        </p:txBody>
      </p:sp>
    </p:spTree>
    <p:extLst>
      <p:ext uri="{BB962C8B-B14F-4D97-AF65-F5344CB8AC3E}">
        <p14:creationId xmlns:p14="http://schemas.microsoft.com/office/powerpoint/2010/main" val="2735807910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o-RO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8F1C49-CC4D-4743-AA61-ECB2B9566779}" type="slidenum">
              <a:rPr lang="ro-RO" altLang="ro-RO"/>
              <a:pPr>
                <a:defRPr/>
              </a:pPr>
              <a:t>‹#›</a:t>
            </a:fld>
            <a:endParaRPr lang="ro-RO" altLang="ro-RO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C50200-2709-4FFF-864E-723217B4D0BE}" type="datetime1">
              <a:rPr lang="en-US" altLang="ro-RO"/>
              <a:pPr>
                <a:defRPr/>
              </a:pPr>
              <a:t>26-Jun-18</a:t>
            </a:fld>
            <a:endParaRPr lang="en-US" altLang="ro-RO"/>
          </a:p>
        </p:txBody>
      </p:sp>
    </p:spTree>
    <p:extLst>
      <p:ext uri="{BB962C8B-B14F-4D97-AF65-F5344CB8AC3E}">
        <p14:creationId xmlns:p14="http://schemas.microsoft.com/office/powerpoint/2010/main" val="3167192177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ro-RO" noProof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o-RO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01E5B6-134E-43B4-8C0C-083732A76463}" type="slidenum">
              <a:rPr lang="ro-RO" altLang="ro-RO"/>
              <a:pPr>
                <a:defRPr/>
              </a:pPr>
              <a:t>‹#›</a:t>
            </a:fld>
            <a:endParaRPr lang="ro-RO" altLang="ro-RO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CA3B72-7070-4AA7-8574-4CFF53DB5A39}" type="datetime1">
              <a:rPr lang="en-US" altLang="ro-RO"/>
              <a:pPr>
                <a:defRPr/>
              </a:pPr>
              <a:t>26-Jun-18</a:t>
            </a:fld>
            <a:endParaRPr lang="en-US" altLang="ro-RO"/>
          </a:p>
        </p:txBody>
      </p:sp>
    </p:spTree>
    <p:extLst>
      <p:ext uri="{BB962C8B-B14F-4D97-AF65-F5344CB8AC3E}">
        <p14:creationId xmlns:p14="http://schemas.microsoft.com/office/powerpoint/2010/main" val="817738761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o-RO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C61735-5D4B-4C22-B856-89531BA37058}" type="slidenum">
              <a:rPr lang="ro-RO" altLang="ro-RO"/>
              <a:pPr>
                <a:defRPr/>
              </a:pPr>
              <a:t>‹#›</a:t>
            </a:fld>
            <a:endParaRPr lang="ro-RO" altLang="ro-RO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A5CA96-11AB-4BA2-8F86-F74EE2CA7A9C}" type="datetime1">
              <a:rPr lang="en-US" altLang="ro-RO"/>
              <a:pPr>
                <a:defRPr/>
              </a:pPr>
              <a:t>26-Jun-18</a:t>
            </a:fld>
            <a:endParaRPr lang="en-US" altLang="ro-RO"/>
          </a:p>
        </p:txBody>
      </p:sp>
    </p:spTree>
    <p:extLst>
      <p:ext uri="{BB962C8B-B14F-4D97-AF65-F5344CB8AC3E}">
        <p14:creationId xmlns:p14="http://schemas.microsoft.com/office/powerpoint/2010/main" val="692762388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o-RO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319A58-9595-4B10-9079-72E39D144E72}" type="slidenum">
              <a:rPr lang="ro-RO" altLang="ro-RO"/>
              <a:pPr>
                <a:defRPr/>
              </a:pPr>
              <a:t>‹#›</a:t>
            </a:fld>
            <a:endParaRPr lang="ro-RO" altLang="ro-RO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2F7B04-5024-4057-87C1-A63D7FB0BC60}" type="datetime1">
              <a:rPr lang="en-US" altLang="ro-RO"/>
              <a:pPr>
                <a:defRPr/>
              </a:pPr>
              <a:t>26-Jun-18</a:t>
            </a:fld>
            <a:endParaRPr lang="en-US" altLang="ro-RO"/>
          </a:p>
        </p:txBody>
      </p:sp>
    </p:spTree>
    <p:extLst>
      <p:ext uri="{BB962C8B-B14F-4D97-AF65-F5344CB8AC3E}">
        <p14:creationId xmlns:p14="http://schemas.microsoft.com/office/powerpoint/2010/main" val="1222447224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o-RO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F92082-2837-4DE4-BEB0-289C4CC4B075}" type="slidenum">
              <a:rPr lang="ro-RO" altLang="ro-RO"/>
              <a:pPr>
                <a:defRPr/>
              </a:pPr>
              <a:t>‹#›</a:t>
            </a:fld>
            <a:endParaRPr lang="ro-RO" altLang="ro-RO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3A15A5-F0ED-467E-991D-22D2115E1EF4}" type="datetime1">
              <a:rPr lang="en-US" altLang="ro-RO"/>
              <a:pPr>
                <a:defRPr/>
              </a:pPr>
              <a:t>26-Jun-18</a:t>
            </a:fld>
            <a:endParaRPr lang="en-US" altLang="ro-RO"/>
          </a:p>
        </p:txBody>
      </p:sp>
    </p:spTree>
    <p:extLst>
      <p:ext uri="{BB962C8B-B14F-4D97-AF65-F5344CB8AC3E}">
        <p14:creationId xmlns:p14="http://schemas.microsoft.com/office/powerpoint/2010/main" val="4062149933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o-RO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7D943A-46A4-48E8-B16C-120D24732A81}" type="slidenum">
              <a:rPr lang="ro-RO" altLang="ro-RO"/>
              <a:pPr>
                <a:defRPr/>
              </a:pPr>
              <a:t>‹#›</a:t>
            </a:fld>
            <a:endParaRPr lang="ro-RO" altLang="ro-RO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EA6345-36E3-4EF2-9E2B-5C070E0A0D11}" type="datetime1">
              <a:rPr lang="en-US" altLang="ro-RO"/>
              <a:pPr>
                <a:defRPr/>
              </a:pPr>
              <a:t>26-Jun-18</a:t>
            </a:fld>
            <a:endParaRPr lang="en-US" altLang="ro-RO"/>
          </a:p>
        </p:txBody>
      </p:sp>
    </p:spTree>
    <p:extLst>
      <p:ext uri="{BB962C8B-B14F-4D97-AF65-F5344CB8AC3E}">
        <p14:creationId xmlns:p14="http://schemas.microsoft.com/office/powerpoint/2010/main" val="3542474848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o-RO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A3D06A-564E-4435-9DD2-CCEDE8C9629B}" type="slidenum">
              <a:rPr lang="ro-RO" altLang="ro-RO"/>
              <a:pPr>
                <a:defRPr/>
              </a:pPr>
              <a:t>‹#›</a:t>
            </a:fld>
            <a:endParaRPr lang="ro-RO" altLang="ro-RO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C8E3D8-979C-4D86-B074-A0BDE8BAA0C6}" type="datetime1">
              <a:rPr lang="en-US" altLang="ro-RO"/>
              <a:pPr>
                <a:defRPr/>
              </a:pPr>
              <a:t>26-Jun-18</a:t>
            </a:fld>
            <a:endParaRPr lang="en-US" altLang="ro-RO"/>
          </a:p>
        </p:txBody>
      </p:sp>
    </p:spTree>
    <p:extLst>
      <p:ext uri="{BB962C8B-B14F-4D97-AF65-F5344CB8AC3E}">
        <p14:creationId xmlns:p14="http://schemas.microsoft.com/office/powerpoint/2010/main" val="1929772384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o-RO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BD9EEB-F5AD-4726-9797-4CFCC92E092E}" type="slidenum">
              <a:rPr lang="ro-RO" altLang="ro-RO"/>
              <a:pPr>
                <a:defRPr/>
              </a:pPr>
              <a:t>‹#›</a:t>
            </a:fld>
            <a:endParaRPr lang="ro-RO" altLang="ro-RO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89251A-0262-4006-B357-364413DB7627}" type="datetime1">
              <a:rPr lang="en-US" altLang="ro-RO"/>
              <a:pPr>
                <a:defRPr/>
              </a:pPr>
              <a:t>26-Jun-18</a:t>
            </a:fld>
            <a:endParaRPr lang="en-US" altLang="ro-RO"/>
          </a:p>
        </p:txBody>
      </p:sp>
    </p:spTree>
    <p:extLst>
      <p:ext uri="{BB962C8B-B14F-4D97-AF65-F5344CB8AC3E}">
        <p14:creationId xmlns:p14="http://schemas.microsoft.com/office/powerpoint/2010/main" val="580541355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o-RO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BDBDB8-332C-4732-8BEC-C310ABC5349D}" type="slidenum">
              <a:rPr lang="ro-RO" altLang="ro-RO"/>
              <a:pPr>
                <a:defRPr/>
              </a:pPr>
              <a:t>‹#›</a:t>
            </a:fld>
            <a:endParaRPr lang="ro-RO" altLang="ro-RO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31B20A-4A39-46FD-8CA1-ED99CF6A2F83}" type="datetime1">
              <a:rPr lang="en-US" altLang="ro-RO"/>
              <a:pPr>
                <a:defRPr/>
              </a:pPr>
              <a:t>26-Jun-18</a:t>
            </a:fld>
            <a:endParaRPr lang="en-US" altLang="ro-RO"/>
          </a:p>
        </p:txBody>
      </p:sp>
    </p:spTree>
    <p:extLst>
      <p:ext uri="{BB962C8B-B14F-4D97-AF65-F5344CB8AC3E}">
        <p14:creationId xmlns:p14="http://schemas.microsoft.com/office/powerpoint/2010/main" val="3562380293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o-RO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o-RO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675916-74FD-44BF-A01A-643D1F75C011}" type="slidenum">
              <a:rPr lang="ro-RO" altLang="ro-RO"/>
              <a:pPr>
                <a:defRPr/>
              </a:pPr>
              <a:t>‹#›</a:t>
            </a:fld>
            <a:endParaRPr lang="ro-RO" altLang="ro-RO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C22D46-775B-4ED7-984E-869622FD2BFC}" type="datetime1">
              <a:rPr lang="en-US" altLang="ro-RO"/>
              <a:pPr>
                <a:defRPr/>
              </a:pPr>
              <a:t>26-Jun-18</a:t>
            </a:fld>
            <a:endParaRPr lang="en-US" altLang="ro-RO"/>
          </a:p>
        </p:txBody>
      </p:sp>
    </p:spTree>
    <p:extLst>
      <p:ext uri="{BB962C8B-B14F-4D97-AF65-F5344CB8AC3E}">
        <p14:creationId xmlns:p14="http://schemas.microsoft.com/office/powerpoint/2010/main" val="1841619958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ro-RO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83A780CE-877F-4016-B026-46C3ED35C5AC}" type="slidenum">
              <a:rPr lang="ro-RO" altLang="ro-RO"/>
              <a:pPr>
                <a:defRPr/>
              </a:pPr>
              <a:t>‹#›</a:t>
            </a:fld>
            <a:endParaRPr lang="ro-RO" altLang="ro-RO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en-US" altLang="ro-RO" sz="2400">
                <a:latin typeface="Times New Roman" pitchFamily="18" charset="0"/>
              </a:endParaRPr>
            </a:p>
          </p:txBody>
        </p:sp>
        <p:sp>
          <p:nvSpPr>
            <p:cNvPr id="103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ro-RO" sz="2400">
                <a:latin typeface="Times New Roman" pitchFamily="18" charset="0"/>
              </a:endParaRPr>
            </a:p>
          </p:txBody>
        </p:sp>
        <p:sp>
          <p:nvSpPr>
            <p:cNvPr id="1034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ro-RO">
                <a:solidFill>
                  <a:schemeClr val="hlink"/>
                </a:solidFill>
              </a:endParaRPr>
            </a:p>
          </p:txBody>
        </p:sp>
        <p:sp>
          <p:nvSpPr>
            <p:cNvPr id="1035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ro-RO">
                <a:solidFill>
                  <a:schemeClr val="hlink"/>
                </a:solidFill>
              </a:endParaRPr>
            </a:p>
          </p:txBody>
        </p:sp>
        <p:sp>
          <p:nvSpPr>
            <p:cNvPr id="1036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ro-RO">
                <a:solidFill>
                  <a:schemeClr val="accent2"/>
                </a:solidFill>
              </a:endParaRPr>
            </a:p>
          </p:txBody>
        </p:sp>
        <p:sp>
          <p:nvSpPr>
            <p:cNvPr id="1037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ro-RO">
                <a:solidFill>
                  <a:schemeClr val="hlink"/>
                </a:solidFill>
              </a:endParaRPr>
            </a:p>
          </p:txBody>
        </p:sp>
        <p:sp>
          <p:nvSpPr>
            <p:cNvPr id="1038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ro-RO" sz="2400">
                <a:latin typeface="Times New Roman" pitchFamily="18" charset="0"/>
              </a:endParaRPr>
            </a:p>
          </p:txBody>
        </p:sp>
        <p:sp>
          <p:nvSpPr>
            <p:cNvPr id="1039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ro-RO">
                <a:solidFill>
                  <a:schemeClr val="accent2"/>
                </a:solidFill>
              </a:endParaRPr>
            </a:p>
          </p:txBody>
        </p:sp>
        <p:sp>
          <p:nvSpPr>
            <p:cNvPr id="1040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ro-RO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o-RO" altLang="ro-RO"/>
              <a:t>Click to edit Master title style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o-RO" altLang="ro-RO"/>
              <a:t>Click to edit Master text styles</a:t>
            </a:r>
          </a:p>
          <a:p>
            <a:pPr lvl="1"/>
            <a:r>
              <a:rPr lang="ro-RO" altLang="ro-RO"/>
              <a:t>Second level</a:t>
            </a:r>
          </a:p>
          <a:p>
            <a:pPr lvl="2"/>
            <a:r>
              <a:rPr lang="ro-RO" altLang="ro-RO"/>
              <a:t>Third level</a:t>
            </a:r>
          </a:p>
          <a:p>
            <a:pPr lvl="3"/>
            <a:r>
              <a:rPr lang="ro-RO" altLang="ro-RO"/>
              <a:t>Fourth level</a:t>
            </a:r>
          </a:p>
          <a:p>
            <a:pPr lvl="4"/>
            <a:r>
              <a:rPr lang="ro-RO" altLang="ro-RO"/>
              <a:t>Fifth level</a:t>
            </a:r>
          </a:p>
        </p:txBody>
      </p:sp>
      <p:sp>
        <p:nvSpPr>
          <p:cNvPr id="25616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45E0A583-5842-4DB0-811D-74C0B92E90B0}" type="datetime1">
              <a:rPr lang="en-US" altLang="ro-RO"/>
              <a:pPr>
                <a:defRPr/>
              </a:pPr>
              <a:t>26-Jun-18</a:t>
            </a:fld>
            <a:endParaRPr lang="en-US" altLang="ro-R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8" r:id="rId1"/>
    <p:sldLayoutId id="2147484057" r:id="rId2"/>
    <p:sldLayoutId id="2147484058" r:id="rId3"/>
    <p:sldLayoutId id="2147484059" r:id="rId4"/>
    <p:sldLayoutId id="2147484060" r:id="rId5"/>
    <p:sldLayoutId id="2147484061" r:id="rId6"/>
    <p:sldLayoutId id="2147484062" r:id="rId7"/>
    <p:sldLayoutId id="2147484063" r:id="rId8"/>
    <p:sldLayoutId id="2147484064" r:id="rId9"/>
    <p:sldLayoutId id="2147484065" r:id="rId10"/>
    <p:sldLayoutId id="2147484066" r:id="rId11"/>
    <p:sldLayoutId id="2147484067" r:id="rId12"/>
  </p:sldLayoutIdLst>
  <p:transition spd="med"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8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BF66C5E-15CC-485A-9E4C-0F7CD7FEC650}" type="slidenum">
              <a:rPr lang="ro-RO" altLang="ro-RO" sz="1000">
                <a:latin typeface="Arial Black" panose="020B0A040201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ro-RO" altLang="ro-RO" sz="1000">
              <a:latin typeface="Arial Black" panose="020B0A04020102020204" pitchFamily="34" charset="0"/>
            </a:endParaRPr>
          </a:p>
        </p:txBody>
      </p:sp>
      <p:sp>
        <p:nvSpPr>
          <p:cNvPr id="5123" name="Rectangle 18"/>
          <p:cNvSpPr txBox="1">
            <a:spLocks noGrp="1" noChangeArrowheads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6E158B68-356C-4B5F-BB81-F8C2834310C8}" type="slidenum">
              <a:rPr lang="ro-RO" altLang="ro-RO" sz="1000">
                <a:latin typeface="Arial Black" panose="020B0A04020102020204" pitchFamily="34" charset="0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ro-RO" altLang="ro-RO" sz="1000">
              <a:latin typeface="Arial Black" panose="020B0A04020102020204" pitchFamily="34" charset="0"/>
            </a:endParaRPr>
          </a:p>
        </p:txBody>
      </p:sp>
      <p:sp>
        <p:nvSpPr>
          <p:cNvPr id="5124" name="Rectangle 18"/>
          <p:cNvSpPr txBox="1">
            <a:spLocks noGrp="1" noChangeArrowheads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40D168F0-D4D1-4211-B4D1-39C816F265E0}" type="slidenum">
              <a:rPr lang="ro-RO" altLang="ro-RO" sz="1000">
                <a:latin typeface="Arial Black" panose="020B0A04020102020204" pitchFamily="34" charset="0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ro-RO" altLang="ro-RO" sz="1000">
              <a:latin typeface="Arial Black" panose="020B0A04020102020204" pitchFamily="34" charset="0"/>
            </a:endParaRPr>
          </a:p>
        </p:txBody>
      </p:sp>
      <p:pic>
        <p:nvPicPr>
          <p:cNvPr id="5125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188" y="260350"/>
            <a:ext cx="1228725" cy="87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59050" y="1916113"/>
            <a:ext cx="6265863" cy="2209800"/>
          </a:xfrm>
        </p:spPr>
        <p:txBody>
          <a:bodyPr/>
          <a:lstStyle/>
          <a:p>
            <a:pPr algn="ctr" eaLnBrk="1" hangingPunct="1"/>
            <a:r>
              <a:rPr lang="en-US" sz="2400" b="1" dirty="0"/>
              <a:t>PIAC-MED PROCEDURI ȘI INSTRUCȚIUNI DE AERONAUTICĂ CIVILĂ</a:t>
            </a:r>
            <a:br>
              <a:rPr lang="ro-RO" sz="2400" b="1" dirty="0"/>
            </a:br>
            <a:br>
              <a:rPr lang="ro-RO" sz="2400" b="1" dirty="0"/>
            </a:br>
            <a:r>
              <a:rPr lang="ro-RO" sz="1600" b="1" dirty="0">
                <a:solidFill>
                  <a:srgbClr val="FFFF00"/>
                </a:solidFill>
              </a:rPr>
              <a:t>”EXAMINAREA MEDICALĂ A PERSONALULUI AERONAUTIC ȘI ASISTENȚA MEDICALĂ PENTRU SIGURANȚA ZBORULUI”</a:t>
            </a:r>
            <a:br>
              <a:rPr lang="ro-RO" sz="1600" b="1" dirty="0">
                <a:solidFill>
                  <a:srgbClr val="FFFF00"/>
                </a:solidFill>
              </a:rPr>
            </a:br>
            <a:r>
              <a:rPr lang="ro-RO" sz="1600" b="1" dirty="0">
                <a:solidFill>
                  <a:srgbClr val="FFFF00"/>
                </a:solidFill>
              </a:rPr>
              <a:t>EDIȚIA 4 / 2018</a:t>
            </a:r>
            <a:br>
              <a:rPr lang="ro-RO" sz="2400" b="1" dirty="0"/>
            </a:br>
            <a:br>
              <a:rPr lang="ro-RO" sz="2400" b="1" dirty="0"/>
            </a:br>
            <a:endParaRPr lang="ro-RO" altLang="ro-RO" sz="1400" b="1" dirty="0"/>
          </a:p>
        </p:txBody>
      </p:sp>
      <p:sp>
        <p:nvSpPr>
          <p:cNvPr id="5128" name="Rectangle 5"/>
          <p:cNvSpPr>
            <a:spLocks noChangeArrowheads="1"/>
          </p:cNvSpPr>
          <p:nvPr/>
        </p:nvSpPr>
        <p:spPr bwMode="auto">
          <a:xfrm>
            <a:off x="1187450" y="363538"/>
            <a:ext cx="612140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o-RO" altLang="ro-RO" sz="1400" dirty="0">
                <a:solidFill>
                  <a:srgbClr val="333399"/>
                </a:solidFill>
              </a:rPr>
              <a:t>ROMANIAN CIVIL AERONAUTICAL  AUTHORITY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1475656" y="6477000"/>
            <a:ext cx="70564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o-RO" altLang="ro-RO" sz="1200" dirty="0"/>
              <a:t>AACR - Ședință standardizare – București – Iunie </a:t>
            </a:r>
            <a:r>
              <a:rPr lang="en-US" altLang="ro-RO" sz="1200" dirty="0"/>
              <a:t>201</a:t>
            </a:r>
            <a:r>
              <a:rPr lang="ro-RO" altLang="ro-RO" sz="1200" dirty="0"/>
              <a:t>8</a:t>
            </a:r>
          </a:p>
        </p:txBody>
      </p:sp>
      <p:pic>
        <p:nvPicPr>
          <p:cNvPr id="10" name="Picture 2" descr="cladire_01"/>
          <p:cNvPicPr>
            <a:picLocks noChangeAspect="1" noChangeArrowheads="1"/>
          </p:cNvPicPr>
          <p:nvPr/>
        </p:nvPicPr>
        <p:blipFill>
          <a:blip r:embed="rId4">
            <a:lum bright="50000" contrast="-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98" y="4365104"/>
            <a:ext cx="3143250" cy="2032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76652991-89A5-4333-9F9E-B754D3454559}"/>
              </a:ext>
            </a:extLst>
          </p:cNvPr>
          <p:cNvSpPr/>
          <p:nvPr/>
        </p:nvSpPr>
        <p:spPr>
          <a:xfrm>
            <a:off x="3707904" y="5202824"/>
            <a:ext cx="489619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o-RO" sz="1600" b="1" dirty="0">
                <a:solidFill>
                  <a:schemeClr val="accent6">
                    <a:lumMod val="75000"/>
                  </a:schemeClr>
                </a:solidFill>
              </a:rPr>
              <a:t>COMPARTIMENTUL MEDICINĂ AERONAUTICĂ</a:t>
            </a:r>
            <a:endParaRPr lang="en-US" sz="16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0938" y="142875"/>
            <a:ext cx="1228725" cy="87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3" name="Slide Number Placeholder 4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02B0F989-D7C2-4759-936B-BB4AC18F9AE9}" type="slidenum">
              <a:rPr lang="ro-RO" altLang="en-US" sz="1200">
                <a:latin typeface="Arial Black" panose="020B0A04020102020204" pitchFamily="34" charset="0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ro-RO" altLang="en-US" sz="1200">
              <a:latin typeface="Arial Black" panose="020B0A04020102020204" pitchFamily="34" charset="0"/>
            </a:endParaRPr>
          </a:p>
        </p:txBody>
      </p:sp>
      <p:sp>
        <p:nvSpPr>
          <p:cNvPr id="7" name="Text Box 9">
            <a:extLst>
              <a:ext uri="{FF2B5EF4-FFF2-40B4-BE49-F238E27FC236}">
                <a16:creationId xmlns:a16="http://schemas.microsoft.com/office/drawing/2014/main" id="{28CDF511-BE2D-43F9-8864-CAB1AE8010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9632" y="6477000"/>
            <a:ext cx="70564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o-RO" altLang="ro-RO" sz="1200" dirty="0"/>
              <a:t>AACR - Ședință standardizare – București – Iunie </a:t>
            </a:r>
            <a:r>
              <a:rPr lang="en-US" altLang="ro-RO" sz="1200" dirty="0"/>
              <a:t>201</a:t>
            </a:r>
            <a:r>
              <a:rPr lang="ro-RO" altLang="ro-RO" sz="1200" dirty="0"/>
              <a:t>8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4D5FA27-9F9F-4E9F-B6D1-55A78A73C076}"/>
              </a:ext>
            </a:extLst>
          </p:cNvPr>
          <p:cNvSpPr/>
          <p:nvPr/>
        </p:nvSpPr>
        <p:spPr>
          <a:xfrm>
            <a:off x="957628" y="765497"/>
            <a:ext cx="756084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rgbClr val="002060"/>
                </a:solidFill>
                <a:ea typeface="Calibri" panose="020F0502020204030204" pitchFamily="34" charset="0"/>
              </a:rPr>
              <a:t>CAPITOLUL 8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rgbClr val="002060"/>
                </a:solidFill>
                <a:ea typeface="Calibri" panose="020F0502020204030204" pitchFamily="34" charset="0"/>
              </a:rPr>
              <a:t>INSTRUIREA MEMBRILOR ECHIPAJULUI DE CABINĂ PRIVIND 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rgbClr val="002060"/>
                </a:solidFill>
                <a:ea typeface="Calibri" panose="020F0502020204030204" pitchFamily="34" charset="0"/>
              </a:rPr>
              <a:t>ASPECTE AEROMEDICALE ȘI PRIMUL AJUTOR MEDICAL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53F7266-1155-4F8C-93D9-F8EB09749A27}"/>
              </a:ext>
            </a:extLst>
          </p:cNvPr>
          <p:cNvSpPr/>
          <p:nvPr/>
        </p:nvSpPr>
        <p:spPr>
          <a:xfrm>
            <a:off x="1115616" y="2159253"/>
            <a:ext cx="7931224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solidFill>
                  <a:srgbClr val="000000"/>
                </a:solidFill>
                <a:latin typeface="Arial,Bold"/>
                <a:ea typeface="Calibri" panose="020F0502020204030204" pitchFamily="34" charset="0"/>
              </a:rPr>
              <a:t>8.1. </a:t>
            </a:r>
            <a:r>
              <a:rPr lang="en-US" sz="1400" b="1" dirty="0" err="1">
                <a:solidFill>
                  <a:srgbClr val="000000"/>
                </a:solidFill>
                <a:latin typeface="Arial,Bold"/>
                <a:ea typeface="Calibri" panose="020F0502020204030204" pitchFamily="34" charset="0"/>
              </a:rPr>
              <a:t>Generalit</a:t>
            </a:r>
            <a:r>
              <a:rPr lang="en-US" sz="1400" b="1" dirty="0" err="1">
                <a:solidFill>
                  <a:srgbClr val="000000"/>
                </a:solidFill>
                <a:ea typeface="Calibri" panose="020F0502020204030204" pitchFamily="34" charset="0"/>
              </a:rPr>
              <a:t>ăț</a:t>
            </a:r>
            <a:r>
              <a:rPr lang="en-US" sz="1400" b="1" dirty="0" err="1">
                <a:solidFill>
                  <a:srgbClr val="000000"/>
                </a:solidFill>
                <a:latin typeface="Arial,Bold"/>
                <a:ea typeface="Calibri" panose="020F0502020204030204" pitchFamily="34" charset="0"/>
              </a:rPr>
              <a:t>i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(1)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Pregătirea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pentru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aspecte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medicale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particulare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 legate de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mediul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aerian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,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altitudine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și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acordarea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primului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ajutor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în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situații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 de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urgență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medicală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 la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bordul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aeronavelor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 e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obligatorie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pentru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membrii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echipajului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 de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cabină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,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potrivit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 Reg. EU 1178/2011 CC.TRA.220 –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Apendix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 1.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(2) AACR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analizează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și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autorizează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cursurile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privind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aspecte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aeromedicale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și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acordarea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primului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ajutor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 medical la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bordul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aeronavei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 care se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clasifică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în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inițiale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și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recurente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.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(3)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Cerințele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pentru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autorizarea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cursurilor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menționate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 anterior: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a)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cursurile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 sunt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desfășurate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prin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organizații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 care au ca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obiect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 de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activitate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formarea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profesională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 a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adulților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;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b)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colectivul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 de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elaborare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 a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cursului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cuprinde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 minim un medic cu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experiență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relevantă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în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medicină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aeronautică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și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cel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puțin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 un medic specialist /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primar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în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medicină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 de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urgență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;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c)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instructorii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dețin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certificat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 de formator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și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cel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putin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 5 ani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experiență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în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profesia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 de medic.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(4) </a:t>
            </a:r>
            <a:r>
              <a:rPr lang="en-US" sz="1400" dirty="0" err="1">
                <a:solidFill>
                  <a:srgbClr val="FF0000"/>
                </a:solidFill>
                <a:ea typeface="Calibri" panose="020F0502020204030204" pitchFamily="34" charset="0"/>
              </a:rPr>
              <a:t>Pregătirea</a:t>
            </a:r>
            <a:r>
              <a:rPr lang="en-US" sz="1400" dirty="0">
                <a:solidFill>
                  <a:srgbClr val="FF0000"/>
                </a:solidFill>
                <a:ea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rgbClr val="FF0000"/>
                </a:solidFill>
                <a:ea typeface="Calibri" panose="020F0502020204030204" pitchFamily="34" charset="0"/>
              </a:rPr>
              <a:t>recurentă</a:t>
            </a:r>
            <a:r>
              <a:rPr lang="en-US" sz="1400" dirty="0">
                <a:solidFill>
                  <a:srgbClr val="FF0000"/>
                </a:solidFill>
                <a:ea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rgbClr val="FF0000"/>
                </a:solidFill>
                <a:ea typeface="Calibri" panose="020F0502020204030204" pitchFamily="34" charset="0"/>
              </a:rPr>
              <a:t>pentru</a:t>
            </a:r>
            <a:r>
              <a:rPr lang="en-US" sz="1400" dirty="0">
                <a:solidFill>
                  <a:srgbClr val="FF0000"/>
                </a:solidFill>
                <a:ea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rgbClr val="FF0000"/>
                </a:solidFill>
                <a:ea typeface="Calibri" panose="020F0502020204030204" pitchFamily="34" charset="0"/>
              </a:rPr>
              <a:t>reîmprospătare</a:t>
            </a:r>
            <a:r>
              <a:rPr lang="en-US" sz="1400" dirty="0">
                <a:solidFill>
                  <a:srgbClr val="FF0000"/>
                </a:solidFill>
                <a:ea typeface="Calibri" panose="020F0502020204030204" pitchFamily="34" charset="0"/>
              </a:rPr>
              <a:t> a </a:t>
            </a:r>
            <a:r>
              <a:rPr lang="en-US" sz="1400" dirty="0" err="1">
                <a:solidFill>
                  <a:srgbClr val="FF0000"/>
                </a:solidFill>
                <a:ea typeface="Calibri" panose="020F0502020204030204" pitchFamily="34" charset="0"/>
              </a:rPr>
              <a:t>cunoștințelor</a:t>
            </a:r>
            <a:r>
              <a:rPr lang="en-US" sz="1400" dirty="0">
                <a:solidFill>
                  <a:srgbClr val="FF0000"/>
                </a:solidFill>
                <a:ea typeface="Calibri" panose="020F0502020204030204" pitchFamily="34" charset="0"/>
              </a:rPr>
              <a:t> se </a:t>
            </a:r>
            <a:r>
              <a:rPr lang="en-US" sz="1400" dirty="0" err="1">
                <a:solidFill>
                  <a:srgbClr val="FF0000"/>
                </a:solidFill>
                <a:ea typeface="Calibri" panose="020F0502020204030204" pitchFamily="34" charset="0"/>
              </a:rPr>
              <a:t>organizează</a:t>
            </a:r>
            <a:r>
              <a:rPr lang="en-US" sz="1400" dirty="0">
                <a:solidFill>
                  <a:srgbClr val="FF0000"/>
                </a:solidFill>
                <a:ea typeface="Calibri" panose="020F0502020204030204" pitchFamily="34" charset="0"/>
              </a:rPr>
              <a:t> la</a:t>
            </a:r>
            <a:endParaRPr lang="en-US" sz="14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 err="1">
                <a:solidFill>
                  <a:srgbClr val="FF0000"/>
                </a:solidFill>
                <a:ea typeface="Calibri" panose="020F0502020204030204" pitchFamily="34" charset="0"/>
              </a:rPr>
              <a:t>intervale</a:t>
            </a:r>
            <a:r>
              <a:rPr lang="en-US" sz="1400" dirty="0">
                <a:solidFill>
                  <a:srgbClr val="FF0000"/>
                </a:solidFill>
                <a:ea typeface="Calibri" panose="020F0502020204030204" pitchFamily="34" charset="0"/>
              </a:rPr>
              <a:t> de </a:t>
            </a:r>
            <a:r>
              <a:rPr lang="en-US" sz="1400" dirty="0" err="1">
                <a:solidFill>
                  <a:srgbClr val="FF0000"/>
                </a:solidFill>
                <a:ea typeface="Calibri" panose="020F0502020204030204" pitchFamily="34" charset="0"/>
              </a:rPr>
              <a:t>timp</a:t>
            </a:r>
            <a:r>
              <a:rPr lang="en-US" sz="1400" dirty="0">
                <a:solidFill>
                  <a:srgbClr val="FF0000"/>
                </a:solidFill>
                <a:ea typeface="Calibri" panose="020F0502020204030204" pitchFamily="34" charset="0"/>
              </a:rPr>
              <a:t> de un an 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cu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reluarea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și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actualizarea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informațiilor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,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respectându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-se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metodologia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inițială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.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0938" y="142875"/>
            <a:ext cx="1228725" cy="87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3" name="Slide Number Placeholder 4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02B0F989-D7C2-4759-936B-BB4AC18F9AE9}" type="slidenum">
              <a:rPr lang="ro-RO" altLang="en-US" sz="1200">
                <a:latin typeface="Arial Black" panose="020B0A04020102020204" pitchFamily="34" charset="0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ro-RO" altLang="en-US" sz="1200">
              <a:latin typeface="Arial Black" panose="020B0A04020102020204" pitchFamily="34" charset="0"/>
            </a:endParaRPr>
          </a:p>
        </p:txBody>
      </p:sp>
      <p:sp>
        <p:nvSpPr>
          <p:cNvPr id="7" name="Text Box 9">
            <a:extLst>
              <a:ext uri="{FF2B5EF4-FFF2-40B4-BE49-F238E27FC236}">
                <a16:creationId xmlns:a16="http://schemas.microsoft.com/office/drawing/2014/main" id="{28CDF511-BE2D-43F9-8864-CAB1AE8010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9632" y="6477000"/>
            <a:ext cx="70564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o-RO" altLang="ro-RO" sz="1200" dirty="0"/>
              <a:t>AACR - Ședință standardizare – București – Iunie </a:t>
            </a:r>
            <a:r>
              <a:rPr lang="en-US" altLang="ro-RO" sz="1200" dirty="0"/>
              <a:t>201</a:t>
            </a:r>
            <a:r>
              <a:rPr lang="ro-RO" altLang="ro-RO" sz="1200" dirty="0"/>
              <a:t>8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7AEDFA3-5A51-4A04-8350-BAB39384A6AC}"/>
              </a:ext>
            </a:extLst>
          </p:cNvPr>
          <p:cNvSpPr/>
          <p:nvPr/>
        </p:nvSpPr>
        <p:spPr>
          <a:xfrm>
            <a:off x="1043608" y="980728"/>
            <a:ext cx="712879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solidFill>
                  <a:srgbClr val="FF3300"/>
                </a:solidFill>
                <a:latin typeface="Arial,Bold"/>
                <a:ea typeface="Calibri" panose="020F0502020204030204" pitchFamily="34" charset="0"/>
              </a:rPr>
              <a:t>8.2. Curricula </a:t>
            </a:r>
            <a:r>
              <a:rPr lang="en-US" sz="1400" b="1" dirty="0" err="1">
                <a:solidFill>
                  <a:srgbClr val="FF3300"/>
                </a:solidFill>
                <a:latin typeface="Arial,Bold"/>
                <a:ea typeface="Calibri" panose="020F0502020204030204" pitchFamily="34" charset="0"/>
              </a:rPr>
              <a:t>cursului</a:t>
            </a:r>
            <a:r>
              <a:rPr lang="en-US" sz="1400" b="1" dirty="0">
                <a:solidFill>
                  <a:srgbClr val="FF3300"/>
                </a:solidFill>
                <a:latin typeface="Arial,Bold"/>
                <a:ea typeface="Calibri" panose="020F0502020204030204" pitchFamily="34" charset="0"/>
              </a:rPr>
              <a:t> de </a:t>
            </a:r>
            <a:r>
              <a:rPr lang="en-US" sz="1400" b="1" dirty="0" err="1">
                <a:solidFill>
                  <a:srgbClr val="FF3300"/>
                </a:solidFill>
                <a:latin typeface="Arial,Bold"/>
                <a:ea typeface="Calibri" panose="020F0502020204030204" pitchFamily="34" charset="0"/>
              </a:rPr>
              <a:t>preg</a:t>
            </a:r>
            <a:r>
              <a:rPr lang="en-US" sz="1400" b="1" dirty="0" err="1">
                <a:solidFill>
                  <a:srgbClr val="FF3300"/>
                </a:solidFill>
                <a:ea typeface="Calibri" panose="020F0502020204030204" pitchFamily="34" charset="0"/>
              </a:rPr>
              <a:t>ă</a:t>
            </a:r>
            <a:r>
              <a:rPr lang="en-US" sz="1400" b="1" dirty="0" err="1">
                <a:solidFill>
                  <a:srgbClr val="FF3300"/>
                </a:solidFill>
                <a:latin typeface="Arial,Bold"/>
                <a:ea typeface="Calibri" panose="020F0502020204030204" pitchFamily="34" charset="0"/>
              </a:rPr>
              <a:t>tire</a:t>
            </a:r>
            <a:r>
              <a:rPr lang="en-US" sz="1400" b="1" dirty="0">
                <a:solidFill>
                  <a:srgbClr val="FF3300"/>
                </a:solidFill>
                <a:latin typeface="Arial,Bold"/>
                <a:ea typeface="Calibri" panose="020F0502020204030204" pitchFamily="34" charset="0"/>
              </a:rPr>
              <a:t> </a:t>
            </a:r>
            <a:r>
              <a:rPr lang="en-US" sz="1400" b="1" dirty="0" err="1">
                <a:solidFill>
                  <a:srgbClr val="FF3300"/>
                </a:solidFill>
                <a:ea typeface="Calibri" panose="020F0502020204030204" pitchFamily="34" charset="0"/>
              </a:rPr>
              <a:t>î</a:t>
            </a:r>
            <a:r>
              <a:rPr lang="en-US" sz="1400" b="1" dirty="0" err="1">
                <a:solidFill>
                  <a:srgbClr val="FF3300"/>
                </a:solidFill>
                <a:latin typeface="Arial,Bold"/>
                <a:ea typeface="Calibri" panose="020F0502020204030204" pitchFamily="34" charset="0"/>
              </a:rPr>
              <a:t>n</a:t>
            </a:r>
            <a:r>
              <a:rPr lang="en-US" sz="1400" b="1" dirty="0">
                <a:solidFill>
                  <a:srgbClr val="FF3300"/>
                </a:solidFill>
                <a:latin typeface="Arial,Bold"/>
                <a:ea typeface="Calibri" panose="020F0502020204030204" pitchFamily="34" charset="0"/>
              </a:rPr>
              <a:t> </a:t>
            </a:r>
            <a:r>
              <a:rPr lang="en-US" sz="1400" b="1" dirty="0" err="1">
                <a:solidFill>
                  <a:srgbClr val="FF3300"/>
                </a:solidFill>
                <a:ea typeface="Calibri" panose="020F0502020204030204" pitchFamily="34" charset="0"/>
              </a:rPr>
              <a:t>aspecte</a:t>
            </a:r>
            <a:r>
              <a:rPr lang="en-US" sz="1400" b="1" dirty="0">
                <a:solidFill>
                  <a:srgbClr val="FF3300"/>
                </a:solidFill>
                <a:ea typeface="Calibri" panose="020F0502020204030204" pitchFamily="34" charset="0"/>
              </a:rPr>
              <a:t> </a:t>
            </a:r>
            <a:r>
              <a:rPr lang="en-US" sz="1400" b="1" dirty="0" err="1">
                <a:solidFill>
                  <a:srgbClr val="FF3300"/>
                </a:solidFill>
                <a:ea typeface="Calibri" panose="020F0502020204030204" pitchFamily="34" charset="0"/>
              </a:rPr>
              <a:t>aero</a:t>
            </a:r>
            <a:r>
              <a:rPr lang="en-US" sz="1400" b="1" dirty="0" err="1">
                <a:solidFill>
                  <a:srgbClr val="FF3300"/>
                </a:solidFill>
                <a:latin typeface="Arial,Bold"/>
                <a:ea typeface="Calibri" panose="020F0502020204030204" pitchFamily="34" charset="0"/>
              </a:rPr>
              <a:t>medicale</a:t>
            </a:r>
            <a:r>
              <a:rPr lang="en-US" sz="1400" b="1" dirty="0">
                <a:solidFill>
                  <a:srgbClr val="FF3300"/>
                </a:solidFill>
                <a:latin typeface="Arial,Bold"/>
                <a:ea typeface="Calibri" panose="020F0502020204030204" pitchFamily="34" charset="0"/>
              </a:rPr>
              <a:t> </a:t>
            </a:r>
            <a:r>
              <a:rPr lang="en-US" sz="1400" b="1" dirty="0" err="1">
                <a:solidFill>
                  <a:srgbClr val="FF3300"/>
                </a:solidFill>
                <a:ea typeface="Calibri" panose="020F0502020204030204" pitchFamily="34" charset="0"/>
              </a:rPr>
              <a:t>ș</a:t>
            </a:r>
            <a:r>
              <a:rPr lang="en-US" sz="1400" b="1" dirty="0" err="1">
                <a:solidFill>
                  <a:srgbClr val="FF3300"/>
                </a:solidFill>
                <a:latin typeface="Arial,Bold"/>
                <a:ea typeface="Calibri" panose="020F0502020204030204" pitchFamily="34" charset="0"/>
              </a:rPr>
              <a:t>i</a:t>
            </a:r>
            <a:r>
              <a:rPr lang="en-US" sz="1400" b="1" dirty="0">
                <a:solidFill>
                  <a:srgbClr val="FF3300"/>
                </a:solidFill>
                <a:latin typeface="Arial,Bold"/>
                <a:ea typeface="Calibri" panose="020F0502020204030204" pitchFamily="34" charset="0"/>
              </a:rPr>
              <a:t> prim </a:t>
            </a:r>
            <a:r>
              <a:rPr lang="en-US" sz="1400" b="1" dirty="0" err="1">
                <a:solidFill>
                  <a:srgbClr val="FF3300"/>
                </a:solidFill>
                <a:latin typeface="Arial,Bold"/>
                <a:ea typeface="Calibri" panose="020F0502020204030204" pitchFamily="34" charset="0"/>
              </a:rPr>
              <a:t>ajutor</a:t>
            </a:r>
            <a:r>
              <a:rPr lang="en-US" sz="1400" b="1" dirty="0">
                <a:solidFill>
                  <a:srgbClr val="FF3300"/>
                </a:solidFill>
                <a:latin typeface="Arial,Bold"/>
                <a:ea typeface="Calibri" panose="020F0502020204030204" pitchFamily="34" charset="0"/>
              </a:rPr>
              <a:t> </a:t>
            </a:r>
            <a:r>
              <a:rPr lang="en-US" sz="1400" b="1" dirty="0">
                <a:solidFill>
                  <a:srgbClr val="FF3300"/>
                </a:solidFill>
                <a:ea typeface="Calibri" panose="020F0502020204030204" pitchFamily="34" charset="0"/>
              </a:rPr>
              <a:t>la </a:t>
            </a:r>
            <a:r>
              <a:rPr lang="en-US" sz="1400" b="1" dirty="0" err="1">
                <a:solidFill>
                  <a:srgbClr val="FF3300"/>
                </a:solidFill>
                <a:ea typeface="Calibri" panose="020F0502020204030204" pitchFamily="34" charset="0"/>
              </a:rPr>
              <a:t>bord</a:t>
            </a:r>
            <a:r>
              <a:rPr lang="en-US" sz="1400" b="1" dirty="0">
                <a:solidFill>
                  <a:srgbClr val="FF3300"/>
                </a:solidFill>
                <a:ea typeface="Calibri" panose="020F0502020204030204" pitchFamily="34" charset="0"/>
              </a:rPr>
              <a:t>:</a:t>
            </a:r>
            <a:endParaRPr lang="en-US" sz="1400" dirty="0">
              <a:solidFill>
                <a:srgbClr val="FF33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chemeClr val="bg2">
                    <a:lumMod val="60000"/>
                    <a:lumOff val="40000"/>
                  </a:schemeClr>
                </a:solidFill>
                <a:ea typeface="Calibri" panose="020F0502020204030204" pitchFamily="34" charset="0"/>
              </a:rPr>
              <a:t>(1) </a:t>
            </a:r>
            <a:r>
              <a:rPr lang="en-US" sz="1400" dirty="0" err="1">
                <a:solidFill>
                  <a:schemeClr val="bg2">
                    <a:lumMod val="60000"/>
                    <a:lumOff val="40000"/>
                  </a:schemeClr>
                </a:solidFill>
                <a:ea typeface="Calibri" panose="020F0502020204030204" pitchFamily="34" charset="0"/>
              </a:rPr>
              <a:t>Aspecte</a:t>
            </a:r>
            <a:r>
              <a:rPr lang="en-US" sz="1400" dirty="0">
                <a:solidFill>
                  <a:schemeClr val="bg2">
                    <a:lumMod val="60000"/>
                    <a:lumOff val="40000"/>
                  </a:schemeClr>
                </a:solidFill>
                <a:ea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chemeClr val="bg2">
                    <a:lumMod val="60000"/>
                    <a:lumOff val="40000"/>
                  </a:schemeClr>
                </a:solidFill>
                <a:ea typeface="Calibri" panose="020F0502020204030204" pitchFamily="34" charset="0"/>
              </a:rPr>
              <a:t>fiziologice</a:t>
            </a:r>
            <a:r>
              <a:rPr lang="en-US" sz="1400" dirty="0">
                <a:solidFill>
                  <a:schemeClr val="bg2">
                    <a:lumMod val="60000"/>
                    <a:lumOff val="40000"/>
                  </a:schemeClr>
                </a:solidFill>
                <a:ea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chemeClr val="bg2">
                    <a:lumMod val="60000"/>
                    <a:lumOff val="40000"/>
                  </a:schemeClr>
                </a:solidFill>
                <a:ea typeface="Calibri" panose="020F0502020204030204" pitchFamily="34" charset="0"/>
              </a:rPr>
              <a:t>particulare</a:t>
            </a:r>
            <a:r>
              <a:rPr lang="en-US" sz="1400" dirty="0">
                <a:solidFill>
                  <a:schemeClr val="bg2">
                    <a:lumMod val="60000"/>
                    <a:lumOff val="40000"/>
                  </a:schemeClr>
                </a:solidFill>
                <a:ea typeface="Calibri" panose="020F0502020204030204" pitchFamily="34" charset="0"/>
              </a:rPr>
              <a:t> legate de </a:t>
            </a:r>
            <a:r>
              <a:rPr lang="en-US" sz="1400" dirty="0" err="1">
                <a:solidFill>
                  <a:schemeClr val="bg2">
                    <a:lumMod val="60000"/>
                    <a:lumOff val="40000"/>
                  </a:schemeClr>
                </a:solidFill>
                <a:ea typeface="Calibri" panose="020F0502020204030204" pitchFamily="34" charset="0"/>
              </a:rPr>
              <a:t>altitudine</a:t>
            </a:r>
            <a:r>
              <a:rPr lang="en-US" sz="1400" dirty="0">
                <a:solidFill>
                  <a:schemeClr val="bg2">
                    <a:lumMod val="60000"/>
                    <a:lumOff val="40000"/>
                  </a:schemeClr>
                </a:solidFill>
                <a:ea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chemeClr val="bg2">
                    <a:lumMod val="60000"/>
                    <a:lumOff val="40000"/>
                  </a:schemeClr>
                </a:solidFill>
                <a:ea typeface="Calibri" panose="020F0502020204030204" pitchFamily="34" charset="0"/>
              </a:rPr>
              <a:t>și</a:t>
            </a:r>
            <a:r>
              <a:rPr lang="en-US" sz="1400" dirty="0">
                <a:solidFill>
                  <a:schemeClr val="bg2">
                    <a:lumMod val="60000"/>
                    <a:lumOff val="40000"/>
                  </a:schemeClr>
                </a:solidFill>
                <a:ea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chemeClr val="bg2">
                    <a:lumMod val="60000"/>
                    <a:lumOff val="40000"/>
                  </a:schemeClr>
                </a:solidFill>
                <a:ea typeface="Calibri" panose="020F0502020204030204" pitchFamily="34" charset="0"/>
              </a:rPr>
              <a:t>mediul</a:t>
            </a:r>
            <a:r>
              <a:rPr lang="en-US" sz="1400" dirty="0">
                <a:solidFill>
                  <a:schemeClr val="bg2">
                    <a:lumMod val="60000"/>
                    <a:lumOff val="40000"/>
                  </a:schemeClr>
                </a:solidFill>
                <a:ea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chemeClr val="bg2">
                    <a:lumMod val="60000"/>
                    <a:lumOff val="40000"/>
                  </a:schemeClr>
                </a:solidFill>
                <a:ea typeface="Calibri" panose="020F0502020204030204" pitchFamily="34" charset="0"/>
              </a:rPr>
              <a:t>aerian</a:t>
            </a:r>
            <a:r>
              <a:rPr lang="en-US" sz="1400" dirty="0">
                <a:solidFill>
                  <a:schemeClr val="bg2">
                    <a:lumMod val="60000"/>
                    <a:lumOff val="40000"/>
                  </a:schemeClr>
                </a:solidFill>
                <a:ea typeface="Calibri" panose="020F0502020204030204" pitchFamily="34" charset="0"/>
              </a:rPr>
              <a:t>:</a:t>
            </a:r>
            <a:endParaRPr lang="en-US" sz="1400" dirty="0">
              <a:solidFill>
                <a:schemeClr val="bg2">
                  <a:lumMod val="60000"/>
                  <a:lumOff val="4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a.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Schimbările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presiunii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atmosferice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.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b.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Fiziologia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respirației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și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transferul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gazelor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c.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Fiziologia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urechii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medii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.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Trompa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lui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 Eustache.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Răul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 de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avion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d.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Calitatea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aerului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 din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cabina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aeronavei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e.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Hipoxia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relativă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și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hiperventilația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f.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Depresurizarea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cabinei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și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boala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 de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decompresiune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(2)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Igiena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 la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bordul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aeronavei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și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sănătatea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în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timpul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călătoriilor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: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a.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Prevenirea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transmiterii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bolilor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infecțioase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.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Reducerea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riscului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 de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infecție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b.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Imunizările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specifice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zonelor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 de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călătorie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c.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Managementul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oboselii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și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 al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stressullui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d.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Ritmul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 circadian,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starea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 de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vigilență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și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tulburările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 de jet leg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e.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Siguranța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transporturilor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 (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consumul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 de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alcool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,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medicamente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 etc.)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chemeClr val="bg2">
                    <a:lumMod val="60000"/>
                    <a:lumOff val="40000"/>
                  </a:schemeClr>
                </a:solidFill>
                <a:ea typeface="Calibri" panose="020F0502020204030204" pitchFamily="34" charset="0"/>
              </a:rPr>
              <a:t>(3) </a:t>
            </a:r>
            <a:r>
              <a:rPr lang="en-US" sz="1400" dirty="0" err="1">
                <a:solidFill>
                  <a:schemeClr val="bg2">
                    <a:lumMod val="60000"/>
                    <a:lumOff val="40000"/>
                  </a:schemeClr>
                </a:solidFill>
                <a:ea typeface="Calibri" panose="020F0502020204030204" pitchFamily="34" charset="0"/>
              </a:rPr>
              <a:t>Reglementări</a:t>
            </a:r>
            <a:r>
              <a:rPr lang="en-US" sz="1400" dirty="0">
                <a:solidFill>
                  <a:schemeClr val="bg2">
                    <a:lumMod val="60000"/>
                    <a:lumOff val="40000"/>
                  </a:schemeClr>
                </a:solidFill>
                <a:ea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chemeClr val="bg2">
                    <a:lumMod val="60000"/>
                    <a:lumOff val="40000"/>
                  </a:schemeClr>
                </a:solidFill>
                <a:ea typeface="Calibri" panose="020F0502020204030204" pitchFamily="34" charset="0"/>
              </a:rPr>
              <a:t>naționale</a:t>
            </a:r>
            <a:r>
              <a:rPr lang="en-US" sz="1400" dirty="0">
                <a:solidFill>
                  <a:schemeClr val="bg2">
                    <a:lumMod val="60000"/>
                    <a:lumOff val="40000"/>
                  </a:schemeClr>
                </a:solidFill>
                <a:ea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chemeClr val="bg2">
                    <a:lumMod val="60000"/>
                    <a:lumOff val="40000"/>
                  </a:schemeClr>
                </a:solidFill>
                <a:ea typeface="Calibri" panose="020F0502020204030204" pitchFamily="34" charset="0"/>
              </a:rPr>
              <a:t>și</a:t>
            </a:r>
            <a:r>
              <a:rPr lang="en-US" sz="1400" dirty="0">
                <a:solidFill>
                  <a:schemeClr val="bg2">
                    <a:lumMod val="60000"/>
                    <a:lumOff val="40000"/>
                  </a:schemeClr>
                </a:solidFill>
                <a:ea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chemeClr val="bg2">
                    <a:lumMod val="60000"/>
                    <a:lumOff val="40000"/>
                  </a:schemeClr>
                </a:solidFill>
                <a:ea typeface="Calibri" panose="020F0502020204030204" pitchFamily="34" charset="0"/>
              </a:rPr>
              <a:t>internaționale</a:t>
            </a:r>
            <a:r>
              <a:rPr lang="en-US" sz="1400" dirty="0">
                <a:solidFill>
                  <a:schemeClr val="bg2">
                    <a:lumMod val="60000"/>
                    <a:lumOff val="40000"/>
                  </a:schemeClr>
                </a:solidFill>
                <a:ea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chemeClr val="bg2">
                    <a:lumMod val="60000"/>
                    <a:lumOff val="40000"/>
                  </a:schemeClr>
                </a:solidFill>
                <a:ea typeface="Calibri" panose="020F0502020204030204" pitchFamily="34" charset="0"/>
              </a:rPr>
              <a:t>aplicabile</a:t>
            </a:r>
            <a:r>
              <a:rPr lang="en-US" sz="1400" dirty="0">
                <a:solidFill>
                  <a:schemeClr val="bg2">
                    <a:lumMod val="60000"/>
                    <a:lumOff val="40000"/>
                  </a:schemeClr>
                </a:solidFill>
                <a:ea typeface="Calibri" panose="020F0502020204030204" pitchFamily="34" charset="0"/>
              </a:rPr>
              <a:t>:</a:t>
            </a:r>
            <a:endParaRPr lang="en-US" sz="1400" dirty="0">
              <a:solidFill>
                <a:schemeClr val="bg2">
                  <a:lumMod val="60000"/>
                  <a:lumOff val="4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a.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Regulamentul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Sanitar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Internațional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.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Raportarea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bolilor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transmisibile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b.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Gestionarea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și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eliminarea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deșeurilor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biologice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periculoase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c.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Dezinfecția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și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dezinsecția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aeronavelor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d.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Instruirea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pentru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utilizarea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echipamentului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 de prim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ajutor</a:t>
            </a:r>
            <a:endParaRPr lang="en-US" sz="1400" dirty="0">
              <a:solidFill>
                <a:srgbClr val="000000"/>
              </a:solidFill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chemeClr val="bg2">
                    <a:lumMod val="60000"/>
                    <a:lumOff val="40000"/>
                  </a:schemeClr>
                </a:solidFill>
                <a:ea typeface="Calibri" panose="020F0502020204030204" pitchFamily="34" charset="0"/>
              </a:rPr>
              <a:t>(4) </a:t>
            </a:r>
            <a:r>
              <a:rPr lang="en-US" sz="1400" dirty="0" err="1">
                <a:solidFill>
                  <a:schemeClr val="bg2">
                    <a:lumMod val="60000"/>
                    <a:lumOff val="40000"/>
                  </a:schemeClr>
                </a:solidFill>
                <a:ea typeface="Calibri" panose="020F0502020204030204" pitchFamily="34" charset="0"/>
              </a:rPr>
              <a:t>Proceduri</a:t>
            </a:r>
            <a:r>
              <a:rPr lang="en-US" sz="1400" dirty="0">
                <a:solidFill>
                  <a:schemeClr val="bg2">
                    <a:lumMod val="60000"/>
                    <a:lumOff val="40000"/>
                  </a:schemeClr>
                </a:solidFill>
                <a:ea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chemeClr val="bg2">
                    <a:lumMod val="60000"/>
                    <a:lumOff val="40000"/>
                  </a:schemeClr>
                </a:solidFill>
                <a:ea typeface="Calibri" panose="020F0502020204030204" pitchFamily="34" charset="0"/>
              </a:rPr>
              <a:t>și</a:t>
            </a:r>
            <a:r>
              <a:rPr lang="en-US" sz="1400" dirty="0">
                <a:solidFill>
                  <a:schemeClr val="bg2">
                    <a:lumMod val="60000"/>
                    <a:lumOff val="40000"/>
                  </a:schemeClr>
                </a:solidFill>
                <a:ea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chemeClr val="bg2">
                    <a:lumMod val="60000"/>
                    <a:lumOff val="40000"/>
                  </a:schemeClr>
                </a:solidFill>
                <a:ea typeface="Calibri" panose="020F0502020204030204" pitchFamily="34" charset="0"/>
              </a:rPr>
              <a:t>resurse</a:t>
            </a:r>
            <a:r>
              <a:rPr lang="en-US" sz="1400" dirty="0">
                <a:solidFill>
                  <a:schemeClr val="bg2">
                    <a:lumMod val="60000"/>
                    <a:lumOff val="40000"/>
                  </a:schemeClr>
                </a:solidFill>
                <a:ea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chemeClr val="bg2">
                    <a:lumMod val="60000"/>
                    <a:lumOff val="40000"/>
                  </a:schemeClr>
                </a:solidFill>
                <a:ea typeface="Calibri" panose="020F0502020204030204" pitchFamily="34" charset="0"/>
              </a:rPr>
              <a:t>disponibile</a:t>
            </a:r>
            <a:r>
              <a:rPr lang="en-US" sz="1400" dirty="0">
                <a:solidFill>
                  <a:schemeClr val="bg2">
                    <a:lumMod val="60000"/>
                    <a:lumOff val="40000"/>
                  </a:schemeClr>
                </a:solidFill>
                <a:ea typeface="Calibri" panose="020F0502020204030204" pitchFamily="34" charset="0"/>
              </a:rPr>
              <a:t>:</a:t>
            </a:r>
            <a:endParaRPr lang="en-US" sz="1400" dirty="0">
              <a:solidFill>
                <a:schemeClr val="bg2">
                  <a:lumMod val="60000"/>
                  <a:lumOff val="4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a.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Lanțul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supraviețuirii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.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Diagrama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procesului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 de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asistență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medicală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 de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urgență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.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b.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Coordonarea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și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comunicarea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în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cazul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intervențiilor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medicale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 de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urgență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 la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bord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.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c.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Echipamente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medicale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 la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bord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 (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trusa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 prim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ajutor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,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trusa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 de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urgență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,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oxigen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 etc.)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d.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Gestionarea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cazurilor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 de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deces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 la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bord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.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4236311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0938" y="142875"/>
            <a:ext cx="1228725" cy="87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3" name="Slide Number Placeholder 4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02B0F989-D7C2-4759-936B-BB4AC18F9AE9}" type="slidenum">
              <a:rPr lang="ro-RO" altLang="en-US" sz="1200">
                <a:latin typeface="Arial Black" panose="020B0A04020102020204" pitchFamily="34" charset="0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ro-RO" altLang="en-US" sz="1200">
              <a:latin typeface="Arial Black" panose="020B0A04020102020204" pitchFamily="34" charset="0"/>
            </a:endParaRPr>
          </a:p>
        </p:txBody>
      </p:sp>
      <p:sp>
        <p:nvSpPr>
          <p:cNvPr id="7" name="Text Box 9">
            <a:extLst>
              <a:ext uri="{FF2B5EF4-FFF2-40B4-BE49-F238E27FC236}">
                <a16:creationId xmlns:a16="http://schemas.microsoft.com/office/drawing/2014/main" id="{28CDF511-BE2D-43F9-8864-CAB1AE8010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9632" y="6477000"/>
            <a:ext cx="70564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o-RO" altLang="ro-RO" sz="1200" dirty="0"/>
              <a:t>AACR - Ședință standardizare – București – Iunie </a:t>
            </a:r>
            <a:r>
              <a:rPr lang="en-US" altLang="ro-RO" sz="1200" dirty="0"/>
              <a:t>201</a:t>
            </a:r>
            <a:r>
              <a:rPr lang="ro-RO" altLang="ro-RO" sz="1200" dirty="0"/>
              <a:t>8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7AEDFA3-5A51-4A04-8350-BAB39384A6AC}"/>
              </a:ext>
            </a:extLst>
          </p:cNvPr>
          <p:cNvSpPr/>
          <p:nvPr/>
        </p:nvSpPr>
        <p:spPr>
          <a:xfrm>
            <a:off x="1259632" y="1484784"/>
            <a:ext cx="72008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chemeClr val="bg2">
                    <a:lumMod val="60000"/>
                    <a:lumOff val="40000"/>
                  </a:schemeClr>
                </a:solidFill>
                <a:ea typeface="Calibri" panose="020F0502020204030204" pitchFamily="34" charset="0"/>
              </a:rPr>
              <a:t>(5) </a:t>
            </a:r>
            <a:r>
              <a:rPr lang="en-US" sz="1400" dirty="0" err="1">
                <a:solidFill>
                  <a:schemeClr val="bg2">
                    <a:lumMod val="60000"/>
                    <a:lumOff val="40000"/>
                  </a:schemeClr>
                </a:solidFill>
                <a:ea typeface="Calibri" panose="020F0502020204030204" pitchFamily="34" charset="0"/>
              </a:rPr>
              <a:t>Primul</a:t>
            </a:r>
            <a:r>
              <a:rPr lang="en-US" sz="1400" dirty="0">
                <a:solidFill>
                  <a:schemeClr val="bg2">
                    <a:lumMod val="60000"/>
                    <a:lumOff val="40000"/>
                  </a:schemeClr>
                </a:solidFill>
                <a:ea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chemeClr val="bg2">
                    <a:lumMod val="60000"/>
                    <a:lumOff val="40000"/>
                  </a:schemeClr>
                </a:solidFill>
                <a:ea typeface="Calibri" panose="020F0502020204030204" pitchFamily="34" charset="0"/>
              </a:rPr>
              <a:t>ajutor</a:t>
            </a:r>
            <a:r>
              <a:rPr lang="en-US" sz="1400" dirty="0">
                <a:solidFill>
                  <a:schemeClr val="bg2">
                    <a:lumMod val="60000"/>
                    <a:lumOff val="40000"/>
                  </a:schemeClr>
                </a:solidFill>
                <a:ea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chemeClr val="bg2">
                    <a:lumMod val="60000"/>
                    <a:lumOff val="40000"/>
                  </a:schemeClr>
                </a:solidFill>
                <a:ea typeface="Calibri" panose="020F0502020204030204" pitchFamily="34" charset="0"/>
              </a:rPr>
              <a:t>în</a:t>
            </a:r>
            <a:r>
              <a:rPr lang="en-US" sz="1400" dirty="0">
                <a:solidFill>
                  <a:schemeClr val="bg2">
                    <a:lumMod val="60000"/>
                    <a:lumOff val="40000"/>
                  </a:schemeClr>
                </a:solidFill>
                <a:ea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chemeClr val="bg2">
                    <a:lumMod val="60000"/>
                    <a:lumOff val="40000"/>
                  </a:schemeClr>
                </a:solidFill>
                <a:ea typeface="Calibri" panose="020F0502020204030204" pitchFamily="34" charset="0"/>
              </a:rPr>
              <a:t>situații</a:t>
            </a:r>
            <a:r>
              <a:rPr lang="en-US" sz="1400" dirty="0">
                <a:solidFill>
                  <a:schemeClr val="bg2">
                    <a:lumMod val="60000"/>
                    <a:lumOff val="40000"/>
                  </a:schemeClr>
                </a:solidFill>
                <a:ea typeface="Calibri" panose="020F0502020204030204" pitchFamily="34" charset="0"/>
              </a:rPr>
              <a:t> de </a:t>
            </a:r>
            <a:r>
              <a:rPr lang="en-US" sz="1400" dirty="0" err="1">
                <a:solidFill>
                  <a:schemeClr val="bg2">
                    <a:lumMod val="60000"/>
                    <a:lumOff val="40000"/>
                  </a:schemeClr>
                </a:solidFill>
                <a:ea typeface="Calibri" panose="020F0502020204030204" pitchFamily="34" charset="0"/>
              </a:rPr>
              <a:t>urgență</a:t>
            </a:r>
            <a:r>
              <a:rPr lang="en-US" sz="1400" dirty="0">
                <a:solidFill>
                  <a:schemeClr val="bg2">
                    <a:lumMod val="60000"/>
                    <a:lumOff val="40000"/>
                  </a:schemeClr>
                </a:solidFill>
                <a:ea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chemeClr val="bg2">
                    <a:lumMod val="60000"/>
                    <a:lumOff val="40000"/>
                  </a:schemeClr>
                </a:solidFill>
                <a:ea typeface="Calibri" panose="020F0502020204030204" pitchFamily="34" charset="0"/>
              </a:rPr>
              <a:t>medicală</a:t>
            </a:r>
            <a:r>
              <a:rPr lang="en-US" sz="1400" dirty="0">
                <a:solidFill>
                  <a:schemeClr val="bg2">
                    <a:lumMod val="60000"/>
                    <a:lumOff val="40000"/>
                  </a:schemeClr>
                </a:solidFill>
                <a:ea typeface="Calibri" panose="020F0502020204030204" pitchFamily="34" charset="0"/>
              </a:rPr>
              <a:t> la </a:t>
            </a:r>
            <a:r>
              <a:rPr lang="en-US" sz="1400" dirty="0" err="1">
                <a:solidFill>
                  <a:schemeClr val="bg2">
                    <a:lumMod val="60000"/>
                    <a:lumOff val="40000"/>
                  </a:schemeClr>
                </a:solidFill>
                <a:ea typeface="Calibri" panose="020F0502020204030204" pitchFamily="34" charset="0"/>
              </a:rPr>
              <a:t>bordul</a:t>
            </a:r>
            <a:r>
              <a:rPr lang="en-US" sz="1400" dirty="0">
                <a:solidFill>
                  <a:schemeClr val="bg2">
                    <a:lumMod val="60000"/>
                    <a:lumOff val="40000"/>
                  </a:schemeClr>
                </a:solidFill>
                <a:ea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chemeClr val="bg2">
                    <a:lumMod val="60000"/>
                    <a:lumOff val="40000"/>
                  </a:schemeClr>
                </a:solidFill>
                <a:ea typeface="Calibri" panose="020F0502020204030204" pitchFamily="34" charset="0"/>
              </a:rPr>
              <a:t>aeronavei</a:t>
            </a:r>
            <a:r>
              <a:rPr lang="en-US" sz="1400" dirty="0">
                <a:solidFill>
                  <a:schemeClr val="bg2">
                    <a:lumMod val="60000"/>
                    <a:lumOff val="40000"/>
                  </a:schemeClr>
                </a:solidFill>
                <a:ea typeface="Calibri" panose="020F0502020204030204" pitchFamily="34" charset="0"/>
              </a:rPr>
              <a:t>:</a:t>
            </a:r>
            <a:endParaRPr lang="en-US" sz="1400" dirty="0">
              <a:solidFill>
                <a:schemeClr val="bg2">
                  <a:lumMod val="60000"/>
                  <a:lumOff val="4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a.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Evaluarea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inițială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 a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unui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 accident (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recunoașterea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și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gestionarea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problemei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)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b.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Evaluarea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după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 ”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Protoculul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 Universal ABC” (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adulți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,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copii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,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sugari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)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c.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Proceduri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și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măsuri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 de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salvare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 a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vieții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d.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Resuscitarea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cardiopulmonară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 (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exerciții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 practice)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e.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Poziția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laterală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 de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siguranță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 (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exerciții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 practice)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f.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Victima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inconștientă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 (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cauze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 care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stau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 la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bază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,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atitudine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 de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urgență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)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g.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Urgențe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respiratorii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 (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hiperventilația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,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sufocarea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,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tusea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persistentă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,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bolile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cronice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)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h.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Urgențe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 ORL (barotrauma,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epistaxisul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,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obstrucția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căilor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aeriene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)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i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.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Urgențe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abdominale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 (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voma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,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diareea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,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arsurile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,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colici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gastrointestinale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,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sângerări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)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j.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Urgențe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cardiovasculare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 (angina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pectorală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,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atacul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 de cord,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aritmiile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,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șocul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)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k.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Urgențe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neurologice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 (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durerile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 de cap,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convulsiile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,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atacul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 cerebral)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l.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Urgențe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psihiatrice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 (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atac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 de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panică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,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intoxicația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 cu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alcool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,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comportament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irațional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)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m.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Urgențe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medicale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 diverse (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diabetul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,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alergiile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,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declanșarea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nașterii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)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n.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Urgențe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privind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bolile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transmisibile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 (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febra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,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epidemii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,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căi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 de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transmitere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,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izolare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)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o.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Urgențe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traumatice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și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arsuri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,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efectuarea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unui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pansament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 (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exerciții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 practice)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p.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Urgențe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osteomusculare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și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 ale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țesutorilor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moi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 (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fracturi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,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plăgi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,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hemoragii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)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Support”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9519974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0938" y="142875"/>
            <a:ext cx="1228725" cy="87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3" name="Slide Number Placeholder 4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02B0F989-D7C2-4759-936B-BB4AC18F9AE9}" type="slidenum">
              <a:rPr lang="ro-RO" altLang="en-US" sz="1200">
                <a:latin typeface="Arial Black" panose="020B0A04020102020204" pitchFamily="34" charset="0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ro-RO" altLang="en-US" sz="1200">
              <a:latin typeface="Arial Black" panose="020B0A04020102020204" pitchFamily="34" charset="0"/>
            </a:endParaRPr>
          </a:p>
        </p:txBody>
      </p:sp>
      <p:sp>
        <p:nvSpPr>
          <p:cNvPr id="7" name="Text Box 9">
            <a:extLst>
              <a:ext uri="{FF2B5EF4-FFF2-40B4-BE49-F238E27FC236}">
                <a16:creationId xmlns:a16="http://schemas.microsoft.com/office/drawing/2014/main" id="{28CDF511-BE2D-43F9-8864-CAB1AE8010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9632" y="6477000"/>
            <a:ext cx="70564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o-RO" altLang="ro-RO" sz="1200" dirty="0"/>
              <a:t>AACR - Ședință standardizare – București – Iunie </a:t>
            </a:r>
            <a:r>
              <a:rPr lang="en-US" altLang="ro-RO" sz="1200" dirty="0"/>
              <a:t>201</a:t>
            </a:r>
            <a:r>
              <a:rPr lang="ro-RO" altLang="ro-RO" sz="1200" dirty="0"/>
              <a:t>8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9CE78A6-F193-4FCB-8A4F-0436DBA41D77}"/>
              </a:ext>
            </a:extLst>
          </p:cNvPr>
          <p:cNvSpPr/>
          <p:nvPr/>
        </p:nvSpPr>
        <p:spPr>
          <a:xfrm>
            <a:off x="611560" y="1659285"/>
            <a:ext cx="828092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solidFill>
                  <a:srgbClr val="FF3300"/>
                </a:solidFill>
                <a:latin typeface="Arial,Bold"/>
                <a:ea typeface="Calibri" panose="020F0502020204030204" pitchFamily="34" charset="0"/>
              </a:rPr>
              <a:t>8.3. </a:t>
            </a:r>
            <a:r>
              <a:rPr lang="en-US" sz="1400" b="1" dirty="0" err="1">
                <a:solidFill>
                  <a:srgbClr val="FF3300"/>
                </a:solidFill>
                <a:latin typeface="Arial,Bold"/>
                <a:ea typeface="Calibri" panose="020F0502020204030204" pitchFamily="34" charset="0"/>
              </a:rPr>
              <a:t>Preg</a:t>
            </a:r>
            <a:r>
              <a:rPr lang="en-US" sz="1400" b="1" dirty="0" err="1">
                <a:solidFill>
                  <a:srgbClr val="FF3300"/>
                </a:solidFill>
                <a:ea typeface="Calibri" panose="020F0502020204030204" pitchFamily="34" charset="0"/>
              </a:rPr>
              <a:t>ă</a:t>
            </a:r>
            <a:r>
              <a:rPr lang="en-US" sz="1400" b="1" dirty="0" err="1">
                <a:solidFill>
                  <a:srgbClr val="FF3300"/>
                </a:solidFill>
                <a:latin typeface="Arial,Bold"/>
                <a:ea typeface="Calibri" panose="020F0502020204030204" pitchFamily="34" charset="0"/>
              </a:rPr>
              <a:t>tirea</a:t>
            </a:r>
            <a:r>
              <a:rPr lang="en-US" sz="1400" b="1" dirty="0">
                <a:solidFill>
                  <a:srgbClr val="FF3300"/>
                </a:solidFill>
                <a:latin typeface="Arial,Bold"/>
                <a:ea typeface="Calibri" panose="020F0502020204030204" pitchFamily="34" charset="0"/>
              </a:rPr>
              <a:t> </a:t>
            </a:r>
            <a:r>
              <a:rPr lang="en-US" sz="1400" b="1" dirty="0" err="1">
                <a:solidFill>
                  <a:srgbClr val="FF3300"/>
                </a:solidFill>
                <a:latin typeface="Arial,Bold"/>
                <a:ea typeface="Calibri" panose="020F0502020204030204" pitchFamily="34" charset="0"/>
              </a:rPr>
              <a:t>practic</a:t>
            </a:r>
            <a:r>
              <a:rPr lang="en-US" sz="1400" b="1" dirty="0" err="1">
                <a:solidFill>
                  <a:srgbClr val="FF3300"/>
                </a:solidFill>
                <a:ea typeface="Calibri" panose="020F0502020204030204" pitchFamily="34" charset="0"/>
              </a:rPr>
              <a:t>ă</a:t>
            </a:r>
            <a:r>
              <a:rPr lang="en-US" sz="1400" b="1" dirty="0">
                <a:solidFill>
                  <a:srgbClr val="FF3300"/>
                </a:solidFill>
                <a:latin typeface="Arial,Bold"/>
                <a:ea typeface="Calibri" panose="020F0502020204030204" pitchFamily="34" charset="0"/>
              </a:rPr>
              <a:t> </a:t>
            </a:r>
            <a:r>
              <a:rPr lang="en-US" sz="1400" b="1" dirty="0">
                <a:solidFill>
                  <a:srgbClr val="FF3300"/>
                </a:solidFill>
                <a:ea typeface="Calibri" panose="020F0502020204030204" pitchFamily="34" charset="0"/>
              </a:rPr>
              <a:t>pe </a:t>
            </a:r>
            <a:r>
              <a:rPr lang="en-US" sz="1400" b="1" dirty="0" err="1">
                <a:solidFill>
                  <a:srgbClr val="FF3300"/>
                </a:solidFill>
                <a:ea typeface="Calibri" panose="020F0502020204030204" pitchFamily="34" charset="0"/>
              </a:rPr>
              <a:t>tema</a:t>
            </a:r>
            <a:r>
              <a:rPr lang="en-US" sz="1400" b="1" dirty="0">
                <a:solidFill>
                  <a:srgbClr val="FF3300"/>
                </a:solidFill>
                <a:ea typeface="Calibri" panose="020F0502020204030204" pitchFamily="34" charset="0"/>
              </a:rPr>
              <a:t> </a:t>
            </a:r>
            <a:r>
              <a:rPr lang="en-US" sz="1400" b="1" dirty="0" err="1">
                <a:solidFill>
                  <a:srgbClr val="FF3300"/>
                </a:solidFill>
                <a:ea typeface="Calibri" panose="020F0502020204030204" pitchFamily="34" charset="0"/>
              </a:rPr>
              <a:t>primului</a:t>
            </a:r>
            <a:r>
              <a:rPr lang="en-US" sz="1400" b="1" dirty="0">
                <a:solidFill>
                  <a:srgbClr val="FF3300"/>
                </a:solidFill>
                <a:ea typeface="Calibri" panose="020F0502020204030204" pitchFamily="34" charset="0"/>
              </a:rPr>
              <a:t> </a:t>
            </a:r>
            <a:r>
              <a:rPr lang="en-US" sz="1400" b="1" dirty="0" err="1">
                <a:solidFill>
                  <a:srgbClr val="FF3300"/>
                </a:solidFill>
                <a:ea typeface="Calibri" panose="020F0502020204030204" pitchFamily="34" charset="0"/>
              </a:rPr>
              <a:t>ajutor</a:t>
            </a:r>
            <a:r>
              <a:rPr lang="en-US" sz="1400" b="1" dirty="0">
                <a:solidFill>
                  <a:srgbClr val="FF3300"/>
                </a:solidFill>
                <a:ea typeface="Calibri" panose="020F0502020204030204" pitchFamily="34" charset="0"/>
              </a:rPr>
              <a:t> medical </a:t>
            </a:r>
            <a:r>
              <a:rPr lang="en-US" sz="1400" b="1" dirty="0" err="1">
                <a:solidFill>
                  <a:srgbClr val="FF3300"/>
                </a:solidFill>
                <a:ea typeface="Calibri" panose="020F0502020204030204" pitchFamily="34" charset="0"/>
              </a:rPr>
              <a:t>ș</a:t>
            </a:r>
            <a:r>
              <a:rPr lang="en-US" sz="1400" b="1" dirty="0" err="1">
                <a:solidFill>
                  <a:srgbClr val="FF3300"/>
                </a:solidFill>
                <a:latin typeface="Arial,Bold"/>
                <a:ea typeface="Calibri" panose="020F0502020204030204" pitchFamily="34" charset="0"/>
              </a:rPr>
              <a:t>i</a:t>
            </a:r>
            <a:r>
              <a:rPr lang="en-US" sz="1400" b="1" dirty="0">
                <a:solidFill>
                  <a:srgbClr val="FF3300"/>
                </a:solidFill>
                <a:latin typeface="Arial,Bold"/>
                <a:ea typeface="Calibri" panose="020F0502020204030204" pitchFamily="34" charset="0"/>
              </a:rPr>
              <a:t> </a:t>
            </a:r>
            <a:r>
              <a:rPr lang="en-US" sz="1400" b="1" dirty="0" err="1">
                <a:solidFill>
                  <a:srgbClr val="FF3300"/>
                </a:solidFill>
                <a:latin typeface="Arial,Bold"/>
                <a:ea typeface="Calibri" panose="020F0502020204030204" pitchFamily="34" charset="0"/>
              </a:rPr>
              <a:t>siguran</a:t>
            </a:r>
            <a:r>
              <a:rPr lang="en-US" sz="1400" b="1" dirty="0" err="1">
                <a:solidFill>
                  <a:srgbClr val="FF3300"/>
                </a:solidFill>
                <a:ea typeface="Calibri" panose="020F0502020204030204" pitchFamily="34" charset="0"/>
              </a:rPr>
              <a:t>ț</a:t>
            </a:r>
            <a:r>
              <a:rPr lang="en-US" sz="1400" b="1" dirty="0" err="1">
                <a:solidFill>
                  <a:srgbClr val="FF3300"/>
                </a:solidFill>
                <a:latin typeface="Arial,Bold"/>
                <a:ea typeface="Calibri" panose="020F0502020204030204" pitchFamily="34" charset="0"/>
              </a:rPr>
              <a:t>a</a:t>
            </a:r>
            <a:r>
              <a:rPr lang="en-US" sz="1400" b="1" dirty="0">
                <a:solidFill>
                  <a:srgbClr val="FF3300"/>
                </a:solidFill>
                <a:latin typeface="Arial,Bold"/>
                <a:ea typeface="Calibri" panose="020F0502020204030204" pitchFamily="34" charset="0"/>
              </a:rPr>
              <a:t> </a:t>
            </a:r>
            <a:r>
              <a:rPr lang="en-US" sz="1400" b="1" dirty="0" err="1">
                <a:solidFill>
                  <a:srgbClr val="FF3300"/>
                </a:solidFill>
                <a:latin typeface="Arial,Bold"/>
                <a:ea typeface="Calibri" panose="020F0502020204030204" pitchFamily="34" charset="0"/>
              </a:rPr>
              <a:t>zborului</a:t>
            </a:r>
            <a:endParaRPr lang="ro-RO" sz="1400" b="1" dirty="0">
              <a:solidFill>
                <a:srgbClr val="FF3300"/>
              </a:solidFill>
              <a:latin typeface="Arial,Bold"/>
              <a:ea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</a:pPr>
            <a:endParaRPr lang="en-US" sz="14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(1)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Programul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 de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pregătire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va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acoperi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  <a:r>
              <a:rPr lang="en-US" sz="1400" b="1" dirty="0" err="1">
                <a:solidFill>
                  <a:srgbClr val="000000"/>
                </a:solidFill>
                <a:latin typeface="Arial,Bold"/>
                <a:ea typeface="Calibri" panose="020F0502020204030204" pitchFamily="34" charset="0"/>
              </a:rPr>
              <a:t>cerin</a:t>
            </a:r>
            <a:r>
              <a:rPr lang="en-US" sz="1400" b="1" dirty="0" err="1">
                <a:solidFill>
                  <a:srgbClr val="000000"/>
                </a:solidFill>
                <a:ea typeface="Calibri" panose="020F0502020204030204" pitchFamily="34" charset="0"/>
              </a:rPr>
              <a:t>ț</a:t>
            </a:r>
            <a:r>
              <a:rPr lang="en-US" sz="1400" b="1" dirty="0" err="1">
                <a:solidFill>
                  <a:srgbClr val="000000"/>
                </a:solidFill>
                <a:latin typeface="Arial,Bold"/>
                <a:ea typeface="Calibri" panose="020F0502020204030204" pitchFamily="34" charset="0"/>
              </a:rPr>
              <a:t>ele</a:t>
            </a:r>
            <a:r>
              <a:rPr lang="en-US" sz="1400" b="1" dirty="0">
                <a:solidFill>
                  <a:srgbClr val="000000"/>
                </a:solidFill>
                <a:latin typeface="Arial,Bold"/>
                <a:ea typeface="Calibri" panose="020F0502020204030204" pitchFamily="34" charset="0"/>
              </a:rPr>
              <a:t> </a:t>
            </a:r>
            <a:r>
              <a:rPr lang="en-US" sz="1400" b="1" dirty="0" err="1">
                <a:solidFill>
                  <a:srgbClr val="000000"/>
                </a:solidFill>
                <a:latin typeface="Arial,Bold"/>
                <a:ea typeface="Calibri" panose="020F0502020204030204" pitchFamily="34" charset="0"/>
              </a:rPr>
              <a:t>medicale</a:t>
            </a:r>
            <a:r>
              <a:rPr lang="en-US" sz="1400" b="1" dirty="0">
                <a:solidFill>
                  <a:srgbClr val="000000"/>
                </a:solidFill>
                <a:latin typeface="Arial,Bold"/>
                <a:ea typeface="Calibri" panose="020F0502020204030204" pitchFamily="34" charset="0"/>
              </a:rPr>
              <a:t> </a:t>
            </a:r>
            <a:r>
              <a:rPr lang="en-US" sz="1400" b="1" dirty="0" err="1">
                <a:solidFill>
                  <a:srgbClr val="000000"/>
                </a:solidFill>
                <a:latin typeface="Arial,Bold"/>
                <a:ea typeface="Calibri" panose="020F0502020204030204" pitchFamily="34" charset="0"/>
              </a:rPr>
              <a:t>generale</a:t>
            </a:r>
            <a:r>
              <a:rPr lang="en-US" sz="1400" b="1" dirty="0">
                <a:solidFill>
                  <a:srgbClr val="000000"/>
                </a:solidFill>
                <a:latin typeface="Arial,Bold"/>
                <a:ea typeface="Calibri" panose="020F0502020204030204" pitchFamily="34" charset="0"/>
              </a:rPr>
              <a:t> </a:t>
            </a:r>
            <a:r>
              <a:rPr lang="en-US" sz="1400" b="1" dirty="0" err="1">
                <a:solidFill>
                  <a:srgbClr val="000000"/>
                </a:solidFill>
                <a:latin typeface="Arial,Bold"/>
                <a:ea typeface="Calibri" panose="020F0502020204030204" pitchFamily="34" charset="0"/>
              </a:rPr>
              <a:t>pentru</a:t>
            </a:r>
            <a:r>
              <a:rPr lang="en-US" sz="1400" b="1" dirty="0">
                <a:solidFill>
                  <a:srgbClr val="000000"/>
                </a:solidFill>
                <a:latin typeface="Arial,Bold"/>
                <a:ea typeface="Calibri" panose="020F0502020204030204" pitchFamily="34" charset="0"/>
              </a:rPr>
              <a:t> </a:t>
            </a:r>
            <a:r>
              <a:rPr lang="en-US" sz="1400" b="1" dirty="0" err="1">
                <a:solidFill>
                  <a:srgbClr val="000000"/>
                </a:solidFill>
                <a:latin typeface="Arial,Bold"/>
                <a:ea typeface="Calibri" panose="020F0502020204030204" pitchFamily="34" charset="0"/>
              </a:rPr>
              <a:t>siguran</a:t>
            </a:r>
            <a:r>
              <a:rPr lang="en-US" sz="1400" b="1" dirty="0" err="1">
                <a:solidFill>
                  <a:srgbClr val="000000"/>
                </a:solidFill>
                <a:ea typeface="Calibri" panose="020F0502020204030204" pitchFamily="34" charset="0"/>
              </a:rPr>
              <a:t>ț</a:t>
            </a:r>
            <a:r>
              <a:rPr lang="en-US" sz="1400" b="1" dirty="0" err="1">
                <a:solidFill>
                  <a:srgbClr val="000000"/>
                </a:solidFill>
                <a:latin typeface="Arial,Bold"/>
                <a:ea typeface="Calibri" panose="020F0502020204030204" pitchFamily="34" charset="0"/>
              </a:rPr>
              <a:t>a</a:t>
            </a:r>
            <a:endParaRPr lang="en-US" sz="14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en-US" sz="1400" b="1" dirty="0" err="1">
                <a:solidFill>
                  <a:srgbClr val="000000"/>
                </a:solidFill>
                <a:ea typeface="Calibri" panose="020F0502020204030204" pitchFamily="34" charset="0"/>
              </a:rPr>
              <a:t>zborului</a:t>
            </a:r>
            <a:r>
              <a:rPr lang="en-US" sz="1400" b="1" dirty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și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situațiile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 practice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mai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importante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,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dezvoltându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-se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informațiile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necesare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raportat</a:t>
            </a:r>
            <a:endParaRPr lang="en-US" sz="14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la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pregătirea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profesională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și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 la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capacitatea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 de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înțelegere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 de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către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membrii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echipajului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 de</a:t>
            </a:r>
            <a:r>
              <a:rPr lang="ro-RO" sz="1400" dirty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cabină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.</a:t>
            </a:r>
            <a:endParaRPr lang="ro-RO" sz="1400" dirty="0">
              <a:solidFill>
                <a:srgbClr val="000000"/>
              </a:solidFill>
              <a:ea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</a:pPr>
            <a:endParaRPr lang="en-US" sz="14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(2)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Pregătirea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practică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va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 fi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organizată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în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cadrul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seminariilor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 de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instruire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prin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utilizarea</a:t>
            </a:r>
            <a:endParaRPr lang="en-US" sz="14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echipamentului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 special de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simulare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pentru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manevrele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 de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urgență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și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resuscitarea</a:t>
            </a:r>
            <a:endParaRPr lang="en-US" sz="14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cardiopulmonară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 (CPR).</a:t>
            </a:r>
            <a:endParaRPr lang="ro-RO" sz="1400" dirty="0">
              <a:solidFill>
                <a:srgbClr val="000000"/>
              </a:solidFill>
              <a:ea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</a:pPr>
            <a:endParaRPr lang="en-US" sz="14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(3)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Materialul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îndrumător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și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exercițiile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preactice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vor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respecta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protocolul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 ”Basic Life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elaborat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 de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Consiliul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 European de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</a:rPr>
              <a:t>Resuscitare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</a:rPr>
              <a:t>.</a:t>
            </a:r>
            <a:endParaRPr lang="en-US" sz="14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559353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7047</TotalTime>
  <Words>887</Words>
  <Application>Microsoft Office PowerPoint</Application>
  <PresentationFormat>On-screen Show (4:3)</PresentationFormat>
  <Paragraphs>89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Arial Black</vt:lpstr>
      <vt:lpstr>Arial,Bold</vt:lpstr>
      <vt:lpstr>Calibri</vt:lpstr>
      <vt:lpstr>Times New Roman</vt:lpstr>
      <vt:lpstr>Wingdings</vt:lpstr>
      <vt:lpstr>Pixel</vt:lpstr>
      <vt:lpstr>PIAC-MED PROCEDURI ȘI INSTRUCȚIUNI DE AERONAUTICĂ CIVILĂ  ”EXAMINAREA MEDICALĂ A PERSONALULUI AERONAUTIC ȘI ASISTENȚA MEDICALĂ PENTRU SIGURANȚA ZBORULUI” EDIȚIA 4 / 2018  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Programul national de siguranta (SSP)</dc:title>
  <dc:creator>claudia</dc:creator>
  <cp:lastModifiedBy>Mihail Melnic</cp:lastModifiedBy>
  <cp:revision>527</cp:revision>
  <cp:lastPrinted>2014-03-10T09:13:36Z</cp:lastPrinted>
  <dcterms:created xsi:type="dcterms:W3CDTF">2009-09-21T18:32:05Z</dcterms:created>
  <dcterms:modified xsi:type="dcterms:W3CDTF">2018-06-26T12:02:33Z</dcterms:modified>
</cp:coreProperties>
</file>